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1191" r:id="rId2"/>
    <p:sldId id="1192" r:id="rId3"/>
    <p:sldId id="1193" r:id="rId4"/>
    <p:sldId id="1194" r:id="rId5"/>
    <p:sldId id="1195" r:id="rId6"/>
    <p:sldId id="1197" r:id="rId7"/>
    <p:sldId id="1198" r:id="rId8"/>
    <p:sldId id="1199" r:id="rId9"/>
    <p:sldId id="1200" r:id="rId10"/>
    <p:sldId id="1201" r:id="rId11"/>
    <p:sldId id="1202" r:id="rId12"/>
    <p:sldId id="1203" r:id="rId13"/>
    <p:sldId id="1205" r:id="rId14"/>
    <p:sldId id="1206" r:id="rId15"/>
    <p:sldId id="1210" r:id="rId16"/>
    <p:sldId id="1211" r:id="rId17"/>
    <p:sldId id="1212" r:id="rId18"/>
    <p:sldId id="1213" r:id="rId19"/>
    <p:sldId id="1215" r:id="rId20"/>
    <p:sldId id="1216" r:id="rId21"/>
    <p:sldId id="1217" r:id="rId22"/>
    <p:sldId id="1218" r:id="rId23"/>
    <p:sldId id="1219" r:id="rId24"/>
    <p:sldId id="1220" r:id="rId25"/>
    <p:sldId id="1221" r:id="rId26"/>
    <p:sldId id="1222" r:id="rId2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1D5322"/>
    <a:srgbClr val="000074"/>
    <a:srgbClr val="C00000"/>
    <a:srgbClr val="F0EA00"/>
    <a:srgbClr val="237826"/>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3173" autoAdjust="0"/>
  </p:normalViewPr>
  <p:slideViewPr>
    <p:cSldViewPr>
      <p:cViewPr varScale="1">
        <p:scale>
          <a:sx n="64" d="100"/>
          <a:sy n="64" d="100"/>
        </p:scale>
        <p:origin x="1288" y="32"/>
      </p:cViewPr>
      <p:guideLst>
        <p:guide orient="horz" pos="2160"/>
        <p:guide pos="2880"/>
      </p:guideLst>
    </p:cSldViewPr>
  </p:slideViewPr>
  <p:outlineViewPr>
    <p:cViewPr>
      <p:scale>
        <a:sx n="33" d="100"/>
        <a:sy n="33" d="100"/>
      </p:scale>
      <p:origin x="48" y="36720"/>
    </p:cViewPr>
  </p:outlineViewPr>
  <p:notesTextViewPr>
    <p:cViewPr>
      <p:scale>
        <a:sx n="100" d="100"/>
        <a:sy n="100" d="100"/>
      </p:scale>
      <p:origin x="0" y="0"/>
    </p:cViewPr>
  </p:notesTextViewPr>
  <p:sorterViewPr>
    <p:cViewPr>
      <p:scale>
        <a:sx n="63" d="100"/>
        <a:sy n="63" d="100"/>
      </p:scale>
      <p:origin x="0" y="0"/>
    </p:cViewPr>
  </p:sorterViewPr>
  <p:notesViewPr>
    <p:cSldViewPr>
      <p:cViewPr varScale="1">
        <p:scale>
          <a:sx n="75" d="100"/>
          <a:sy n="75" d="100"/>
        </p:scale>
        <p:origin x="-912"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357563" y="8770938"/>
            <a:ext cx="3013075"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r>
              <a:rPr lang="en-US" altLang="en-US" dirty="0"/>
              <a:t>Page </a:t>
            </a:r>
            <a:fld id="{DC4C673E-631E-46E9-8FAD-DBF8C046F5B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9" tIns="46235" rIns="92469" bIns="46235"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wrap="square" lIns="92469" tIns="46235" rIns="92469" bIns="46235"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E66E25B-4FB9-434D-8A6D-634B4E1A113D}" type="datetimeFigureOut">
              <a:rPr lang="en-US" altLang="en-US"/>
              <a:pPr>
                <a:defRPr/>
              </a:pPr>
              <a:t>3/25/2019</a:t>
            </a:fld>
            <a:endParaRPr lang="en-US" alt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9" tIns="46235" rIns="92469" bIns="46235"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69" tIns="46235" rIns="92469" bIns="4623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0938"/>
            <a:ext cx="3011488" cy="463550"/>
          </a:xfrm>
          <a:prstGeom prst="rect">
            <a:avLst/>
          </a:prstGeom>
        </p:spPr>
        <p:txBody>
          <a:bodyPr vert="horz" lIns="92469" tIns="46235" rIns="92469" bIns="46235"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7000" y="8770938"/>
            <a:ext cx="3011488"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3D0D2BD-515F-4C81-986E-795FD6D54C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ECD55B4-2900-4D17-A36E-7EB757380725}" type="slidenum">
              <a:rPr lang="en-US" altLang="en-US" smtClean="0"/>
              <a:pPr>
                <a:spcBef>
                  <a:spcPct val="0"/>
                </a:spcBef>
              </a:pPr>
              <a:t>7</a:t>
            </a:fld>
            <a:endParaRPr lang="en-US" altLang="en-US" smtClean="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solidFill>
                <a:srgbClr val="FF0000"/>
              </a:solidFill>
            </a:endParaRPr>
          </a:p>
        </p:txBody>
      </p:sp>
    </p:spTree>
    <p:extLst>
      <p:ext uri="{BB962C8B-B14F-4D97-AF65-F5344CB8AC3E}">
        <p14:creationId xmlns:p14="http://schemas.microsoft.com/office/powerpoint/2010/main" val="266182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C0B360-A2B4-42DB-AB0A-04C409D68DA4}"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
        <p:nvSpPr>
          <p:cNvPr id="4403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20639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78D0F7-352F-4A7F-BCEF-7E8AA6F7CC7C}"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
        <p:nvSpPr>
          <p:cNvPr id="4608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416395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3B78BC-B935-41AF-9DB1-E63A34A327FF}"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
        <p:nvSpPr>
          <p:cNvPr id="48131" name="Rectangle 2"/>
          <p:cNvSpPr>
            <a:spLocks noGrp="1" noRot="1" noChangeAspec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986272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31E857-89ED-4F95-B09F-538628BCB68B}"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9110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8CF0BE-F1E2-4BDF-97B6-4D3D0E692CDF}"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
        <p:nvSpPr>
          <p:cNvPr id="52227" name="Rectangle 2"/>
          <p:cNvSpPr>
            <a:spLocks noGrp="1" noRot="1" noChangeAspect="1" noChangeArrowheads="1" noTextEdit="1"/>
          </p:cNvSpPr>
          <p:nvPr>
            <p:ph type="sldImg"/>
          </p:nvPr>
        </p:nvSpPr>
        <p:spPr bwMode="auto">
          <a:xfrm>
            <a:off x="1141413" y="685800"/>
            <a:ext cx="4573587"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000" smtClean="0">
              <a:latin typeface="Arial" panose="020B0604020202020204" pitchFamily="34" charset="0"/>
            </a:endParaRPr>
          </a:p>
        </p:txBody>
      </p:sp>
    </p:spTree>
    <p:extLst>
      <p:ext uri="{BB962C8B-B14F-4D97-AF65-F5344CB8AC3E}">
        <p14:creationId xmlns:p14="http://schemas.microsoft.com/office/powerpoint/2010/main" val="141493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66C9CF-E4E4-4E59-9F3B-2FB2CF548C0E}" type="slidenum">
              <a:rPr lang="en-US" altLang="en-US" smtClean="0"/>
              <a:pPr>
                <a:spcBef>
                  <a:spcPct val="0"/>
                </a:spcBef>
              </a:pPr>
              <a:t>8</a:t>
            </a:fld>
            <a:endParaRPr lang="en-US" altLang="en-US" smtClean="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911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9A7E2F-BDDB-444B-BE6F-2BBC3540BE01}" type="slidenum">
              <a:rPr lang="en-US" altLang="en-US" smtClean="0"/>
              <a:pPr>
                <a:spcBef>
                  <a:spcPct val="0"/>
                </a:spcBef>
              </a:pPr>
              <a:t>9</a:t>
            </a:fld>
            <a:endParaRPr lang="en-US" altLang="en-US" smtClean="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587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23C643-82FC-4869-90D2-D916AB6279BA}" type="slidenum">
              <a:rPr lang="en-US" altLang="en-US" smtClean="0"/>
              <a:pPr>
                <a:spcBef>
                  <a:spcPct val="0"/>
                </a:spcBef>
              </a:pPr>
              <a:t>10</a:t>
            </a:fld>
            <a:endParaRPr lang="en-US" alt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05648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555279-8EE3-45F6-B349-809B904CC936}" type="slidenum">
              <a:rPr lang="en-US" altLang="en-US" smtClean="0"/>
              <a:pPr>
                <a:spcBef>
                  <a:spcPct val="0"/>
                </a:spcBef>
              </a:pPr>
              <a:t>11</a:t>
            </a:fld>
            <a:endParaRPr lang="en-US" alt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solidFill>
                <a:srgbClr val="3333CC"/>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8487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B69BDF4-F4F9-48A2-A169-8CBFFF0421A4}" type="slidenum">
              <a:rPr lang="en-US" altLang="en-US" smtClean="0"/>
              <a:pPr>
                <a:spcBef>
                  <a:spcPct val="0"/>
                </a:spcBef>
              </a:pPr>
              <a:t>12</a:t>
            </a:fld>
            <a:endParaRPr lang="en-US" alt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z="1400" smtClean="0">
              <a:latin typeface="Arial" panose="020B0604020202020204" pitchFamily="34" charset="0"/>
              <a:ea typeface="ＭＳ Ｐゴシック" panose="020B0600070205080204" pitchFamily="34" charset="-128"/>
            </a:endParaRPr>
          </a:p>
          <a:p>
            <a:pPr eaLnBrk="1" hangingPunct="1"/>
            <a:endParaRPr lang="en-US" altLang="en-US" sz="100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7817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E9ECAC-0996-4C4B-8ECF-EF05003C0EC7}"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6007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2D19B2-22BD-47F0-9900-178850870EC0}"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8591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94AE07-CF7C-482A-B72C-FA1D586C0AFF}"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51277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NBC2PP_titleSlide2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343401"/>
            <a:ext cx="9144000" cy="914399"/>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105400"/>
            <a:ext cx="6400800" cy="1752600"/>
          </a:xfrm>
        </p:spPr>
        <p:txBody>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5EF1805-E87F-4C6C-BE8E-C932A4E50EF6}" type="datetimeFigureOut">
              <a:rPr lang="en-US" altLang="en-US"/>
              <a:pPr>
                <a:defRPr/>
              </a:pPr>
              <a:t>3/25/2019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4A3953-5CCB-49AD-BCE9-638D745F004E}" type="slidenum">
              <a:rPr lang="en-US" altLang="en-US"/>
              <a:pPr>
                <a:defRPr/>
              </a:pPr>
              <a:t>‹#›</a:t>
            </a:fld>
            <a:endParaRPr lang="en-US" altLang="en-US" dirty="0"/>
          </a:p>
        </p:txBody>
      </p:sp>
    </p:spTree>
    <p:extLst>
      <p:ext uri="{BB962C8B-B14F-4D97-AF65-F5344CB8AC3E}">
        <p14:creationId xmlns:p14="http://schemas.microsoft.com/office/powerpoint/2010/main" val="18448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AB62F4-64CB-4D94-844B-9C5A2237A097}" type="datetimeFigureOut">
              <a:rPr lang="en-US" altLang="en-US"/>
              <a:pPr>
                <a:defRPr/>
              </a:pPr>
              <a:t>3/25/2019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61F4C9-D0B1-4233-B859-2500BED01091}" type="slidenum">
              <a:rPr lang="en-US" altLang="en-US"/>
              <a:pPr>
                <a:defRPr/>
              </a:pPr>
              <a:t>‹#›</a:t>
            </a:fld>
            <a:endParaRPr lang="en-US" altLang="en-US" dirty="0"/>
          </a:p>
        </p:txBody>
      </p:sp>
    </p:spTree>
    <p:extLst>
      <p:ext uri="{BB962C8B-B14F-4D97-AF65-F5344CB8AC3E}">
        <p14:creationId xmlns:p14="http://schemas.microsoft.com/office/powerpoint/2010/main" val="4426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308EE1-BE59-4FFD-94C4-F27F6C1334F0}" type="datetimeFigureOut">
              <a:rPr lang="en-US" altLang="en-US"/>
              <a:pPr>
                <a:defRPr/>
              </a:pPr>
              <a:t>3/25/2019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767562-34E9-49C2-88A9-BE075EEB9C5C}" type="slidenum">
              <a:rPr lang="en-US" altLang="en-US"/>
              <a:pPr>
                <a:defRPr/>
              </a:pPr>
              <a:t>‹#›</a:t>
            </a:fld>
            <a:endParaRPr lang="en-US" altLang="en-US" dirty="0"/>
          </a:p>
        </p:txBody>
      </p:sp>
    </p:spTree>
    <p:extLst>
      <p:ext uri="{BB962C8B-B14F-4D97-AF65-F5344CB8AC3E}">
        <p14:creationId xmlns:p14="http://schemas.microsoft.com/office/powerpoint/2010/main" val="290976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B093176-19D2-4CF3-9506-B9DB32BB5279}" type="datetimeFigureOut">
              <a:rPr lang="en-US" altLang="en-US"/>
              <a:pPr>
                <a:defRPr/>
              </a:pPr>
              <a:t>3/25/2019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00B276-77BB-457F-8D5A-24841DF3604D}" type="slidenum">
              <a:rPr lang="en-US" altLang="en-US"/>
              <a:pPr>
                <a:defRPr/>
              </a:pPr>
              <a:t>‹#›</a:t>
            </a:fld>
            <a:endParaRPr lang="en-US" altLang="en-US" dirty="0"/>
          </a:p>
        </p:txBody>
      </p:sp>
    </p:spTree>
    <p:extLst>
      <p:ext uri="{BB962C8B-B14F-4D97-AF65-F5344CB8AC3E}">
        <p14:creationId xmlns:p14="http://schemas.microsoft.com/office/powerpoint/2010/main" val="9606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F8A32-6A06-4356-80E4-82DA0220C025}" type="datetimeFigureOut">
              <a:rPr lang="en-US" altLang="en-US"/>
              <a:pPr>
                <a:defRPr/>
              </a:pPr>
              <a:t>3/25/2019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5EF221-CAC4-4672-800B-F9BE35A4A30C}" type="slidenum">
              <a:rPr lang="en-US" altLang="en-US"/>
              <a:pPr>
                <a:defRPr/>
              </a:pPr>
              <a:t>‹#›</a:t>
            </a:fld>
            <a:endParaRPr lang="en-US" altLang="en-US" dirty="0"/>
          </a:p>
        </p:txBody>
      </p:sp>
    </p:spTree>
    <p:extLst>
      <p:ext uri="{BB962C8B-B14F-4D97-AF65-F5344CB8AC3E}">
        <p14:creationId xmlns:p14="http://schemas.microsoft.com/office/powerpoint/2010/main" val="409613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F94A80-7261-42A9-8A90-A0EB2F605822}" type="datetimeFigureOut">
              <a:rPr lang="en-US" altLang="en-US"/>
              <a:pPr>
                <a:defRPr/>
              </a:pPr>
              <a:t>3/25/2019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450637-ECBC-48AD-8F4F-D686D6695CBF}" type="slidenum">
              <a:rPr lang="en-US" altLang="en-US"/>
              <a:pPr>
                <a:defRPr/>
              </a:pPr>
              <a:t>‹#›</a:t>
            </a:fld>
            <a:endParaRPr lang="en-US" altLang="en-US" dirty="0"/>
          </a:p>
        </p:txBody>
      </p:sp>
    </p:spTree>
    <p:extLst>
      <p:ext uri="{BB962C8B-B14F-4D97-AF65-F5344CB8AC3E}">
        <p14:creationId xmlns:p14="http://schemas.microsoft.com/office/powerpoint/2010/main" val="106394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07D1C5-7CCE-4A97-8DC4-801D7356F8C7}" type="datetimeFigureOut">
              <a:rPr lang="en-US" altLang="en-US"/>
              <a:pPr>
                <a:defRPr/>
              </a:pPr>
              <a:t>3/25/2019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8E2FA9-F4DD-4567-8298-690417B51299}" type="slidenum">
              <a:rPr lang="en-US" altLang="en-US"/>
              <a:pPr>
                <a:defRPr/>
              </a:pPr>
              <a:t>‹#›</a:t>
            </a:fld>
            <a:endParaRPr lang="en-US" altLang="en-US" dirty="0"/>
          </a:p>
        </p:txBody>
      </p:sp>
    </p:spTree>
    <p:extLst>
      <p:ext uri="{BB962C8B-B14F-4D97-AF65-F5344CB8AC3E}">
        <p14:creationId xmlns:p14="http://schemas.microsoft.com/office/powerpoint/2010/main" val="21397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E4E2FD-713F-48A6-B3F8-A7C674F51084}" type="datetimeFigureOut">
              <a:rPr lang="en-US" altLang="en-US"/>
              <a:pPr>
                <a:defRPr/>
              </a:pPr>
              <a:t>3/25/2019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341F0C-BFE0-43E6-81AF-72C19739D611}" type="slidenum">
              <a:rPr lang="en-US" altLang="en-US"/>
              <a:pPr>
                <a:defRPr/>
              </a:pPr>
              <a:t>‹#›</a:t>
            </a:fld>
            <a:endParaRPr lang="en-US" altLang="en-US" dirty="0"/>
          </a:p>
        </p:txBody>
      </p:sp>
    </p:spTree>
    <p:extLst>
      <p:ext uri="{BB962C8B-B14F-4D97-AF65-F5344CB8AC3E}">
        <p14:creationId xmlns:p14="http://schemas.microsoft.com/office/powerpoint/2010/main" val="15752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757536-566C-45F6-9376-E897D276BB51}" type="datetimeFigureOut">
              <a:rPr lang="en-US" altLang="en-US"/>
              <a:pPr>
                <a:defRPr/>
              </a:pPr>
              <a:t>3/25/2019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A432DA-1D7F-450A-BBFD-5286FEA1774C}" type="slidenum">
              <a:rPr lang="en-US" altLang="en-US"/>
              <a:pPr>
                <a:defRPr/>
              </a:pPr>
              <a:t>‹#›</a:t>
            </a:fld>
            <a:endParaRPr lang="en-US" altLang="en-US" dirty="0"/>
          </a:p>
        </p:txBody>
      </p:sp>
    </p:spTree>
    <p:extLst>
      <p:ext uri="{BB962C8B-B14F-4D97-AF65-F5344CB8AC3E}">
        <p14:creationId xmlns:p14="http://schemas.microsoft.com/office/powerpoint/2010/main" val="225105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A19A4-BD1D-4DD5-A294-5FA764AE57B7}" type="datetimeFigureOut">
              <a:rPr lang="en-US" altLang="en-US"/>
              <a:pPr>
                <a:defRPr/>
              </a:pPr>
              <a:t>3/25/2019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9396A6-5075-4D25-B006-21F3C46D37B5}" type="slidenum">
              <a:rPr lang="en-US" altLang="en-US"/>
              <a:pPr>
                <a:defRPr/>
              </a:pPr>
              <a:t>‹#›</a:t>
            </a:fld>
            <a:endParaRPr lang="en-US" altLang="en-US" dirty="0"/>
          </a:p>
        </p:txBody>
      </p:sp>
    </p:spTree>
    <p:extLst>
      <p:ext uri="{BB962C8B-B14F-4D97-AF65-F5344CB8AC3E}">
        <p14:creationId xmlns:p14="http://schemas.microsoft.com/office/powerpoint/2010/main" val="218457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A4FA86-A11F-4357-93BF-D586CF2CB76F}" type="datetimeFigureOut">
              <a:rPr lang="en-US" altLang="en-US"/>
              <a:pPr>
                <a:defRPr/>
              </a:pPr>
              <a:t>3/25/2019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93148F-CBC9-460D-93F2-254520792D26}" type="slidenum">
              <a:rPr lang="en-US" altLang="en-US"/>
              <a:pPr>
                <a:defRPr/>
              </a:pPr>
              <a:t>‹#›</a:t>
            </a:fld>
            <a:endParaRPr lang="en-US" altLang="en-US" dirty="0"/>
          </a:p>
        </p:txBody>
      </p:sp>
    </p:spTree>
    <p:extLst>
      <p:ext uri="{BB962C8B-B14F-4D97-AF65-F5344CB8AC3E}">
        <p14:creationId xmlns:p14="http://schemas.microsoft.com/office/powerpoint/2010/main" val="360583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BC2PP_Slide2a.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98638"/>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5BD3346B-583C-443C-9E0E-C8460F8EA108}" type="datetimeFigureOut">
              <a:rPr lang="en-US" altLang="en-US"/>
              <a:pPr>
                <a:defRPr/>
              </a:pPr>
              <a:t>3/25/2019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A91BC8F5-D781-4397-90FF-09B16FE087B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138"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en.wikipedia.org/wiki/Door" TargetMode="External"/><Relationship Id="rId4" Type="http://schemas.openxmlformats.org/officeDocument/2006/relationships/hyperlink" Target="http://en.wikipedia.org/wiki/Hermetic_sea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llipore.com/images/large/867302-06%5b811-ALL%5d.jpg" TargetMode="External"/><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www.safety-epa.com/history_mold_air_sampling.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NBC2PP_title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875" y="0"/>
            <a:ext cx="9540875" cy="739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609600" y="1066800"/>
            <a:ext cx="7772400" cy="1009650"/>
          </a:xfrm>
        </p:spPr>
        <p:txBody>
          <a:bodyPr/>
          <a:lstStyle/>
          <a:p>
            <a:pPr eaLnBrk="1" hangingPunct="1"/>
            <a:r>
              <a:rPr lang="en-US" altLang="en-US" b="1" dirty="0" smtClean="0">
                <a:solidFill>
                  <a:schemeClr val="bg1"/>
                </a:solidFill>
              </a:rPr>
              <a:t>What </a:t>
            </a:r>
            <a:r>
              <a:rPr lang="en-US" altLang="en-US" b="1" dirty="0" smtClean="0">
                <a:solidFill>
                  <a:schemeClr val="bg1"/>
                </a:solidFill>
              </a:rPr>
              <a:t>is Biomanufacturin</a:t>
            </a:r>
            <a:r>
              <a:rPr lang="en-US" altLang="en-US" dirty="0" smtClean="0">
                <a:solidFill>
                  <a:schemeClr val="bg1"/>
                </a:solidFill>
              </a:rPr>
              <a:t>g?</a:t>
            </a:r>
          </a:p>
        </p:txBody>
      </p:sp>
      <p:sp>
        <p:nvSpPr>
          <p:cNvPr id="3" name="Subtitle 2"/>
          <p:cNvSpPr>
            <a:spLocks noGrp="1"/>
          </p:cNvSpPr>
          <p:nvPr>
            <p:ph type="subTitle" idx="1"/>
          </p:nvPr>
        </p:nvSpPr>
        <p:spPr>
          <a:xfrm>
            <a:off x="304800" y="4724400"/>
            <a:ext cx="8458200" cy="1447800"/>
          </a:xfrm>
        </p:spPr>
        <p:txBody>
          <a:bodyPr rtlCol="0">
            <a:normAutofit lnSpcReduction="10000"/>
          </a:bodyPr>
          <a:lstStyle/>
          <a:p>
            <a:pPr eaLnBrk="1" fontAlgn="auto" hangingPunct="1">
              <a:spcAft>
                <a:spcPts val="0"/>
              </a:spcAft>
              <a:buFont typeface="Arial" charset="0"/>
              <a:buNone/>
              <a:defRPr/>
            </a:pPr>
            <a:r>
              <a:rPr lang="en-US" dirty="0" smtClean="0">
                <a:solidFill>
                  <a:schemeClr val="bg1"/>
                </a:solidFill>
              </a:rPr>
              <a:t>*Bench Top to Bottle*</a:t>
            </a:r>
          </a:p>
          <a:p>
            <a:pPr eaLnBrk="1" fontAlgn="auto" hangingPunct="1">
              <a:spcAft>
                <a:spcPts val="0"/>
              </a:spcAft>
              <a:defRPr/>
            </a:pPr>
            <a:r>
              <a:rPr lang="en-US" dirty="0" smtClean="0">
                <a:solidFill>
                  <a:schemeClr val="bg1"/>
                </a:solidFill>
              </a:rPr>
              <a:t>Facilities in Biopharmaceutical Manufacturing</a:t>
            </a:r>
          </a:p>
          <a:p>
            <a:pPr eaLnBrk="1" fontAlgn="auto" hangingPunct="1">
              <a:lnSpc>
                <a:spcPct val="110000"/>
              </a:lnSpc>
              <a:spcBef>
                <a:spcPts val="0"/>
              </a:spcBef>
              <a:spcAft>
                <a:spcPts val="0"/>
              </a:spcAft>
              <a:buFont typeface="Arial" charset="0"/>
              <a:buNone/>
              <a:defRPr/>
            </a:pPr>
            <a:r>
              <a:rPr lang="en-US" dirty="0" smtClean="0">
                <a:solidFill>
                  <a:schemeClr val="bg1"/>
                </a:solidFill>
              </a:rPr>
              <a:t>Competencies/Job and Career Opportunities</a:t>
            </a:r>
          </a:p>
        </p:txBody>
      </p:sp>
    </p:spTree>
    <p:extLst>
      <p:ext uri="{BB962C8B-B14F-4D97-AF65-F5344CB8AC3E}">
        <p14:creationId xmlns:p14="http://schemas.microsoft.com/office/powerpoint/2010/main" val="235399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458200" cy="1066800"/>
          </a:xfrm>
        </p:spPr>
        <p:txBody>
          <a:bodyPr/>
          <a:lstStyle/>
          <a:p>
            <a:pPr eaLnBrk="1" hangingPunct="1"/>
            <a:r>
              <a:rPr lang="en-US" altLang="en-US" smtClean="0">
                <a:ea typeface="ＭＳ Ｐゴシック" panose="020B0600070205080204" pitchFamily="34" charset="-128"/>
              </a:rPr>
              <a:t>Biological Safety Cabinets</a:t>
            </a:r>
            <a:br>
              <a:rPr lang="en-US" altLang="en-US" smtClean="0">
                <a:ea typeface="ＭＳ Ｐゴシック" panose="020B0600070205080204" pitchFamily="34" charset="-128"/>
              </a:rPr>
            </a:br>
            <a:r>
              <a:rPr lang="en-US" altLang="en-US" smtClean="0">
                <a:ea typeface="ＭＳ Ｐゴシック" panose="020B0600070205080204" pitchFamily="34" charset="-128"/>
              </a:rPr>
              <a:t>Class 100 </a:t>
            </a:r>
          </a:p>
        </p:txBody>
      </p:sp>
      <p:sp>
        <p:nvSpPr>
          <p:cNvPr id="16387" name="Rectangle 3"/>
          <p:cNvSpPr>
            <a:spLocks noGrp="1" noChangeArrowheads="1"/>
          </p:cNvSpPr>
          <p:nvPr>
            <p:ph type="body" idx="1"/>
          </p:nvPr>
        </p:nvSpPr>
        <p:spPr>
          <a:xfrm>
            <a:off x="381000" y="1447800"/>
            <a:ext cx="8229600" cy="4525963"/>
          </a:xfrm>
        </p:spPr>
        <p:txBody>
          <a:bodyPr/>
          <a:lstStyle/>
          <a:p>
            <a:pPr eaLnBrk="1" hangingPunct="1">
              <a:buFontTx/>
              <a:buNone/>
            </a:pPr>
            <a:endParaRPr lang="en-US" altLang="en-US" smtClean="0">
              <a:ea typeface="ＭＳ Ｐゴシック" panose="020B0600070205080204" pitchFamily="34" charset="-128"/>
            </a:endParaRPr>
          </a:p>
          <a:p>
            <a:pPr eaLnBrk="1" hangingPunct="1">
              <a:buFontTx/>
              <a:buNone/>
            </a:pPr>
            <a:endParaRPr lang="en-US" altLang="en-US" sz="2400" smtClean="0">
              <a:ea typeface="ＭＳ Ｐゴシック" panose="020B0600070205080204" pitchFamily="34" charset="-128"/>
            </a:endParaRPr>
          </a:p>
          <a:p>
            <a:pPr eaLnBrk="1" hangingPunct="1">
              <a:buFontTx/>
              <a:buNone/>
            </a:pPr>
            <a:endParaRPr lang="en-US" altLang="en-US" smtClean="0">
              <a:ea typeface="ＭＳ Ｐゴシック" panose="020B0600070205080204" pitchFamily="34" charset="-128"/>
            </a:endParaRPr>
          </a:p>
        </p:txBody>
      </p:sp>
      <p:pic>
        <p:nvPicPr>
          <p:cNvPr id="16388" name="Picture 4" descr="Generic schemat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1788"/>
            <a:ext cx="46482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508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2667000"/>
          </a:xfrm>
        </p:spPr>
        <p:txBody>
          <a:bodyPr/>
          <a:lstStyle/>
          <a:p>
            <a:pPr algn="l" eaLnBrk="1" hangingPunct="1"/>
            <a:r>
              <a:rPr lang="en-US" altLang="en-US" dirty="0" smtClean="0">
                <a:ea typeface="ＭＳ Ｐゴシック" panose="020B0600070205080204" pitchFamily="34" charset="-128"/>
              </a:rPr>
              <a:t>Facilities: </a:t>
            </a:r>
            <a:br>
              <a:rPr lang="en-US" altLang="en-US" dirty="0" smtClean="0">
                <a:ea typeface="ＭＳ Ｐゴシック" panose="020B0600070205080204" pitchFamily="34" charset="-128"/>
              </a:rPr>
            </a:br>
            <a:r>
              <a:rPr lang="en-US" altLang="en-US" dirty="0" smtClean="0">
                <a:solidFill>
                  <a:schemeClr val="tx1"/>
                </a:solidFill>
                <a:ea typeface="ＭＳ Ｐゴシック" panose="020B0600070205080204" pitchFamily="34" charset="-128"/>
              </a:rPr>
              <a:t>Pressure Differentials</a:t>
            </a:r>
          </a:p>
        </p:txBody>
      </p:sp>
      <p:sp>
        <p:nvSpPr>
          <p:cNvPr id="18435" name="Rectangle 3"/>
          <p:cNvSpPr>
            <a:spLocks noGrp="1" noChangeArrowheads="1"/>
          </p:cNvSpPr>
          <p:nvPr>
            <p:ph type="body" idx="1"/>
          </p:nvPr>
        </p:nvSpPr>
        <p:spPr>
          <a:xfrm>
            <a:off x="381000" y="3124200"/>
            <a:ext cx="8229600" cy="3535363"/>
          </a:xfrm>
        </p:spPr>
        <p:txBody>
          <a:bodyPr/>
          <a:lstStyle/>
          <a:p>
            <a:pPr eaLnBrk="1" hangingPunct="1"/>
            <a:endParaRPr lang="en-US" altLang="en-US" sz="2800" dirty="0" smtClean="0">
              <a:ea typeface="ＭＳ Ｐゴシック" panose="020B0600070205080204" pitchFamily="34" charset="-128"/>
            </a:endParaRPr>
          </a:p>
          <a:p>
            <a:pPr eaLnBrk="1" hangingPunct="1"/>
            <a:r>
              <a:rPr lang="en-US" altLang="en-US" sz="2800" dirty="0" smtClean="0">
                <a:ea typeface="ＭＳ Ｐゴシック" panose="020B0600070205080204" pitchFamily="34" charset="-128"/>
              </a:rPr>
              <a:t>Used to maintain airflow in the direction of higher cleanliness to adjacent less clean areas</a:t>
            </a:r>
          </a:p>
          <a:p>
            <a:pPr eaLnBrk="1" hangingPunct="1"/>
            <a:r>
              <a:rPr lang="en-US" altLang="en-US" sz="2800" dirty="0" smtClean="0">
                <a:ea typeface="ＭＳ Ｐゴシック" panose="020B0600070205080204" pitchFamily="34" charset="-128"/>
              </a:rPr>
              <a:t>A minimum of 10-15 </a:t>
            </a:r>
            <a:r>
              <a:rPr lang="en-US" altLang="en-US" sz="2800" dirty="0" err="1" smtClean="0">
                <a:ea typeface="ＭＳ Ｐゴシック" panose="020B0600070205080204" pitchFamily="34" charset="-128"/>
              </a:rPr>
              <a:t>Pascals</a:t>
            </a:r>
            <a:r>
              <a:rPr lang="en-US" altLang="en-US" sz="2800" dirty="0" smtClean="0">
                <a:ea typeface="ＭＳ Ｐゴシック" panose="020B0600070205080204" pitchFamily="34" charset="-128"/>
              </a:rPr>
              <a:t> should be maintained between the aseptic area and an adjacent room with a different clean room classifications (doors open)</a:t>
            </a:r>
          </a:p>
          <a:p>
            <a:pPr eaLnBrk="1" hangingPunct="1">
              <a:buFontTx/>
              <a:buNone/>
            </a:pPr>
            <a:endParaRPr lang="en-US" altLang="en-US" sz="2800" dirty="0" smtClean="0">
              <a:ea typeface="ＭＳ Ｐゴシック" panose="020B0600070205080204" pitchFamily="34" charset="-128"/>
            </a:endParaRPr>
          </a:p>
          <a:p>
            <a:pPr eaLnBrk="1" hangingPunct="1"/>
            <a:endParaRPr lang="en-US" altLang="en-US" sz="2800" dirty="0" smtClean="0">
              <a:ea typeface="ＭＳ Ｐゴシック" panose="020B0600070205080204" pitchFamily="34" charset="-128"/>
            </a:endParaRPr>
          </a:p>
          <a:p>
            <a:pPr eaLnBrk="1" hangingPunct="1">
              <a:buFontTx/>
              <a:buNone/>
            </a:pPr>
            <a:endParaRPr lang="en-US" altLang="en-US" sz="2800" dirty="0" smtClean="0">
              <a:ea typeface="ＭＳ Ｐゴシック" panose="020B0600070205080204" pitchFamily="34" charset="-128"/>
            </a:endParaRPr>
          </a:p>
        </p:txBody>
      </p:sp>
      <p:pic>
        <p:nvPicPr>
          <p:cNvPr id="18436" name="Picture 4" descr="Pressure%20Ga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
            <a:ext cx="22129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242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4514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86000"/>
            <a:ext cx="3705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4343400" y="6248400"/>
            <a:ext cx="4635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http://news.thomasnet.com/images/large/451/451402.jpg</a:t>
            </a:r>
          </a:p>
        </p:txBody>
      </p:sp>
      <p:sp>
        <p:nvSpPr>
          <p:cNvPr id="38916" name="Text Box 4"/>
          <p:cNvSpPr txBox="1">
            <a:spLocks noChangeArrowheads="1"/>
          </p:cNvSpPr>
          <p:nvPr/>
        </p:nvSpPr>
        <p:spPr bwMode="auto">
          <a:xfrm>
            <a:off x="457200" y="152400"/>
            <a:ext cx="7924800" cy="769441"/>
          </a:xfrm>
          <a:prstGeom prst="rect">
            <a:avLst/>
          </a:prstGeom>
          <a:noFill/>
          <a:ln w="9525">
            <a:noFill/>
            <a:miter lim="800000"/>
            <a:headEnd/>
            <a:tailEnd/>
          </a:ln>
        </p:spPr>
        <p:txBody>
          <a:bodyPr wrap="square">
            <a:spAutoFit/>
          </a:bodyPr>
          <a:lstStyle/>
          <a:p>
            <a:pPr eaLnBrk="1" hangingPunct="1">
              <a:spcBef>
                <a:spcPts val="0"/>
              </a:spcBef>
              <a:defRPr/>
            </a:pPr>
            <a:r>
              <a:rPr lang="en-US" sz="4400" dirty="0" smtClean="0">
                <a:solidFill>
                  <a:schemeClr val="bg1"/>
                </a:solidFill>
                <a:latin typeface="+mj-lt"/>
                <a:ea typeface="ＭＳ Ｐゴシック"/>
                <a:cs typeface="ＭＳ Ｐゴシック"/>
              </a:rPr>
              <a:t>		Facilities</a:t>
            </a:r>
            <a:r>
              <a:rPr lang="en-US" sz="4400" dirty="0">
                <a:solidFill>
                  <a:schemeClr val="bg1"/>
                </a:solidFill>
                <a:latin typeface="+mj-lt"/>
                <a:ea typeface="ＭＳ Ｐゴシック"/>
                <a:cs typeface="ＭＳ Ｐゴシック"/>
              </a:rPr>
              <a:t>: </a:t>
            </a:r>
            <a:r>
              <a:rPr lang="en-US" sz="4400" dirty="0" smtClean="0">
                <a:solidFill>
                  <a:schemeClr val="bg1"/>
                </a:solidFill>
                <a:latin typeface="+mj-lt"/>
                <a:ea typeface="ＭＳ Ｐゴシック"/>
                <a:cs typeface="ＭＳ Ｐゴシック"/>
              </a:rPr>
              <a:t>Airlocks</a:t>
            </a:r>
            <a:endParaRPr lang="en-US" sz="4400" dirty="0">
              <a:solidFill>
                <a:schemeClr val="bg1"/>
              </a:solidFill>
              <a:latin typeface="+mj-lt"/>
            </a:endParaRPr>
          </a:p>
        </p:txBody>
      </p:sp>
      <p:sp>
        <p:nvSpPr>
          <p:cNvPr id="20485" name="Text Box 5"/>
          <p:cNvSpPr txBox="1">
            <a:spLocks noChangeArrowheads="1"/>
          </p:cNvSpPr>
          <p:nvPr/>
        </p:nvSpPr>
        <p:spPr bwMode="auto">
          <a:xfrm>
            <a:off x="6080125" y="2982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400">
              <a:latin typeface="Arial" panose="020B0604020202020204" pitchFamily="34" charset="0"/>
            </a:endParaRPr>
          </a:p>
        </p:txBody>
      </p:sp>
      <p:sp>
        <p:nvSpPr>
          <p:cNvPr id="20486" name="Rectangle 6"/>
          <p:cNvSpPr>
            <a:spLocks noChangeArrowheads="1"/>
          </p:cNvSpPr>
          <p:nvPr/>
        </p:nvSpPr>
        <p:spPr bwMode="auto">
          <a:xfrm>
            <a:off x="381000" y="1828800"/>
            <a:ext cx="44196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None/>
            </a:pPr>
            <a:r>
              <a:rPr lang="en-US" altLang="en-US" sz="2400">
                <a:latin typeface="Arial" panose="020B0604020202020204" pitchFamily="34" charset="0"/>
              </a:rPr>
              <a:t>Permit the passage of objects and  people into a clean room.</a:t>
            </a:r>
          </a:p>
          <a:p>
            <a:pPr eaLnBrk="1" hangingPunct="1">
              <a:spcBef>
                <a:spcPct val="30000"/>
              </a:spcBef>
              <a:buFontTx/>
              <a:buNone/>
            </a:pPr>
            <a:endParaRPr lang="en-US" altLang="en-US" sz="1000">
              <a:latin typeface="Arial" panose="020B0604020202020204" pitchFamily="34" charset="0"/>
            </a:endParaRPr>
          </a:p>
          <a:p>
            <a:pPr eaLnBrk="1" hangingPunct="1">
              <a:spcBef>
                <a:spcPct val="30000"/>
              </a:spcBef>
              <a:buFontTx/>
              <a:buNone/>
            </a:pPr>
            <a:r>
              <a:rPr lang="en-US" altLang="en-US" sz="2400">
                <a:latin typeface="Arial" panose="020B0604020202020204" pitchFamily="34" charset="0"/>
              </a:rPr>
              <a:t>Consists of two </a:t>
            </a:r>
            <a:r>
              <a:rPr lang="en-US" altLang="en-US" sz="2400">
                <a:latin typeface="Arial" panose="020B0604020202020204" pitchFamily="34" charset="0"/>
                <a:hlinkClick r:id="rId4" tooltip="Hermetic seal"/>
              </a:rPr>
              <a:t>airtight</a:t>
            </a:r>
            <a:r>
              <a:rPr lang="en-US" altLang="en-US" sz="2400">
                <a:latin typeface="Arial" panose="020B0604020202020204" pitchFamily="34" charset="0"/>
              </a:rPr>
              <a:t> </a:t>
            </a:r>
            <a:r>
              <a:rPr lang="en-US" altLang="en-US" sz="2400">
                <a:latin typeface="Arial" panose="020B0604020202020204" pitchFamily="34" charset="0"/>
                <a:hlinkClick r:id="rId5" tooltip="Door"/>
              </a:rPr>
              <a:t>doors</a:t>
            </a:r>
            <a:r>
              <a:rPr lang="en-US" altLang="en-US" sz="2400">
                <a:latin typeface="Arial" panose="020B0604020202020204" pitchFamily="34" charset="0"/>
              </a:rPr>
              <a:t> in series which do not open simultaneously.</a:t>
            </a:r>
          </a:p>
          <a:p>
            <a:pPr eaLnBrk="1" hangingPunct="1">
              <a:spcBef>
                <a:spcPct val="30000"/>
              </a:spcBef>
              <a:buFontTx/>
              <a:buNone/>
            </a:pPr>
            <a:endParaRPr lang="en-US" altLang="en-US" sz="1000">
              <a:latin typeface="Arial" panose="020B0604020202020204" pitchFamily="34" charset="0"/>
            </a:endParaRPr>
          </a:p>
          <a:p>
            <a:pPr eaLnBrk="1" hangingPunct="1">
              <a:spcBef>
                <a:spcPct val="30000"/>
              </a:spcBef>
              <a:buFontTx/>
              <a:buNone/>
            </a:pPr>
            <a:r>
              <a:rPr lang="en-US" altLang="en-US" sz="2400">
                <a:latin typeface="Arial" panose="020B0604020202020204" pitchFamily="34" charset="0"/>
              </a:rPr>
              <a:t>Spray down materials with 70% IPA before placing in the airlock</a:t>
            </a:r>
          </a:p>
        </p:txBody>
      </p:sp>
    </p:spTree>
    <p:extLst>
      <p:ext uri="{BB962C8B-B14F-4D97-AF65-F5344CB8AC3E}">
        <p14:creationId xmlns:p14="http://schemas.microsoft.com/office/powerpoint/2010/main" val="716554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533400"/>
          </a:xfrm>
        </p:spPr>
        <p:txBody>
          <a:bodyPr/>
          <a:lstStyle/>
          <a:p>
            <a:pPr eaLnBrk="1" hangingPunct="1"/>
            <a:r>
              <a:rPr lang="en-US" altLang="en-US" smtClean="0"/>
              <a:t>Gowning Certification </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930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067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DSC02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191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Group 5"/>
          <p:cNvGrpSpPr>
            <a:grpSpLocks/>
          </p:cNvGrpSpPr>
          <p:nvPr/>
        </p:nvGrpSpPr>
        <p:grpSpPr bwMode="auto">
          <a:xfrm>
            <a:off x="-609600" y="228600"/>
            <a:ext cx="4932365" cy="1143000"/>
            <a:chOff x="820" y="0"/>
            <a:chExt cx="3107" cy="720"/>
          </a:xfrm>
        </p:grpSpPr>
        <p:sp>
          <p:nvSpPr>
            <p:cNvPr id="25611" name="Text Box 6"/>
            <p:cNvSpPr txBox="1">
              <a:spLocks noChangeArrowheads="1"/>
            </p:cNvSpPr>
            <p:nvPr/>
          </p:nvSpPr>
          <p:spPr bwMode="auto">
            <a:xfrm>
              <a:off x="820" y="281"/>
              <a:ext cx="3107"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5" eaLnBrk="1" hangingPunct="1">
                <a:spcBef>
                  <a:spcPct val="0"/>
                </a:spcBef>
                <a:buFontTx/>
                <a:buNone/>
              </a:pPr>
              <a:r>
                <a:rPr lang="en-US" altLang="en-US" sz="3200" b="1" dirty="0">
                  <a:solidFill>
                    <a:schemeClr val="bg1"/>
                  </a:solidFill>
                  <a:latin typeface="Arial" panose="020B0604020202020204" pitchFamily="34" charset="0"/>
                </a:rPr>
                <a:t>INCORRECT</a:t>
              </a:r>
            </a:p>
          </p:txBody>
        </p:sp>
        <p:pic>
          <p:nvPicPr>
            <p:cNvPr id="25612" name="Picture 7" descr="j01892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344" y="0"/>
              <a:ext cx="71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Text Box 8"/>
          <p:cNvSpPr txBox="1">
            <a:spLocks noChangeArrowheads="1"/>
          </p:cNvSpPr>
          <p:nvPr/>
        </p:nvSpPr>
        <p:spPr bwMode="auto">
          <a:xfrm>
            <a:off x="8382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3</a:t>
            </a:r>
          </a:p>
        </p:txBody>
      </p:sp>
      <p:sp>
        <p:nvSpPr>
          <p:cNvPr id="25607" name="Text Box 9"/>
          <p:cNvSpPr txBox="1">
            <a:spLocks noChangeArrowheads="1"/>
          </p:cNvSpPr>
          <p:nvPr/>
        </p:nvSpPr>
        <p:spPr bwMode="auto">
          <a:xfrm>
            <a:off x="4870450" y="1385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2</a:t>
            </a:r>
          </a:p>
        </p:txBody>
      </p:sp>
      <p:pic>
        <p:nvPicPr>
          <p:cNvPr id="25608" name="Picture 10" descr="microawarenesspictures 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409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11"/>
          <p:cNvSpPr txBox="1">
            <a:spLocks noChangeArrowheads="1"/>
          </p:cNvSpPr>
          <p:nvPr/>
        </p:nvSpPr>
        <p:spPr bwMode="auto">
          <a:xfrm>
            <a:off x="838200" y="1371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1</a:t>
            </a:r>
          </a:p>
        </p:txBody>
      </p:sp>
      <p:sp>
        <p:nvSpPr>
          <p:cNvPr id="25610" name="Text Box 12"/>
          <p:cNvSpPr txBox="1">
            <a:spLocks noChangeArrowheads="1"/>
          </p:cNvSpPr>
          <p:nvPr/>
        </p:nvSpPr>
        <p:spPr bwMode="auto">
          <a:xfrm>
            <a:off x="4876800" y="4114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4</a:t>
            </a:r>
          </a:p>
        </p:txBody>
      </p:sp>
    </p:spTree>
    <p:extLst>
      <p:ext uri="{BB962C8B-B14F-4D97-AF65-F5344CB8AC3E}">
        <p14:creationId xmlns:p14="http://schemas.microsoft.com/office/powerpoint/2010/main" val="2177559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120775"/>
            <a:ext cx="7772400" cy="1470025"/>
          </a:xfrm>
        </p:spPr>
        <p:txBody>
          <a:bodyPr/>
          <a:lstStyle/>
          <a:p>
            <a:pPr eaLnBrk="1" hangingPunct="1"/>
            <a:r>
              <a:rPr lang="en-US" altLang="en-US" b="1" smtClean="0"/>
              <a:t>ENVIRONMENTAL </a:t>
            </a:r>
            <a:br>
              <a:rPr lang="en-US" altLang="en-US" b="1" smtClean="0"/>
            </a:br>
            <a:r>
              <a:rPr lang="en-US" altLang="en-US" b="1" smtClean="0"/>
              <a:t>MONITORING</a:t>
            </a:r>
          </a:p>
        </p:txBody>
      </p:sp>
      <p:sp>
        <p:nvSpPr>
          <p:cNvPr id="22531" name="Rectangle 3"/>
          <p:cNvSpPr>
            <a:spLocks noGrp="1" noChangeArrowheads="1"/>
          </p:cNvSpPr>
          <p:nvPr>
            <p:ph type="subTitle" idx="1"/>
          </p:nvPr>
        </p:nvSpPr>
        <p:spPr>
          <a:xfrm>
            <a:off x="1371600" y="4038600"/>
            <a:ext cx="6400800" cy="914400"/>
          </a:xfrm>
        </p:spPr>
        <p:txBody>
          <a:bodyPr/>
          <a:lstStyle/>
          <a:p>
            <a:pPr eaLnBrk="1" hangingPunct="1">
              <a:buFont typeface="Arial" charset="0"/>
              <a:buNone/>
              <a:defRPr/>
            </a:pPr>
            <a:r>
              <a:rPr lang="en-US" sz="2800" dirty="0" smtClean="0"/>
              <a:t>“In aseptic processing, one of the most important laboratory controls is the environmental monitoring program”</a:t>
            </a:r>
          </a:p>
          <a:p>
            <a:pPr eaLnBrk="1" hangingPunct="1">
              <a:buFont typeface="Arial" charset="0"/>
              <a:buNone/>
              <a:defRPr/>
            </a:pPr>
            <a:endParaRPr lang="en-US" sz="2800" dirty="0" smtClean="0"/>
          </a:p>
        </p:txBody>
      </p:sp>
      <p:sp>
        <p:nvSpPr>
          <p:cNvPr id="32772" name="Text Box 4"/>
          <p:cNvSpPr txBox="1">
            <a:spLocks noChangeArrowheads="1"/>
          </p:cNvSpPr>
          <p:nvPr/>
        </p:nvSpPr>
        <p:spPr bwMode="auto">
          <a:xfrm>
            <a:off x="1143000" y="5334000"/>
            <a:ext cx="7210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solidFill>
                  <a:schemeClr val="bg1"/>
                </a:solidFill>
                <a:latin typeface="Arial" panose="020B0604020202020204" pitchFamily="34" charset="0"/>
              </a:rPr>
              <a:t>Guidance for Industry: Sterile Drug Products Produced by Aseptic Processing</a:t>
            </a:r>
          </a:p>
          <a:p>
            <a:pPr algn="ctr" eaLnBrk="1" hangingPunct="1">
              <a:spcBef>
                <a:spcPct val="0"/>
              </a:spcBef>
              <a:buFontTx/>
              <a:buNone/>
            </a:pPr>
            <a:r>
              <a:rPr lang="en-US" altLang="en-US" sz="1600" dirty="0">
                <a:solidFill>
                  <a:schemeClr val="bg1"/>
                </a:solidFill>
                <a:latin typeface="Arial" panose="020B0604020202020204" pitchFamily="34" charset="0"/>
              </a:rPr>
              <a:t>Current Good Manufacturing Practice, FDA, September 2004</a:t>
            </a:r>
          </a:p>
          <a:p>
            <a:pPr eaLnBrk="1" hangingPunct="1">
              <a:spcBef>
                <a:spcPct val="0"/>
              </a:spcBef>
              <a:buFontTx/>
              <a:buNone/>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720066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QC Microbiology –</a:t>
            </a:r>
            <a:br>
              <a:rPr lang="en-US" altLang="en-US" smtClean="0"/>
            </a:br>
            <a:r>
              <a:rPr lang="en-US" altLang="en-US" smtClean="0"/>
              <a:t>Environmental Monitoring</a:t>
            </a:r>
          </a:p>
        </p:txBody>
      </p:sp>
      <p:pic>
        <p:nvPicPr>
          <p:cNvPr id="34819" name="Content Placeholder 3" descr="Environmental Monitoring Lonza Portsmouth.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0400" y="1524000"/>
            <a:ext cx="3330575" cy="5027613"/>
          </a:xfrm>
        </p:spPr>
      </p:pic>
      <p:sp>
        <p:nvSpPr>
          <p:cNvPr id="34820" name="TextBox 4"/>
          <p:cNvSpPr txBox="1">
            <a:spLocks noChangeArrowheads="1"/>
          </p:cNvSpPr>
          <p:nvPr/>
        </p:nvSpPr>
        <p:spPr bwMode="auto">
          <a:xfrm>
            <a:off x="457200" y="28956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Laser Particle Counter</a:t>
            </a:r>
          </a:p>
        </p:txBody>
      </p:sp>
      <p:sp>
        <p:nvSpPr>
          <p:cNvPr id="34821" name="TextBox 5"/>
          <p:cNvSpPr txBox="1">
            <a:spLocks noChangeArrowheads="1"/>
          </p:cNvSpPr>
          <p:nvPr/>
        </p:nvSpPr>
        <p:spPr bwMode="auto">
          <a:xfrm>
            <a:off x="7086600" y="541020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Air Samplers</a:t>
            </a:r>
          </a:p>
        </p:txBody>
      </p:sp>
    </p:spTree>
    <p:extLst>
      <p:ext uri="{BB962C8B-B14F-4D97-AF65-F5344CB8AC3E}">
        <p14:creationId xmlns:p14="http://schemas.microsoft.com/office/powerpoint/2010/main" val="3727294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pPr eaLnBrk="1" hangingPunct="1"/>
            <a:r>
              <a:rPr lang="en-US" altLang="en-US" smtClean="0"/>
              <a:t>Environmental (Air) Monitoring</a:t>
            </a:r>
          </a:p>
        </p:txBody>
      </p:sp>
      <p:sp>
        <p:nvSpPr>
          <p:cNvPr id="35843" name="Text Placeholder 4"/>
          <p:cNvSpPr>
            <a:spLocks noGrp="1"/>
          </p:cNvSpPr>
          <p:nvPr>
            <p:ph type="body" idx="1"/>
          </p:nvPr>
        </p:nvSpPr>
        <p:spPr/>
        <p:txBody>
          <a:bodyPr/>
          <a:lstStyle/>
          <a:p>
            <a:pPr eaLnBrk="1" hangingPunct="1"/>
            <a:r>
              <a:rPr lang="en-US" altLang="en-US" smtClean="0"/>
              <a:t>Particles</a:t>
            </a:r>
          </a:p>
        </p:txBody>
      </p:sp>
      <p:sp>
        <p:nvSpPr>
          <p:cNvPr id="35844" name="Text Placeholder 6"/>
          <p:cNvSpPr>
            <a:spLocks noGrp="1"/>
          </p:cNvSpPr>
          <p:nvPr>
            <p:ph type="body" sz="quarter" idx="3"/>
          </p:nvPr>
        </p:nvSpPr>
        <p:spPr/>
        <p:txBody>
          <a:bodyPr/>
          <a:lstStyle/>
          <a:p>
            <a:pPr eaLnBrk="1" hangingPunct="1"/>
            <a:r>
              <a:rPr lang="en-US" altLang="en-US" smtClean="0"/>
              <a:t>Viable Microbes (Bioburden)</a:t>
            </a:r>
          </a:p>
        </p:txBody>
      </p:sp>
      <p:pic>
        <p:nvPicPr>
          <p:cNvPr id="35845" name="Picture 13" descr="met2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38200" y="2438400"/>
            <a:ext cx="2809875" cy="3886200"/>
          </a:xfrm>
          <a:noFill/>
        </p:spPr>
      </p:pic>
      <p:pic>
        <p:nvPicPr>
          <p:cNvPr id="35846" name="Picture 7" descr="867302-06%5b811-ALL%5d">
            <a:hlinkClick r:id="rId3"/>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395913" y="2881313"/>
            <a:ext cx="2540000" cy="2540000"/>
          </a:xfrm>
        </p:spPr>
      </p:pic>
      <p:sp>
        <p:nvSpPr>
          <p:cNvPr id="35847" name="TextBox 10"/>
          <p:cNvSpPr txBox="1">
            <a:spLocks noChangeArrowheads="1"/>
          </p:cNvSpPr>
          <p:nvPr/>
        </p:nvSpPr>
        <p:spPr bwMode="auto">
          <a:xfrm>
            <a:off x="5486400" y="5562600"/>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Microbial Air Sampler</a:t>
            </a:r>
          </a:p>
        </p:txBody>
      </p:sp>
      <p:sp>
        <p:nvSpPr>
          <p:cNvPr id="35848" name="TextBox 11"/>
          <p:cNvSpPr txBox="1">
            <a:spLocks noChangeArrowheads="1"/>
          </p:cNvSpPr>
          <p:nvPr/>
        </p:nvSpPr>
        <p:spPr bwMode="auto">
          <a:xfrm>
            <a:off x="3048000" y="6019800"/>
            <a:ext cx="2479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Laser Particle Counter</a:t>
            </a:r>
          </a:p>
        </p:txBody>
      </p:sp>
    </p:spTree>
    <p:extLst>
      <p:ext uri="{BB962C8B-B14F-4D97-AF65-F5344CB8AC3E}">
        <p14:creationId xmlns:p14="http://schemas.microsoft.com/office/powerpoint/2010/main" val="1470895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2400"/>
            <a:ext cx="8229600" cy="868363"/>
          </a:xfrm>
        </p:spPr>
        <p:txBody>
          <a:bodyPr/>
          <a:lstStyle/>
          <a:p>
            <a:pPr eaLnBrk="1" hangingPunct="1"/>
            <a:r>
              <a:rPr lang="en-US" altLang="en-US" smtClean="0"/>
              <a:t>Environmental (Air) Monitoring</a:t>
            </a:r>
          </a:p>
        </p:txBody>
      </p:sp>
      <p:sp>
        <p:nvSpPr>
          <p:cNvPr id="6" name="Text Placeholder 5"/>
          <p:cNvSpPr>
            <a:spLocks noGrp="1"/>
          </p:cNvSpPr>
          <p:nvPr>
            <p:ph type="body" idx="1"/>
          </p:nvPr>
        </p:nvSpPr>
        <p:spPr>
          <a:xfrm>
            <a:off x="381000" y="1295400"/>
            <a:ext cx="4040188" cy="639763"/>
          </a:xfrm>
        </p:spPr>
        <p:txBody>
          <a:bodyPr>
            <a:normAutofit fontScale="77500" lnSpcReduction="20000"/>
          </a:bodyPr>
          <a:lstStyle/>
          <a:p>
            <a:pPr algn="ctr" eaLnBrk="1" hangingPunct="1">
              <a:buFont typeface="Arial" charset="0"/>
              <a:buNone/>
              <a:defRPr/>
            </a:pPr>
            <a:r>
              <a:rPr lang="en-US" dirty="0" smtClean="0"/>
              <a:t>Laser Particle Counter</a:t>
            </a:r>
          </a:p>
          <a:p>
            <a:pPr algn="ctr" eaLnBrk="1" hangingPunct="1">
              <a:buFont typeface="Arial" charset="0"/>
              <a:buNone/>
              <a:defRPr/>
            </a:pPr>
            <a:r>
              <a:rPr lang="en-US" dirty="0" smtClean="0"/>
              <a:t>(particles/cubic meter)</a:t>
            </a:r>
            <a:endParaRPr lang="en-US" dirty="0"/>
          </a:p>
        </p:txBody>
      </p:sp>
      <p:pic>
        <p:nvPicPr>
          <p:cNvPr id="36868" name="Content Placeholder 13" descr="particle-counter-laser.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667000"/>
            <a:ext cx="3792538" cy="2033588"/>
          </a:xfrm>
        </p:spPr>
      </p:pic>
      <p:sp>
        <p:nvSpPr>
          <p:cNvPr id="7" name="Text Placeholder 6"/>
          <p:cNvSpPr>
            <a:spLocks noGrp="1"/>
          </p:cNvSpPr>
          <p:nvPr>
            <p:ph type="body" sz="quarter" idx="3"/>
          </p:nvPr>
        </p:nvSpPr>
        <p:spPr>
          <a:xfrm>
            <a:off x="4648200" y="914400"/>
            <a:ext cx="4038600" cy="955675"/>
          </a:xfrm>
        </p:spPr>
        <p:txBody>
          <a:bodyPr>
            <a:normAutofit lnSpcReduction="10000"/>
          </a:bodyPr>
          <a:lstStyle/>
          <a:p>
            <a:pPr eaLnBrk="1" hangingPunct="1">
              <a:spcBef>
                <a:spcPts val="0"/>
              </a:spcBef>
              <a:buFont typeface="Arial" charset="0"/>
              <a:buNone/>
              <a:defRPr/>
            </a:pPr>
            <a:r>
              <a:rPr lang="en-US" sz="1900" dirty="0" smtClean="0"/>
              <a:t>Microbial Air Sampler </a:t>
            </a:r>
          </a:p>
          <a:p>
            <a:pPr eaLnBrk="1" hangingPunct="1">
              <a:spcBef>
                <a:spcPts val="0"/>
              </a:spcBef>
              <a:buFont typeface="Arial" charset="0"/>
              <a:buNone/>
              <a:defRPr/>
            </a:pPr>
            <a:r>
              <a:rPr lang="en-US" sz="1900" dirty="0" smtClean="0"/>
              <a:t>(colony forming units/</a:t>
            </a:r>
          </a:p>
          <a:p>
            <a:pPr eaLnBrk="1" hangingPunct="1">
              <a:spcBef>
                <a:spcPts val="0"/>
              </a:spcBef>
              <a:buFont typeface="Arial" charset="0"/>
              <a:buNone/>
              <a:defRPr/>
            </a:pPr>
            <a:r>
              <a:rPr lang="en-US" sz="1900" dirty="0" smtClean="0"/>
              <a:t>cubic meter)</a:t>
            </a:r>
            <a:endParaRPr lang="en-US" sz="1900" dirty="0"/>
          </a:p>
        </p:txBody>
      </p:sp>
      <p:pic>
        <p:nvPicPr>
          <p:cNvPr id="36870" name="Content Placeholder 8" descr="M Air T Air Testing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990600"/>
            <a:ext cx="849313"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12"/>
          <p:cNvSpPr txBox="1">
            <a:spLocks noChangeArrowheads="1"/>
          </p:cNvSpPr>
          <p:nvPr/>
        </p:nvSpPr>
        <p:spPr bwMode="auto">
          <a:xfrm>
            <a:off x="4724400" y="6324600"/>
            <a:ext cx="365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100">
                <a:latin typeface="Arial" panose="020B0604020202020204" pitchFamily="34" charset="0"/>
                <a:hlinkClick r:id="rId4"/>
              </a:rPr>
              <a:t>www.safety-epa.com/history_mold_air_sampling.htm</a:t>
            </a:r>
            <a:endParaRPr lang="en-US" altLang="en-US" sz="1100">
              <a:latin typeface="Arial" panose="020B0604020202020204" pitchFamily="34" charset="0"/>
            </a:endParaRPr>
          </a:p>
        </p:txBody>
      </p:sp>
      <p:pic>
        <p:nvPicPr>
          <p:cNvPr id="36872" name="Content Placeholder 9" descr="cfu.jpg"/>
          <p:cNvPicPr>
            <a:picLocks noGrp="1" noChangeAspect="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419600" y="2209800"/>
            <a:ext cx="4268788" cy="4038600"/>
          </a:xfrm>
        </p:spPr>
      </p:pic>
    </p:spTree>
    <p:extLst>
      <p:ext uri="{BB962C8B-B14F-4D97-AF65-F5344CB8AC3E}">
        <p14:creationId xmlns:p14="http://schemas.microsoft.com/office/powerpoint/2010/main" val="190102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Quality Assurance</a:t>
            </a:r>
          </a:p>
        </p:txBody>
      </p:sp>
      <p:sp>
        <p:nvSpPr>
          <p:cNvPr id="38915" name="Content Placeholder 4"/>
          <p:cNvSpPr>
            <a:spLocks noGrp="1"/>
          </p:cNvSpPr>
          <p:nvPr>
            <p:ph idx="1"/>
          </p:nvPr>
        </p:nvSpPr>
        <p:spPr/>
        <p:txBody>
          <a:bodyPr/>
          <a:lstStyle/>
          <a:p>
            <a:pPr algn="ctr" eaLnBrk="1" hangingPunct="1">
              <a:buFont typeface="Arial" panose="020B0604020202020204" pitchFamily="34" charset="0"/>
              <a:buNone/>
            </a:pPr>
            <a:r>
              <a:rPr lang="en-US" altLang="en-US" smtClean="0"/>
              <a:t>“If you didn’t document it, you didn’t do it.”</a:t>
            </a:r>
          </a:p>
        </p:txBody>
      </p:sp>
    </p:spTree>
    <p:extLst>
      <p:ext uri="{BB962C8B-B14F-4D97-AF65-F5344CB8AC3E}">
        <p14:creationId xmlns:p14="http://schemas.microsoft.com/office/powerpoint/2010/main" val="3524948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8" descr="NBC2PP_Slide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1"/>
          <p:cNvSpPr>
            <a:spLocks noGrp="1"/>
          </p:cNvSpPr>
          <p:nvPr>
            <p:ph type="title"/>
          </p:nvPr>
        </p:nvSpPr>
        <p:spPr>
          <a:xfrm>
            <a:off x="457200" y="274638"/>
            <a:ext cx="8229600" cy="868362"/>
          </a:xfrm>
        </p:spPr>
        <p:txBody>
          <a:bodyPr/>
          <a:lstStyle/>
          <a:p>
            <a:pPr eaLnBrk="1" hangingPunct="1"/>
            <a:r>
              <a:rPr lang="en-US" altLang="en-US" smtClean="0">
                <a:solidFill>
                  <a:schemeClr val="bg1"/>
                </a:solidFill>
              </a:rPr>
              <a:t>Basis</a:t>
            </a:r>
            <a:r>
              <a:rPr lang="en-US" altLang="en-US" smtClean="0"/>
              <a:t> </a:t>
            </a:r>
            <a:r>
              <a:rPr lang="en-US" altLang="en-US" smtClean="0">
                <a:solidFill>
                  <a:schemeClr val="bg1"/>
                </a:solidFill>
              </a:rPr>
              <a:t>of the Bioeconomy</a:t>
            </a:r>
          </a:p>
        </p:txBody>
      </p:sp>
      <p:sp>
        <p:nvSpPr>
          <p:cNvPr id="4100" name="Content Placeholder 2"/>
          <p:cNvSpPr>
            <a:spLocks noGrp="1"/>
          </p:cNvSpPr>
          <p:nvPr>
            <p:ph idx="1"/>
          </p:nvPr>
        </p:nvSpPr>
        <p:spPr>
          <a:xfrm>
            <a:off x="0" y="1295400"/>
            <a:ext cx="9144000" cy="5181600"/>
          </a:xfrm>
        </p:spPr>
        <p:txBody>
          <a:bodyPr/>
          <a:lstStyle/>
          <a:p>
            <a:pPr eaLnBrk="1" hangingPunct="1"/>
            <a:endParaRPr lang="en-US" altLang="en-US" smtClean="0"/>
          </a:p>
          <a:p>
            <a:pPr algn="ctr" eaLnBrk="1" hangingPunct="1">
              <a:buFont typeface="Arial" panose="020B0604020202020204" pitchFamily="34" charset="0"/>
              <a:buNone/>
            </a:pPr>
            <a:r>
              <a:rPr lang="en-US" altLang="en-US" smtClean="0"/>
              <a:t>Central Dogma:   DNA 	  RNA            Protein</a:t>
            </a:r>
          </a:p>
          <a:p>
            <a:pPr algn="ctr" eaLnBrk="1" hangingPunct="1">
              <a:buFont typeface="Arial" panose="020B0604020202020204" pitchFamily="34" charset="0"/>
              <a:buNone/>
            </a:pPr>
            <a:endParaRPr lang="en-US" altLang="en-US" smtClean="0"/>
          </a:p>
          <a:p>
            <a:pPr algn="ctr" eaLnBrk="1" hangingPunct="1"/>
            <a:r>
              <a:rPr lang="en-US" altLang="en-US" smtClean="0"/>
              <a:t>Discovery Research (DNA Centric)</a:t>
            </a:r>
          </a:p>
          <a:p>
            <a:pPr algn="ctr" eaLnBrk="1" hangingPunct="1"/>
            <a:r>
              <a:rPr lang="en-US" altLang="en-US" smtClean="0"/>
              <a:t>Process Development and Biomanufacturing (Protein Centric)</a:t>
            </a:r>
          </a:p>
        </p:txBody>
      </p:sp>
      <p:sp>
        <p:nvSpPr>
          <p:cNvPr id="5" name="Right Arrow 4"/>
          <p:cNvSpPr/>
          <p:nvPr/>
        </p:nvSpPr>
        <p:spPr>
          <a:xfrm>
            <a:off x="6324600" y="2057400"/>
            <a:ext cx="520700"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
        <p:nvSpPr>
          <p:cNvPr id="6" name="Right Arrow 5"/>
          <p:cNvSpPr/>
          <p:nvPr/>
        </p:nvSpPr>
        <p:spPr>
          <a:xfrm>
            <a:off x="4419600" y="2057400"/>
            <a:ext cx="520700" cy="179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320031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639763"/>
          </a:xfrm>
        </p:spPr>
        <p:txBody>
          <a:bodyPr/>
          <a:lstStyle/>
          <a:p>
            <a:pPr eaLnBrk="1" hangingPunct="1"/>
            <a:r>
              <a:rPr lang="en-US" altLang="en-US" smtClean="0"/>
              <a:t>Quality Assurance</a:t>
            </a:r>
          </a:p>
        </p:txBody>
      </p:sp>
      <p:pic>
        <p:nvPicPr>
          <p:cNvPr id="39939" name="Content Placeholder 4" descr="gmp035.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838200"/>
            <a:ext cx="3609975" cy="5783263"/>
          </a:xfrm>
        </p:spPr>
      </p:pic>
      <p:sp>
        <p:nvSpPr>
          <p:cNvPr id="18436" name="Content Placeholder 3"/>
          <p:cNvSpPr>
            <a:spLocks noGrp="1"/>
          </p:cNvSpPr>
          <p:nvPr>
            <p:ph sz="half" idx="2"/>
          </p:nvPr>
        </p:nvSpPr>
        <p:spPr>
          <a:xfrm>
            <a:off x="4267200" y="685800"/>
            <a:ext cx="4876800" cy="5791200"/>
          </a:xfrm>
        </p:spPr>
        <p:txBody>
          <a:bodyPr/>
          <a:lstStyle/>
          <a:p>
            <a:pPr eaLnBrk="1" hangingPunct="1">
              <a:buFont typeface="Arial" charset="0"/>
              <a:buNone/>
              <a:defRPr/>
            </a:pPr>
            <a:endParaRPr lang="en-US" sz="2400" dirty="0" smtClean="0"/>
          </a:p>
          <a:p>
            <a:pPr eaLnBrk="1" hangingPunct="1">
              <a:buFont typeface="Arial" charset="0"/>
              <a:buNone/>
              <a:defRPr/>
            </a:pPr>
            <a:r>
              <a:rPr lang="en-US" sz="2400" dirty="0" smtClean="0"/>
              <a:t>21 CFR Parts 210-211 contain the minimum current good manufacturing practice for methods to be used in, and the facilities or controls to be used for, the manufacture, processing, packing, or holding of a drug to assure that such drug meets the requirements of the act as to safety, and has the identity and strength and meets the quality and purity characteristics that it purports or is represented to possess.</a:t>
            </a:r>
          </a:p>
          <a:p>
            <a:pPr eaLnBrk="1" hangingPunct="1">
              <a:buFont typeface="Arial" charset="0"/>
              <a:buNone/>
              <a:defRPr/>
            </a:pPr>
            <a:r>
              <a:rPr lang="en-US" sz="1050" dirty="0" smtClean="0"/>
              <a:t>http://www.21cfrpart11.com/files/library/pred_rules/mcdowall_gmp_annotate.pdf</a:t>
            </a:r>
          </a:p>
        </p:txBody>
      </p:sp>
    </p:spTree>
    <p:extLst>
      <p:ext uri="{BB962C8B-B14F-4D97-AF65-F5344CB8AC3E}">
        <p14:creationId xmlns:p14="http://schemas.microsoft.com/office/powerpoint/2010/main" val="2901192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38200" y="2008188"/>
            <a:ext cx="83058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800" b="1">
                <a:solidFill>
                  <a:srgbClr val="3366FF"/>
                </a:solidFill>
                <a:latin typeface="Times New Roman" panose="02020603050405020304" pitchFamily="18" charset="0"/>
              </a:rPr>
              <a:t>  </a:t>
            </a:r>
            <a:r>
              <a:rPr lang="en-US" altLang="en-US" sz="3600" b="1">
                <a:solidFill>
                  <a:srgbClr val="3366FF"/>
                </a:solidFill>
                <a:latin typeface="Times New Roman" panose="02020603050405020304" pitchFamily="18" charset="0"/>
              </a:rPr>
              <a:t>QUALITY </a:t>
            </a:r>
          </a:p>
          <a:p>
            <a:pPr>
              <a:spcBef>
                <a:spcPct val="0"/>
              </a:spcBef>
              <a:buFontTx/>
              <a:buNone/>
            </a:pPr>
            <a:r>
              <a:rPr lang="en-US" altLang="en-US" sz="3600" b="1">
                <a:solidFill>
                  <a:srgbClr val="3366FF"/>
                </a:solidFill>
                <a:latin typeface="Times New Roman" panose="02020603050405020304" pitchFamily="18" charset="0"/>
              </a:rPr>
              <a:t>ASSURANCE</a:t>
            </a:r>
          </a:p>
          <a:p>
            <a:pPr>
              <a:spcBef>
                <a:spcPct val="0"/>
              </a:spcBef>
              <a:buFontTx/>
              <a:buNone/>
            </a:pPr>
            <a:endParaRPr lang="en-US" altLang="en-US" b="1">
              <a:solidFill>
                <a:srgbClr val="3366FF"/>
              </a:solidFill>
              <a:latin typeface="Times New Roman" panose="02020603050405020304" pitchFamily="18" charset="0"/>
            </a:endParaRPr>
          </a:p>
          <a:p>
            <a:pPr>
              <a:spcBef>
                <a:spcPct val="0"/>
              </a:spcBef>
              <a:buFontTx/>
              <a:buNone/>
            </a:pPr>
            <a:r>
              <a:rPr lang="en-US" altLang="en-US" sz="2800" b="1">
                <a:latin typeface="Times New Roman" panose="02020603050405020304" pitchFamily="18" charset="0"/>
              </a:rPr>
              <a:t>APPROVES ALL </a:t>
            </a:r>
          </a:p>
          <a:p>
            <a:pPr>
              <a:spcBef>
                <a:spcPct val="0"/>
              </a:spcBef>
              <a:buFontTx/>
              <a:buNone/>
            </a:pPr>
            <a:r>
              <a:rPr lang="en-US" altLang="en-US" sz="2800" b="1">
                <a:latin typeface="Times New Roman" panose="02020603050405020304" pitchFamily="18" charset="0"/>
              </a:rPr>
              <a:t>  DOCUMENTS </a:t>
            </a:r>
          </a:p>
          <a:p>
            <a:pPr>
              <a:spcBef>
                <a:spcPct val="0"/>
              </a:spcBef>
              <a:buFontTx/>
              <a:buNone/>
            </a:pPr>
            <a:r>
              <a:rPr lang="en-US" altLang="en-US" sz="2800" b="1">
                <a:latin typeface="Times New Roman" panose="02020603050405020304" pitchFamily="18" charset="0"/>
              </a:rPr>
              <a:t>           and </a:t>
            </a:r>
          </a:p>
          <a:p>
            <a:pPr>
              <a:spcBef>
                <a:spcPct val="0"/>
              </a:spcBef>
              <a:buFontTx/>
              <a:buNone/>
            </a:pPr>
            <a:r>
              <a:rPr lang="en-US" altLang="en-US" sz="2800" b="1">
                <a:latin typeface="Times New Roman" panose="02020603050405020304" pitchFamily="18" charset="0"/>
              </a:rPr>
              <a:t>   MAINTAINS </a:t>
            </a:r>
          </a:p>
          <a:p>
            <a:pPr>
              <a:spcBef>
                <a:spcPct val="0"/>
              </a:spcBef>
              <a:buFontTx/>
              <a:buNone/>
            </a:pPr>
            <a:r>
              <a:rPr lang="en-US" altLang="en-US" sz="2800" b="1">
                <a:latin typeface="Times New Roman" panose="02020603050405020304" pitchFamily="18" charset="0"/>
              </a:rPr>
              <a:t>   THE FILES</a:t>
            </a:r>
          </a:p>
          <a:p>
            <a:pPr>
              <a:spcBef>
                <a:spcPct val="0"/>
              </a:spcBef>
              <a:buFontTx/>
              <a:buNone/>
            </a:pPr>
            <a:endParaRPr lang="en-US" altLang="en-US" sz="3600" b="1">
              <a:latin typeface="Times New Roman" panose="02020603050405020304" pitchFamily="18" charset="0"/>
            </a:endParaRPr>
          </a:p>
        </p:txBody>
      </p:sp>
      <p:pic>
        <p:nvPicPr>
          <p:cNvPr id="40963" name="Picture 3" descr="postit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29098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4"/>
          <p:cNvSpPr>
            <a:spLocks noChangeArrowheads="1"/>
          </p:cNvSpPr>
          <p:nvPr/>
        </p:nvSpPr>
        <p:spPr bwMode="auto">
          <a:xfrm>
            <a:off x="4038600" y="6488113"/>
            <a:ext cx="4459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solidFill>
                  <a:srgbClr val="FF0000"/>
                </a:solidFill>
              </a:rPr>
              <a:t>“If you didn’t document it, you didn’t do it.”</a:t>
            </a:r>
          </a:p>
        </p:txBody>
      </p:sp>
      <p:grpSp>
        <p:nvGrpSpPr>
          <p:cNvPr id="40965" name="Group 5"/>
          <p:cNvGrpSpPr>
            <a:grpSpLocks/>
          </p:cNvGrpSpPr>
          <p:nvPr/>
        </p:nvGrpSpPr>
        <p:grpSpPr bwMode="auto">
          <a:xfrm>
            <a:off x="838200" y="88900"/>
            <a:ext cx="7696200" cy="1816100"/>
            <a:chOff x="528" y="-184"/>
            <a:chExt cx="4848" cy="1144"/>
          </a:xfrm>
        </p:grpSpPr>
        <p:sp>
          <p:nvSpPr>
            <p:cNvPr id="40966" name="Rectangle 6"/>
            <p:cNvSpPr>
              <a:spLocks noChangeArrowheads="1"/>
            </p:cNvSpPr>
            <p:nvPr/>
          </p:nvSpPr>
          <p:spPr bwMode="auto">
            <a:xfrm>
              <a:off x="528" y="-144"/>
              <a:ext cx="4848" cy="1104"/>
            </a:xfrm>
            <a:prstGeom prst="rect">
              <a:avLst/>
            </a:prstGeom>
            <a:solidFill>
              <a:srgbClr val="FFFF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0967" name="Text Box 7"/>
            <p:cNvSpPr txBox="1">
              <a:spLocks noChangeArrowheads="1"/>
            </p:cNvSpPr>
            <p:nvPr/>
          </p:nvSpPr>
          <p:spPr bwMode="auto">
            <a:xfrm>
              <a:off x="1291" y="-184"/>
              <a:ext cx="3284"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BIOMANUFACTURING</a:t>
              </a:r>
            </a:p>
            <a:p>
              <a:pPr algn="ctr">
                <a:spcBef>
                  <a:spcPct val="0"/>
                </a:spcBef>
                <a:buFontTx/>
                <a:buNone/>
              </a:pPr>
              <a:r>
                <a:rPr lang="en-US" altLang="en-US" sz="3600" b="1">
                  <a:latin typeface="Times New Roman" panose="02020603050405020304" pitchFamily="18" charset="0"/>
                </a:rPr>
                <a:t>DOCUMENTATION</a:t>
              </a:r>
            </a:p>
            <a:p>
              <a:pPr algn="ctr">
                <a:spcBef>
                  <a:spcPct val="0"/>
                </a:spcBef>
                <a:buFontTx/>
                <a:buNone/>
              </a:pPr>
              <a:r>
                <a:rPr lang="en-US" altLang="en-US" sz="1800" b="1">
                  <a:latin typeface="Times New Roman" panose="02020603050405020304" pitchFamily="18" charset="0"/>
                </a:rPr>
                <a:t>Assures the product reproducibly meets </a:t>
              </a:r>
            </a:p>
            <a:p>
              <a:pPr algn="ctr">
                <a:spcBef>
                  <a:spcPct val="0"/>
                </a:spcBef>
                <a:buFontTx/>
                <a:buNone/>
              </a:pPr>
              <a:r>
                <a:rPr lang="en-US" altLang="en-US" sz="1800" b="1">
                  <a:latin typeface="Times New Roman" panose="02020603050405020304" pitchFamily="18" charset="0"/>
                </a:rPr>
                <a:t>predetermined specifications</a:t>
              </a:r>
            </a:p>
          </p:txBody>
        </p:sp>
      </p:grpSp>
    </p:spTree>
    <p:extLst>
      <p:ext uri="{BB962C8B-B14F-4D97-AF65-F5344CB8AC3E}">
        <p14:creationId xmlns:p14="http://schemas.microsoft.com/office/powerpoint/2010/main" val="4211482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1vebtpjq[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38" y="4495800"/>
            <a:ext cx="16938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594474" y="0"/>
            <a:ext cx="7934416"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solidFill>
                  <a:schemeClr val="bg1"/>
                </a:solidFill>
                <a:latin typeface="Times New Roman" panose="02020603050405020304" pitchFamily="18" charset="0"/>
              </a:rPr>
              <a:t>TYPES of DOCUMENTS</a:t>
            </a:r>
          </a:p>
          <a:p>
            <a:pPr algn="ctr">
              <a:spcBef>
                <a:spcPct val="0"/>
              </a:spcBef>
              <a:buFontTx/>
              <a:buNone/>
            </a:pPr>
            <a:endParaRPr lang="en-US" altLang="en-US" sz="3600" b="1" dirty="0">
              <a:latin typeface="Times New Roman" panose="02020603050405020304" pitchFamily="18" charset="0"/>
            </a:endParaRPr>
          </a:p>
          <a:p>
            <a:pPr algn="ctr">
              <a:spcBef>
                <a:spcPct val="0"/>
              </a:spcBef>
              <a:buFontTx/>
              <a:buNone/>
            </a:pPr>
            <a:r>
              <a:rPr lang="en-US" altLang="en-US" sz="2400" b="1" dirty="0">
                <a:latin typeface="Times New Roman" panose="02020603050405020304" pitchFamily="18" charset="0"/>
              </a:rPr>
              <a:t>RAW MATERIAL SPECIFICATIONS</a:t>
            </a:r>
          </a:p>
          <a:p>
            <a:pPr algn="ctr">
              <a:spcBef>
                <a:spcPct val="0"/>
              </a:spcBef>
              <a:buFontTx/>
              <a:buNone/>
            </a:pPr>
            <a:r>
              <a:rPr lang="en-US" altLang="en-US" sz="2400" b="1" dirty="0">
                <a:latin typeface="Times New Roman" panose="02020603050405020304" pitchFamily="18" charset="0"/>
              </a:rPr>
              <a:t>SOPs</a:t>
            </a:r>
          </a:p>
          <a:p>
            <a:pPr algn="ctr">
              <a:spcBef>
                <a:spcPct val="0"/>
              </a:spcBef>
              <a:buFontTx/>
              <a:buNone/>
            </a:pPr>
            <a:r>
              <a:rPr lang="en-US" altLang="en-US" sz="2400" b="1" dirty="0">
                <a:latin typeface="Times New Roman" panose="02020603050405020304" pitchFamily="18" charset="0"/>
              </a:rPr>
              <a:t>MASTER BATCH PRODUCTION RECORDS</a:t>
            </a:r>
          </a:p>
          <a:p>
            <a:pPr algn="ctr">
              <a:spcBef>
                <a:spcPct val="0"/>
              </a:spcBef>
              <a:buFontTx/>
              <a:buNone/>
            </a:pPr>
            <a:r>
              <a:rPr lang="en-US" altLang="en-US" sz="2400" b="1" dirty="0">
                <a:latin typeface="Times New Roman" panose="02020603050405020304" pitchFamily="18" charset="0"/>
              </a:rPr>
              <a:t>PRODUCTION BATCH RECORDS</a:t>
            </a:r>
          </a:p>
          <a:p>
            <a:pPr algn="ctr">
              <a:spcBef>
                <a:spcPct val="0"/>
              </a:spcBef>
              <a:buFontTx/>
              <a:buNone/>
            </a:pPr>
            <a:r>
              <a:rPr lang="en-US" altLang="en-US" sz="2400" b="1" dirty="0">
                <a:latin typeface="Times New Roman" panose="02020603050405020304" pitchFamily="18" charset="0"/>
              </a:rPr>
              <a:t>DEVIATION FORMS</a:t>
            </a:r>
          </a:p>
          <a:p>
            <a:pPr algn="ctr">
              <a:spcBef>
                <a:spcPct val="0"/>
              </a:spcBef>
              <a:buFontTx/>
              <a:buNone/>
            </a:pPr>
            <a:r>
              <a:rPr lang="en-US" altLang="en-US" sz="2400" b="1" dirty="0">
                <a:latin typeface="Times New Roman" panose="02020603050405020304" pitchFamily="18" charset="0"/>
              </a:rPr>
              <a:t>NUMBERING SYSTEM</a:t>
            </a:r>
          </a:p>
          <a:p>
            <a:pPr algn="ctr">
              <a:spcBef>
                <a:spcPct val="0"/>
              </a:spcBef>
              <a:buFontTx/>
              <a:buNone/>
            </a:pPr>
            <a:r>
              <a:rPr lang="en-US" altLang="en-US" sz="2400" b="1" dirty="0">
                <a:latin typeface="Times New Roman" panose="02020603050405020304" pitchFamily="18" charset="0"/>
              </a:rPr>
              <a:t>VALIDATION RECORDS</a:t>
            </a:r>
          </a:p>
          <a:p>
            <a:pPr algn="ctr">
              <a:spcBef>
                <a:spcPct val="0"/>
              </a:spcBef>
              <a:buFontTx/>
              <a:buNone/>
            </a:pPr>
            <a:r>
              <a:rPr lang="en-US" altLang="en-US" sz="2400" b="1" dirty="0">
                <a:latin typeface="Times New Roman" panose="02020603050405020304" pitchFamily="18" charset="0"/>
              </a:rPr>
              <a:t>EQUIPMENT USE and CLEANING LOG BOOKS</a:t>
            </a:r>
          </a:p>
          <a:p>
            <a:pPr algn="ctr">
              <a:spcBef>
                <a:spcPct val="0"/>
              </a:spcBef>
              <a:buFontTx/>
              <a:buNone/>
            </a:pPr>
            <a:r>
              <a:rPr lang="en-US" altLang="en-US" sz="2400" b="1" dirty="0">
                <a:latin typeface="Times New Roman" panose="02020603050405020304" pitchFamily="18" charset="0"/>
              </a:rPr>
              <a:t>COMPONENT, CONTAINER and CLOSURE RECORDS</a:t>
            </a:r>
          </a:p>
          <a:p>
            <a:pPr algn="ctr">
              <a:spcBef>
                <a:spcPct val="0"/>
              </a:spcBef>
              <a:buFontTx/>
              <a:buNone/>
            </a:pPr>
            <a:r>
              <a:rPr lang="en-US" altLang="en-US" sz="2400" b="1" dirty="0">
                <a:latin typeface="Times New Roman" panose="02020603050405020304" pitchFamily="18" charset="0"/>
              </a:rPr>
              <a:t>DISTRIBUTION RECORDS</a:t>
            </a:r>
          </a:p>
          <a:p>
            <a:pPr algn="ctr">
              <a:spcBef>
                <a:spcPct val="0"/>
              </a:spcBef>
              <a:buFontTx/>
              <a:buNone/>
            </a:pPr>
            <a:r>
              <a:rPr lang="en-US" altLang="en-US" sz="2400" b="1" dirty="0">
                <a:latin typeface="Times New Roman" panose="02020603050405020304" pitchFamily="18" charset="0"/>
              </a:rPr>
              <a:t>COMPLAINT FILES</a:t>
            </a:r>
          </a:p>
          <a:p>
            <a:pPr algn="ctr">
              <a:spcBef>
                <a:spcPct val="0"/>
              </a:spcBef>
              <a:buFontTx/>
              <a:buNone/>
            </a:pPr>
            <a:endParaRPr lang="en-US" altLang="en-US" sz="2400" b="1" dirty="0">
              <a:latin typeface="Times New Roman" panose="02020603050405020304" pitchFamily="18" charset="0"/>
            </a:endParaRPr>
          </a:p>
          <a:p>
            <a:pPr algn="ctr">
              <a:spcBef>
                <a:spcPct val="0"/>
              </a:spcBef>
              <a:buFontTx/>
              <a:buNone/>
            </a:pPr>
            <a:endParaRPr lang="en-US" altLang="en-US" sz="3600" b="1" dirty="0">
              <a:latin typeface="Times New Roman" panose="02020603050405020304" pitchFamily="18" charset="0"/>
            </a:endParaRPr>
          </a:p>
        </p:txBody>
      </p:sp>
      <p:pic>
        <p:nvPicPr>
          <p:cNvPr id="43012" name="Picture 4" descr="huvvtlf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724400"/>
            <a:ext cx="3200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546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990600" y="609600"/>
            <a:ext cx="2286000" cy="1752600"/>
          </a:xfrm>
          <a:prstGeom prst="homePlate">
            <a:avLst>
              <a:gd name="adj" fmla="val 32609"/>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Times New Roman" panose="02020603050405020304" pitchFamily="18" charset="0"/>
              </a:rPr>
              <a:t>Document </a:t>
            </a:r>
          </a:p>
          <a:p>
            <a:pPr algn="ctr">
              <a:spcBef>
                <a:spcPct val="0"/>
              </a:spcBef>
              <a:buFontTx/>
              <a:buNone/>
            </a:pPr>
            <a:r>
              <a:rPr lang="en-US" altLang="en-US" sz="2400" b="1">
                <a:latin typeface="Times New Roman" panose="02020603050405020304" pitchFamily="18" charset="0"/>
              </a:rPr>
              <a:t>is written</a:t>
            </a:r>
          </a:p>
        </p:txBody>
      </p:sp>
      <p:sp>
        <p:nvSpPr>
          <p:cNvPr id="45059" name="AutoShape 3"/>
          <p:cNvSpPr>
            <a:spLocks noChangeArrowheads="1"/>
          </p:cNvSpPr>
          <p:nvPr/>
        </p:nvSpPr>
        <p:spPr bwMode="auto">
          <a:xfrm>
            <a:off x="6248400" y="685800"/>
            <a:ext cx="2286000" cy="1752600"/>
          </a:xfrm>
          <a:prstGeom prst="homePlate">
            <a:avLst>
              <a:gd name="adj" fmla="val 32609"/>
            </a:avLst>
          </a:prstGeom>
          <a:solidFill>
            <a:srgbClr val="FF99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latin typeface="Times New Roman" panose="02020603050405020304" pitchFamily="18" charset="0"/>
              </a:rPr>
              <a:t>Circulated </a:t>
            </a:r>
          </a:p>
          <a:p>
            <a:pPr algn="ctr">
              <a:spcBef>
                <a:spcPct val="0"/>
              </a:spcBef>
              <a:buFontTx/>
              <a:buNone/>
            </a:pPr>
            <a:r>
              <a:rPr lang="en-US" altLang="en-US" sz="2400" b="1">
                <a:latin typeface="Times New Roman" panose="02020603050405020304" pitchFamily="18" charset="0"/>
              </a:rPr>
              <a:t>for </a:t>
            </a:r>
          </a:p>
          <a:p>
            <a:pPr algn="ctr">
              <a:spcBef>
                <a:spcPct val="0"/>
              </a:spcBef>
              <a:buFontTx/>
              <a:buNone/>
            </a:pPr>
            <a:r>
              <a:rPr lang="en-US" altLang="en-US" sz="2400" b="1">
                <a:latin typeface="Times New Roman" panose="02020603050405020304" pitchFamily="18" charset="0"/>
              </a:rPr>
              <a:t>review</a:t>
            </a:r>
          </a:p>
        </p:txBody>
      </p:sp>
      <p:sp>
        <p:nvSpPr>
          <p:cNvPr id="45060" name="AutoShape 4"/>
          <p:cNvSpPr>
            <a:spLocks noChangeArrowheads="1"/>
          </p:cNvSpPr>
          <p:nvPr/>
        </p:nvSpPr>
        <p:spPr bwMode="auto">
          <a:xfrm>
            <a:off x="990600" y="3124200"/>
            <a:ext cx="2286000" cy="1752600"/>
          </a:xfrm>
          <a:prstGeom prst="homePlate">
            <a:avLst>
              <a:gd name="adj" fmla="val 32609"/>
            </a:avLst>
          </a:prstGeom>
          <a:solidFill>
            <a:srgbClr val="FF99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Approved and </a:t>
            </a:r>
          </a:p>
          <a:p>
            <a:pPr algn="ctr">
              <a:spcBef>
                <a:spcPct val="0"/>
              </a:spcBef>
              <a:buFontTx/>
              <a:buNone/>
            </a:pPr>
            <a:r>
              <a:rPr lang="en-US" altLang="en-US" sz="2000" b="1">
                <a:latin typeface="Times New Roman" panose="02020603050405020304" pitchFamily="18" charset="0"/>
              </a:rPr>
              <a:t>signed by</a:t>
            </a:r>
          </a:p>
          <a:p>
            <a:pPr algn="ctr">
              <a:spcBef>
                <a:spcPct val="0"/>
              </a:spcBef>
              <a:buFontTx/>
              <a:buNone/>
            </a:pPr>
            <a:r>
              <a:rPr lang="en-US" altLang="en-US" sz="2000" b="1">
                <a:latin typeface="Times New Roman" panose="02020603050405020304" pitchFamily="18" charset="0"/>
              </a:rPr>
              <a:t>QC, QA, </a:t>
            </a:r>
          </a:p>
          <a:p>
            <a:pPr algn="ctr">
              <a:spcBef>
                <a:spcPct val="0"/>
              </a:spcBef>
              <a:buFontTx/>
              <a:buNone/>
            </a:pPr>
            <a:r>
              <a:rPr lang="en-US" altLang="en-US" sz="2000" b="1">
                <a:latin typeface="Times New Roman" panose="02020603050405020304" pitchFamily="18" charset="0"/>
              </a:rPr>
              <a:t>operations, </a:t>
            </a:r>
          </a:p>
          <a:p>
            <a:pPr algn="ctr">
              <a:spcBef>
                <a:spcPct val="0"/>
              </a:spcBef>
              <a:buFontTx/>
              <a:buNone/>
            </a:pPr>
            <a:r>
              <a:rPr lang="en-US" altLang="en-US" sz="2000" b="1">
                <a:latin typeface="Times New Roman" panose="02020603050405020304" pitchFamily="18" charset="0"/>
              </a:rPr>
              <a:t>facilities</a:t>
            </a:r>
          </a:p>
        </p:txBody>
      </p:sp>
      <p:sp>
        <p:nvSpPr>
          <p:cNvPr id="45061" name="AutoShape 5"/>
          <p:cNvSpPr>
            <a:spLocks noChangeArrowheads="1"/>
          </p:cNvSpPr>
          <p:nvPr/>
        </p:nvSpPr>
        <p:spPr bwMode="auto">
          <a:xfrm>
            <a:off x="3581400" y="3048000"/>
            <a:ext cx="2286000" cy="1752600"/>
          </a:xfrm>
          <a:prstGeom prst="homePlate">
            <a:avLst>
              <a:gd name="adj" fmla="val 32609"/>
            </a:avLst>
          </a:prstGeom>
          <a:solidFill>
            <a:srgbClr val="FFFF66"/>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900" b="1">
                <a:latin typeface="Times New Roman" panose="02020603050405020304" pitchFamily="18" charset="0"/>
              </a:rPr>
              <a:t>Effective date </a:t>
            </a:r>
          </a:p>
          <a:p>
            <a:pPr algn="ctr">
              <a:spcBef>
                <a:spcPct val="0"/>
              </a:spcBef>
              <a:buFontTx/>
              <a:buNone/>
            </a:pPr>
            <a:r>
              <a:rPr lang="en-US" altLang="en-US" sz="1900" b="1">
                <a:latin typeface="Times New Roman" panose="02020603050405020304" pitchFamily="18" charset="0"/>
              </a:rPr>
              <a:t>assigned</a:t>
            </a:r>
          </a:p>
          <a:p>
            <a:pPr algn="ctr">
              <a:spcBef>
                <a:spcPct val="0"/>
              </a:spcBef>
              <a:buFontTx/>
              <a:buNone/>
            </a:pPr>
            <a:r>
              <a:rPr lang="en-US" altLang="en-US" sz="1900" b="1">
                <a:latin typeface="Times New Roman" panose="02020603050405020304" pitchFamily="18" charset="0"/>
              </a:rPr>
              <a:t>allowing for time </a:t>
            </a:r>
          </a:p>
          <a:p>
            <a:pPr algn="ctr">
              <a:spcBef>
                <a:spcPct val="0"/>
              </a:spcBef>
              <a:buFontTx/>
              <a:buNone/>
            </a:pPr>
            <a:r>
              <a:rPr lang="en-US" altLang="en-US" sz="1900" b="1">
                <a:latin typeface="Times New Roman" panose="02020603050405020304" pitchFamily="18" charset="0"/>
              </a:rPr>
              <a:t>to train personnel</a:t>
            </a:r>
          </a:p>
        </p:txBody>
      </p:sp>
      <p:sp>
        <p:nvSpPr>
          <p:cNvPr id="45062" name="AutoShape 6"/>
          <p:cNvSpPr>
            <a:spLocks noChangeArrowheads="1"/>
          </p:cNvSpPr>
          <p:nvPr/>
        </p:nvSpPr>
        <p:spPr bwMode="auto">
          <a:xfrm>
            <a:off x="6248400" y="3048000"/>
            <a:ext cx="2438400" cy="1752600"/>
          </a:xfrm>
          <a:prstGeom prst="homePlate">
            <a:avLst>
              <a:gd name="adj" fmla="val 34783"/>
            </a:avLst>
          </a:prstGeom>
          <a:solidFill>
            <a:srgbClr val="00FF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600" b="1">
                <a:latin typeface="Times New Roman" panose="02020603050405020304" pitchFamily="18" charset="0"/>
              </a:rPr>
              <a:t>QA distributes </a:t>
            </a:r>
          </a:p>
          <a:p>
            <a:pPr algn="ctr">
              <a:spcBef>
                <a:spcPct val="0"/>
              </a:spcBef>
              <a:buFontTx/>
              <a:buNone/>
            </a:pPr>
            <a:r>
              <a:rPr lang="en-US" altLang="en-US" sz="1600" b="1">
                <a:latin typeface="Times New Roman" panose="02020603050405020304" pitchFamily="18" charset="0"/>
              </a:rPr>
              <a:t>to authorized </a:t>
            </a:r>
          </a:p>
          <a:p>
            <a:pPr algn="ctr">
              <a:spcBef>
                <a:spcPct val="0"/>
              </a:spcBef>
              <a:buFontTx/>
              <a:buNone/>
            </a:pPr>
            <a:r>
              <a:rPr lang="en-US" altLang="en-US" sz="1600" b="1">
                <a:latin typeface="Times New Roman" panose="02020603050405020304" pitchFamily="18" charset="0"/>
              </a:rPr>
              <a:t>Personnel.</a:t>
            </a:r>
          </a:p>
          <a:p>
            <a:pPr algn="ctr">
              <a:spcBef>
                <a:spcPct val="0"/>
              </a:spcBef>
              <a:buFontTx/>
              <a:buNone/>
            </a:pPr>
            <a:r>
              <a:rPr lang="en-US" altLang="en-US" sz="1600" b="1">
                <a:latin typeface="Times New Roman" panose="02020603050405020304" pitchFamily="18" charset="0"/>
              </a:rPr>
              <a:t>Obsolete versions </a:t>
            </a:r>
          </a:p>
          <a:p>
            <a:pPr algn="ctr">
              <a:spcBef>
                <a:spcPct val="0"/>
              </a:spcBef>
              <a:buFontTx/>
              <a:buNone/>
            </a:pPr>
            <a:r>
              <a:rPr lang="en-US" altLang="en-US" sz="1600" b="1">
                <a:latin typeface="Times New Roman" panose="02020603050405020304" pitchFamily="18" charset="0"/>
              </a:rPr>
              <a:t>destroyed.  </a:t>
            </a:r>
          </a:p>
          <a:p>
            <a:pPr algn="ctr">
              <a:spcBef>
                <a:spcPct val="0"/>
              </a:spcBef>
              <a:buFontTx/>
              <a:buNone/>
            </a:pPr>
            <a:r>
              <a:rPr lang="en-US" altLang="en-US" sz="1600" b="1">
                <a:latin typeface="Times New Roman" panose="02020603050405020304" pitchFamily="18" charset="0"/>
              </a:rPr>
              <a:t>Master copy retained</a:t>
            </a:r>
          </a:p>
        </p:txBody>
      </p:sp>
      <p:grpSp>
        <p:nvGrpSpPr>
          <p:cNvPr id="45063" name="Group 7"/>
          <p:cNvGrpSpPr>
            <a:grpSpLocks/>
          </p:cNvGrpSpPr>
          <p:nvPr/>
        </p:nvGrpSpPr>
        <p:grpSpPr bwMode="auto">
          <a:xfrm>
            <a:off x="3505200" y="609600"/>
            <a:ext cx="2438400" cy="1828800"/>
            <a:chOff x="3792" y="336"/>
            <a:chExt cx="1536" cy="1152"/>
          </a:xfrm>
        </p:grpSpPr>
        <p:sp>
          <p:nvSpPr>
            <p:cNvPr id="45065" name="AutoShape 8"/>
            <p:cNvSpPr>
              <a:spLocks noChangeArrowheads="1"/>
            </p:cNvSpPr>
            <p:nvPr/>
          </p:nvSpPr>
          <p:spPr bwMode="auto">
            <a:xfrm>
              <a:off x="3840" y="384"/>
              <a:ext cx="1488" cy="1104"/>
            </a:xfrm>
            <a:prstGeom prst="homePlate">
              <a:avLst>
                <a:gd name="adj" fmla="val 33696"/>
              </a:avLst>
            </a:prstGeom>
            <a:solidFill>
              <a:schemeClr val="accent2"/>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3600" b="1">
                <a:latin typeface="Times New Roman" panose="02020603050405020304" pitchFamily="18" charset="0"/>
              </a:endParaRPr>
            </a:p>
          </p:txBody>
        </p:sp>
        <p:sp>
          <p:nvSpPr>
            <p:cNvPr id="45066" name="Text Box 9"/>
            <p:cNvSpPr txBox="1">
              <a:spLocks noChangeArrowheads="1"/>
            </p:cNvSpPr>
            <p:nvPr/>
          </p:nvSpPr>
          <p:spPr bwMode="auto">
            <a:xfrm>
              <a:off x="3792" y="336"/>
              <a:ext cx="1365"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400" b="1">
                <a:latin typeface="Times New Roman" panose="02020603050405020304" pitchFamily="18" charset="0"/>
              </a:endParaRPr>
            </a:p>
            <a:p>
              <a:pPr>
                <a:spcBef>
                  <a:spcPct val="0"/>
                </a:spcBef>
                <a:buFontTx/>
                <a:buNone/>
              </a:pPr>
              <a:r>
                <a:rPr lang="en-US" altLang="en-US" sz="2400" b="1">
                  <a:latin typeface="Times New Roman" panose="02020603050405020304" pitchFamily="18" charset="0"/>
                </a:rPr>
                <a:t>   QA assigns a </a:t>
              </a:r>
            </a:p>
            <a:p>
              <a:pPr>
                <a:spcBef>
                  <a:spcPct val="0"/>
                </a:spcBef>
                <a:buFontTx/>
                <a:buNone/>
              </a:pPr>
              <a:r>
                <a:rPr lang="en-US" altLang="en-US" sz="2400" b="1">
                  <a:latin typeface="Times New Roman" panose="02020603050405020304" pitchFamily="18" charset="0"/>
                </a:rPr>
                <a:t>   document </a:t>
              </a:r>
            </a:p>
            <a:p>
              <a:pPr>
                <a:spcBef>
                  <a:spcPct val="0"/>
                </a:spcBef>
                <a:buFontTx/>
                <a:buNone/>
              </a:pPr>
              <a:r>
                <a:rPr lang="en-US" altLang="en-US" sz="2400" b="1">
                  <a:latin typeface="Times New Roman" panose="02020603050405020304" pitchFamily="18" charset="0"/>
                </a:rPr>
                <a:t>   number</a:t>
              </a:r>
            </a:p>
          </p:txBody>
        </p:sp>
      </p:grpSp>
      <p:sp>
        <p:nvSpPr>
          <p:cNvPr id="45064" name="Rectangle 10"/>
          <p:cNvSpPr>
            <a:spLocks noChangeArrowheads="1"/>
          </p:cNvSpPr>
          <p:nvPr/>
        </p:nvSpPr>
        <p:spPr bwMode="auto">
          <a:xfrm>
            <a:off x="2057400" y="5410200"/>
            <a:ext cx="5105400" cy="914400"/>
          </a:xfrm>
          <a:prstGeom prst="rect">
            <a:avLst/>
          </a:prstGeom>
          <a:solidFill>
            <a:srgbClr val="FF0000"/>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DOCUMENT BECOMES EFFECTIVE</a:t>
            </a:r>
          </a:p>
        </p:txBody>
      </p:sp>
    </p:spTree>
    <p:extLst>
      <p:ext uri="{BB962C8B-B14F-4D97-AF65-F5344CB8AC3E}">
        <p14:creationId xmlns:p14="http://schemas.microsoft.com/office/powerpoint/2010/main" val="2698929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0" y="152400"/>
            <a:ext cx="9144000" cy="8382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7107" name="Text Box 3"/>
          <p:cNvSpPr txBox="1">
            <a:spLocks noChangeArrowheads="1"/>
          </p:cNvSpPr>
          <p:nvPr/>
        </p:nvSpPr>
        <p:spPr bwMode="auto">
          <a:xfrm>
            <a:off x="76200" y="152400"/>
            <a:ext cx="9047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4400" b="1">
                <a:latin typeface="Times New Roman" panose="02020603050405020304" pitchFamily="18" charset="0"/>
              </a:rPr>
              <a:t>SOP: Standard Operating Procedure</a:t>
            </a:r>
            <a:endParaRPr lang="en-US" altLang="en-US" sz="3600">
              <a:latin typeface="Times New Roman" panose="02020603050405020304" pitchFamily="18" charset="0"/>
            </a:endParaRPr>
          </a:p>
        </p:txBody>
      </p:sp>
      <p:grpSp>
        <p:nvGrpSpPr>
          <p:cNvPr id="47108" name="Group 4"/>
          <p:cNvGrpSpPr>
            <a:grpSpLocks/>
          </p:cNvGrpSpPr>
          <p:nvPr/>
        </p:nvGrpSpPr>
        <p:grpSpPr bwMode="auto">
          <a:xfrm>
            <a:off x="2133600" y="1066800"/>
            <a:ext cx="4876800" cy="5715000"/>
            <a:chOff x="1344" y="720"/>
            <a:chExt cx="3072" cy="3600"/>
          </a:xfrm>
        </p:grpSpPr>
        <p:sp>
          <p:nvSpPr>
            <p:cNvPr id="47109" name="Rectangle 5"/>
            <p:cNvSpPr>
              <a:spLocks noChangeArrowheads="1"/>
            </p:cNvSpPr>
            <p:nvPr/>
          </p:nvSpPr>
          <p:spPr bwMode="auto">
            <a:xfrm>
              <a:off x="1344" y="720"/>
              <a:ext cx="3072" cy="360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7110" name="Text Box 6"/>
            <p:cNvSpPr txBox="1">
              <a:spLocks noChangeArrowheads="1"/>
            </p:cNvSpPr>
            <p:nvPr/>
          </p:nvSpPr>
          <p:spPr bwMode="auto">
            <a:xfrm>
              <a:off x="1520" y="802"/>
              <a:ext cx="2756" cy="351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Purpose</a:t>
              </a:r>
            </a:p>
            <a:p>
              <a:pPr algn="ctr">
                <a:spcBef>
                  <a:spcPct val="0"/>
                </a:spcBef>
                <a:buFontTx/>
                <a:buNone/>
              </a:pPr>
              <a:r>
                <a:rPr lang="en-US" altLang="en-US" sz="3600" b="1">
                  <a:latin typeface="Times New Roman" panose="02020603050405020304" pitchFamily="18" charset="0"/>
                </a:rPr>
                <a:t>Scope</a:t>
              </a:r>
            </a:p>
            <a:p>
              <a:pPr algn="ctr">
                <a:spcBef>
                  <a:spcPct val="0"/>
                </a:spcBef>
                <a:buFontTx/>
                <a:buNone/>
              </a:pPr>
              <a:r>
                <a:rPr lang="en-US" altLang="en-US" sz="3600" b="1">
                  <a:latin typeface="Times New Roman" panose="02020603050405020304" pitchFamily="18" charset="0"/>
                </a:rPr>
                <a:t>Responsibilities</a:t>
              </a:r>
            </a:p>
            <a:p>
              <a:pPr algn="ctr">
                <a:spcBef>
                  <a:spcPct val="0"/>
                </a:spcBef>
                <a:buFontTx/>
                <a:buNone/>
              </a:pPr>
              <a:r>
                <a:rPr lang="en-US" altLang="en-US" sz="3600" b="1">
                  <a:latin typeface="Times New Roman" panose="02020603050405020304" pitchFamily="18" charset="0"/>
                </a:rPr>
                <a:t>References</a:t>
              </a:r>
            </a:p>
            <a:p>
              <a:pPr algn="ctr">
                <a:spcBef>
                  <a:spcPct val="0"/>
                </a:spcBef>
                <a:buFontTx/>
                <a:buNone/>
              </a:pPr>
              <a:r>
                <a:rPr lang="en-US" altLang="en-US" sz="3600" b="1">
                  <a:latin typeface="Times New Roman" panose="02020603050405020304" pitchFamily="18" charset="0"/>
                </a:rPr>
                <a:t>Definitions</a:t>
              </a:r>
            </a:p>
            <a:p>
              <a:pPr algn="ctr">
                <a:spcBef>
                  <a:spcPct val="0"/>
                </a:spcBef>
                <a:buFontTx/>
                <a:buNone/>
              </a:pPr>
              <a:r>
                <a:rPr lang="en-US" altLang="en-US" sz="3600" b="1">
                  <a:latin typeface="Times New Roman" panose="02020603050405020304" pitchFamily="18" charset="0"/>
                </a:rPr>
                <a:t>Precautions</a:t>
              </a:r>
            </a:p>
            <a:p>
              <a:pPr algn="ctr">
                <a:spcBef>
                  <a:spcPct val="0"/>
                </a:spcBef>
                <a:buFontTx/>
                <a:buNone/>
              </a:pPr>
              <a:r>
                <a:rPr lang="en-US" altLang="en-US" sz="3600" b="1">
                  <a:latin typeface="Times New Roman" panose="02020603050405020304" pitchFamily="18" charset="0"/>
                </a:rPr>
                <a:t>Materials/Equipment</a:t>
              </a:r>
            </a:p>
            <a:p>
              <a:pPr algn="ctr">
                <a:spcBef>
                  <a:spcPct val="0"/>
                </a:spcBef>
                <a:buFontTx/>
                <a:buNone/>
              </a:pPr>
              <a:r>
                <a:rPr lang="en-US" altLang="en-US" sz="3600" b="1">
                  <a:latin typeface="Times New Roman" panose="02020603050405020304" pitchFamily="18" charset="0"/>
                </a:rPr>
                <a:t>Procedure</a:t>
              </a:r>
            </a:p>
            <a:p>
              <a:pPr algn="ctr">
                <a:spcBef>
                  <a:spcPct val="0"/>
                </a:spcBef>
                <a:buFontTx/>
                <a:buNone/>
              </a:pPr>
              <a:r>
                <a:rPr lang="en-US" altLang="en-US" sz="3600" b="1">
                  <a:latin typeface="Times New Roman" panose="02020603050405020304" pitchFamily="18" charset="0"/>
                </a:rPr>
                <a:t>Attachments</a:t>
              </a:r>
            </a:p>
            <a:p>
              <a:pPr algn="ctr">
                <a:spcBef>
                  <a:spcPct val="0"/>
                </a:spcBef>
                <a:buFontTx/>
                <a:buNone/>
              </a:pPr>
              <a:r>
                <a:rPr lang="en-US" altLang="en-US" sz="3600" b="1">
                  <a:latin typeface="Times New Roman" panose="02020603050405020304" pitchFamily="18" charset="0"/>
                </a:rPr>
                <a:t>History</a:t>
              </a:r>
            </a:p>
          </p:txBody>
        </p:sp>
      </p:grpSp>
    </p:spTree>
    <p:extLst>
      <p:ext uri="{BB962C8B-B14F-4D97-AF65-F5344CB8AC3E}">
        <p14:creationId xmlns:p14="http://schemas.microsoft.com/office/powerpoint/2010/main" val="3529197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971800" y="442912"/>
            <a:ext cx="8763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chemeClr val="bg1"/>
                </a:solidFill>
                <a:latin typeface="Times New Roman" panose="02020603050405020304" pitchFamily="18" charset="0"/>
              </a:rPr>
              <a:t>Describes why the SOP exists.</a:t>
            </a:r>
          </a:p>
          <a:p>
            <a:pPr>
              <a:spcBef>
                <a:spcPct val="0"/>
              </a:spcBef>
              <a:buFontTx/>
              <a:buNone/>
            </a:pPr>
            <a:endParaRPr lang="en-US" altLang="en-US" sz="2400"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a:p>
            <a:pPr algn="ctr">
              <a:spcBef>
                <a:spcPct val="0"/>
              </a:spcBef>
              <a:buFontTx/>
              <a:buNone/>
            </a:pPr>
            <a:endParaRPr lang="en-US" altLang="en-US" sz="2400" b="1"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p:txBody>
      </p:sp>
      <p:sp>
        <p:nvSpPr>
          <p:cNvPr id="49155" name="Rectangle 3"/>
          <p:cNvSpPr>
            <a:spLocks noChangeArrowheads="1"/>
          </p:cNvSpPr>
          <p:nvPr/>
        </p:nvSpPr>
        <p:spPr bwMode="auto">
          <a:xfrm>
            <a:off x="304800" y="152400"/>
            <a:ext cx="2514600" cy="762000"/>
          </a:xfrm>
          <a:prstGeom prst="rect">
            <a:avLst/>
          </a:prstGeom>
          <a:solidFill>
            <a:srgbClr val="CC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Purpose</a:t>
            </a:r>
          </a:p>
        </p:txBody>
      </p:sp>
      <p:sp>
        <p:nvSpPr>
          <p:cNvPr id="49156" name="Text Box 4"/>
          <p:cNvSpPr txBox="1">
            <a:spLocks noChangeArrowheads="1"/>
          </p:cNvSpPr>
          <p:nvPr/>
        </p:nvSpPr>
        <p:spPr bwMode="auto">
          <a:xfrm>
            <a:off x="762000" y="545465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3600">
              <a:latin typeface="Times New Roman" panose="02020603050405020304" pitchFamily="18" charset="0"/>
            </a:endParaRPr>
          </a:p>
        </p:txBody>
      </p:sp>
      <p:sp>
        <p:nvSpPr>
          <p:cNvPr id="49157" name="Rectangle 5"/>
          <p:cNvSpPr>
            <a:spLocks noChangeArrowheads="1"/>
          </p:cNvSpPr>
          <p:nvPr/>
        </p:nvSpPr>
        <p:spPr bwMode="auto">
          <a:xfrm>
            <a:off x="304800" y="1143000"/>
            <a:ext cx="2514600" cy="7620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000" b="1">
                <a:latin typeface="Times New Roman" panose="02020603050405020304" pitchFamily="18" charset="0"/>
              </a:rPr>
              <a:t> </a:t>
            </a:r>
            <a:r>
              <a:rPr lang="en-US" altLang="en-US" sz="3600" b="1">
                <a:latin typeface="Times New Roman" panose="02020603050405020304" pitchFamily="18" charset="0"/>
              </a:rPr>
              <a:t>Scope</a:t>
            </a:r>
          </a:p>
        </p:txBody>
      </p:sp>
      <p:sp>
        <p:nvSpPr>
          <p:cNvPr id="49158" name="Text Box 6"/>
          <p:cNvSpPr txBox="1">
            <a:spLocks noChangeArrowheads="1"/>
          </p:cNvSpPr>
          <p:nvPr/>
        </p:nvSpPr>
        <p:spPr bwMode="auto">
          <a:xfrm>
            <a:off x="2971800" y="11430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Defines to whom and to what the procedure </a:t>
            </a:r>
          </a:p>
          <a:p>
            <a:pPr>
              <a:spcBef>
                <a:spcPct val="0"/>
              </a:spcBef>
              <a:buFontTx/>
              <a:buNone/>
            </a:pPr>
            <a:r>
              <a:rPr lang="en-US" altLang="en-US" sz="2400">
                <a:latin typeface="Times New Roman" panose="02020603050405020304" pitchFamily="18" charset="0"/>
              </a:rPr>
              <a:t>applies.</a:t>
            </a:r>
          </a:p>
          <a:p>
            <a:pPr>
              <a:spcBef>
                <a:spcPct val="0"/>
              </a:spcBef>
              <a:buFontTx/>
              <a:buNone/>
            </a:pPr>
            <a:endParaRPr lang="en-US" altLang="en-US" sz="2400" b="1">
              <a:latin typeface="Times New Roman" panose="02020603050405020304" pitchFamily="18" charset="0"/>
            </a:endParaRPr>
          </a:p>
        </p:txBody>
      </p:sp>
      <p:sp>
        <p:nvSpPr>
          <p:cNvPr id="49159" name="Rectangle 7"/>
          <p:cNvSpPr>
            <a:spLocks noChangeArrowheads="1"/>
          </p:cNvSpPr>
          <p:nvPr/>
        </p:nvSpPr>
        <p:spPr bwMode="auto">
          <a:xfrm>
            <a:off x="304800" y="2133600"/>
            <a:ext cx="2514600" cy="762000"/>
          </a:xfrm>
          <a:prstGeom prst="rect">
            <a:avLst/>
          </a:prstGeom>
          <a:solidFill>
            <a:srgbClr val="33CC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latin typeface="Times New Roman" panose="02020603050405020304" pitchFamily="18" charset="0"/>
              </a:rPr>
              <a:t>Responsibilities</a:t>
            </a:r>
          </a:p>
        </p:txBody>
      </p:sp>
      <p:sp>
        <p:nvSpPr>
          <p:cNvPr id="49160" name="Text Box 8"/>
          <p:cNvSpPr txBox="1">
            <a:spLocks noChangeArrowheads="1"/>
          </p:cNvSpPr>
          <p:nvPr/>
        </p:nvSpPr>
        <p:spPr bwMode="auto">
          <a:xfrm>
            <a:off x="2895600" y="2057400"/>
            <a:ext cx="6019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The person or people responsible for performing and updating the SOP.  </a:t>
            </a:r>
          </a:p>
          <a:p>
            <a:pPr>
              <a:spcBef>
                <a:spcPct val="0"/>
              </a:spcBef>
              <a:buFontTx/>
              <a:buNone/>
            </a:pPr>
            <a:r>
              <a:rPr lang="en-US" altLang="en-US" sz="2400">
                <a:latin typeface="Times New Roman" panose="02020603050405020304" pitchFamily="18" charset="0"/>
              </a:rPr>
              <a:t>May also include the person responsible for overseeing the activities of the SOP</a:t>
            </a:r>
          </a:p>
        </p:txBody>
      </p:sp>
      <p:sp>
        <p:nvSpPr>
          <p:cNvPr id="49161" name="Rectangle 9"/>
          <p:cNvSpPr>
            <a:spLocks noChangeArrowheads="1"/>
          </p:cNvSpPr>
          <p:nvPr/>
        </p:nvSpPr>
        <p:spPr bwMode="auto">
          <a:xfrm>
            <a:off x="152400" y="762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2" name="Rectangle 10"/>
          <p:cNvSpPr>
            <a:spLocks noChangeArrowheads="1"/>
          </p:cNvSpPr>
          <p:nvPr/>
        </p:nvSpPr>
        <p:spPr bwMode="auto">
          <a:xfrm>
            <a:off x="152400" y="20574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3" name="Rectangle 11"/>
          <p:cNvSpPr>
            <a:spLocks noChangeArrowheads="1"/>
          </p:cNvSpPr>
          <p:nvPr/>
        </p:nvSpPr>
        <p:spPr bwMode="auto">
          <a:xfrm>
            <a:off x="152400" y="10668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4" name="Text Box 12"/>
          <p:cNvSpPr txBox="1">
            <a:spLocks noChangeArrowheads="1"/>
          </p:cNvSpPr>
          <p:nvPr/>
        </p:nvSpPr>
        <p:spPr bwMode="auto">
          <a:xfrm>
            <a:off x="2895600" y="3733800"/>
            <a:ext cx="6477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Documents such as manufacturer manuals </a:t>
            </a:r>
          </a:p>
          <a:p>
            <a:pPr>
              <a:spcBef>
                <a:spcPct val="0"/>
              </a:spcBef>
              <a:buFontTx/>
              <a:buNone/>
            </a:pPr>
            <a:r>
              <a:rPr lang="en-US" altLang="en-US" sz="2400">
                <a:latin typeface="Times New Roman" panose="02020603050405020304" pitchFamily="18" charset="0"/>
              </a:rPr>
              <a:t>and other SOPs that were consulted to write the SOP and those that should be consulted to </a:t>
            </a:r>
          </a:p>
          <a:p>
            <a:pPr>
              <a:spcBef>
                <a:spcPct val="0"/>
              </a:spcBef>
              <a:buFontTx/>
              <a:buNone/>
            </a:pPr>
            <a:r>
              <a:rPr lang="en-US" altLang="en-US" sz="2400">
                <a:latin typeface="Times New Roman" panose="02020603050405020304" pitchFamily="18" charset="0"/>
              </a:rPr>
              <a:t>perform the SOP.  </a:t>
            </a:r>
          </a:p>
          <a:p>
            <a:pPr>
              <a:spcBef>
                <a:spcPct val="0"/>
              </a:spcBef>
              <a:buFontTx/>
              <a:buNone/>
            </a:pPr>
            <a:endParaRPr lang="en-US" altLang="en-US" sz="2400">
              <a:latin typeface="Times New Roman" panose="02020603050405020304" pitchFamily="18" charset="0"/>
            </a:endParaRPr>
          </a:p>
        </p:txBody>
      </p:sp>
      <p:sp>
        <p:nvSpPr>
          <p:cNvPr id="49165" name="Rectangle 13"/>
          <p:cNvSpPr>
            <a:spLocks noChangeArrowheads="1"/>
          </p:cNvSpPr>
          <p:nvPr/>
        </p:nvSpPr>
        <p:spPr bwMode="auto">
          <a:xfrm>
            <a:off x="228600" y="3810000"/>
            <a:ext cx="2514600" cy="7620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References</a:t>
            </a:r>
          </a:p>
        </p:txBody>
      </p:sp>
      <p:sp>
        <p:nvSpPr>
          <p:cNvPr id="49166" name="Rectangle 14"/>
          <p:cNvSpPr>
            <a:spLocks noChangeArrowheads="1"/>
          </p:cNvSpPr>
          <p:nvPr/>
        </p:nvSpPr>
        <p:spPr bwMode="auto">
          <a:xfrm>
            <a:off x="152400" y="37338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7" name="Rectangle 15"/>
          <p:cNvSpPr>
            <a:spLocks noChangeArrowheads="1"/>
          </p:cNvSpPr>
          <p:nvPr/>
        </p:nvSpPr>
        <p:spPr bwMode="auto">
          <a:xfrm>
            <a:off x="152400" y="5410200"/>
            <a:ext cx="8839200" cy="129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49168" name="Text Box 16"/>
          <p:cNvSpPr txBox="1">
            <a:spLocks noChangeArrowheads="1"/>
          </p:cNvSpPr>
          <p:nvPr/>
        </p:nvSpPr>
        <p:spPr bwMode="auto">
          <a:xfrm>
            <a:off x="2819400" y="5410200"/>
            <a:ext cx="6172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Describes any words, phrases or abbreviations specific to the SOP</a:t>
            </a:r>
          </a:p>
          <a:p>
            <a:pPr>
              <a:spcBef>
                <a:spcPct val="0"/>
              </a:spcBef>
              <a:buFontTx/>
              <a:buNone/>
            </a:pPr>
            <a:r>
              <a:rPr lang="en-US" altLang="en-US" sz="2400">
                <a:latin typeface="Times New Roman" panose="02020603050405020304" pitchFamily="18" charset="0"/>
              </a:rPr>
              <a:t>Ex:Do not include pH, it is common terminology </a:t>
            </a:r>
          </a:p>
        </p:txBody>
      </p:sp>
      <p:sp>
        <p:nvSpPr>
          <p:cNvPr id="49169" name="Rectangle 17"/>
          <p:cNvSpPr>
            <a:spLocks noChangeArrowheads="1"/>
          </p:cNvSpPr>
          <p:nvPr/>
        </p:nvSpPr>
        <p:spPr bwMode="auto">
          <a:xfrm>
            <a:off x="304800" y="5486400"/>
            <a:ext cx="2514600"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Definitions</a:t>
            </a:r>
          </a:p>
        </p:txBody>
      </p:sp>
    </p:spTree>
    <p:extLst>
      <p:ext uri="{BB962C8B-B14F-4D97-AF65-F5344CB8AC3E}">
        <p14:creationId xmlns:p14="http://schemas.microsoft.com/office/powerpoint/2010/main" val="892963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965325" y="55006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2000">
              <a:latin typeface="Times New Roman" panose="02020603050405020304" pitchFamily="18" charset="0"/>
            </a:endParaRPr>
          </a:p>
        </p:txBody>
      </p:sp>
      <p:sp>
        <p:nvSpPr>
          <p:cNvPr id="51203" name="Rectangle 3"/>
          <p:cNvSpPr>
            <a:spLocks noChangeArrowheads="1"/>
          </p:cNvSpPr>
          <p:nvPr/>
        </p:nvSpPr>
        <p:spPr bwMode="auto">
          <a:xfrm>
            <a:off x="304800" y="457200"/>
            <a:ext cx="2514600" cy="762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Precautions</a:t>
            </a:r>
          </a:p>
        </p:txBody>
      </p:sp>
      <p:sp>
        <p:nvSpPr>
          <p:cNvPr id="51204" name="Text Box 4"/>
          <p:cNvSpPr txBox="1">
            <a:spLocks noChangeArrowheads="1"/>
          </p:cNvSpPr>
          <p:nvPr/>
        </p:nvSpPr>
        <p:spPr bwMode="auto">
          <a:xfrm>
            <a:off x="2895600" y="368300"/>
            <a:ext cx="670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dirty="0">
                <a:solidFill>
                  <a:schemeClr val="bg1"/>
                </a:solidFill>
                <a:latin typeface="Times New Roman" panose="02020603050405020304" pitchFamily="18" charset="0"/>
              </a:rPr>
              <a:t>Describes any hazards associated with </a:t>
            </a:r>
          </a:p>
          <a:p>
            <a:pPr>
              <a:spcBef>
                <a:spcPct val="0"/>
              </a:spcBef>
              <a:buFontTx/>
              <a:buNone/>
            </a:pPr>
            <a:r>
              <a:rPr lang="en-US" altLang="en-US" sz="2400" dirty="0">
                <a:solidFill>
                  <a:schemeClr val="bg1"/>
                </a:solidFill>
                <a:latin typeface="Times New Roman" panose="02020603050405020304" pitchFamily="18" charset="0"/>
              </a:rPr>
              <a:t>the procedure or with materials used in performing the procedure</a:t>
            </a:r>
          </a:p>
          <a:p>
            <a:pPr>
              <a:spcBef>
                <a:spcPct val="0"/>
              </a:spcBef>
              <a:buFontTx/>
              <a:buNone/>
            </a:pPr>
            <a:endParaRPr lang="en-US" altLang="en-US" sz="2400" b="1" dirty="0">
              <a:latin typeface="Times New Roman" panose="02020603050405020304" pitchFamily="18" charset="0"/>
            </a:endParaRPr>
          </a:p>
          <a:p>
            <a:pPr>
              <a:spcBef>
                <a:spcPct val="0"/>
              </a:spcBef>
              <a:buFontTx/>
              <a:buNone/>
            </a:pPr>
            <a:endParaRPr lang="en-US" altLang="en-US" sz="2400" b="1" dirty="0">
              <a:latin typeface="Times New Roman" panose="02020603050405020304" pitchFamily="18" charset="0"/>
            </a:endParaRPr>
          </a:p>
        </p:txBody>
      </p:sp>
      <p:sp>
        <p:nvSpPr>
          <p:cNvPr id="51205" name="Rectangle 5"/>
          <p:cNvSpPr>
            <a:spLocks noChangeArrowheads="1"/>
          </p:cNvSpPr>
          <p:nvPr/>
        </p:nvSpPr>
        <p:spPr bwMode="auto">
          <a:xfrm>
            <a:off x="152400" y="381000"/>
            <a:ext cx="88392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6" name="Rectangle 6"/>
          <p:cNvSpPr>
            <a:spLocks noChangeArrowheads="1"/>
          </p:cNvSpPr>
          <p:nvPr/>
        </p:nvSpPr>
        <p:spPr bwMode="auto">
          <a:xfrm>
            <a:off x="152400" y="1752600"/>
            <a:ext cx="88392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7" name="Rectangle 7"/>
          <p:cNvSpPr>
            <a:spLocks noChangeArrowheads="1"/>
          </p:cNvSpPr>
          <p:nvPr/>
        </p:nvSpPr>
        <p:spPr bwMode="auto">
          <a:xfrm>
            <a:off x="152400" y="28956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8" name="Rectangle 8"/>
          <p:cNvSpPr>
            <a:spLocks noChangeArrowheads="1"/>
          </p:cNvSpPr>
          <p:nvPr/>
        </p:nvSpPr>
        <p:spPr bwMode="auto">
          <a:xfrm>
            <a:off x="152400" y="3962400"/>
            <a:ext cx="8839200" cy="1600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09" name="Rectangle 9"/>
          <p:cNvSpPr>
            <a:spLocks noChangeArrowheads="1"/>
          </p:cNvSpPr>
          <p:nvPr/>
        </p:nvSpPr>
        <p:spPr bwMode="auto">
          <a:xfrm>
            <a:off x="152400" y="5715000"/>
            <a:ext cx="8839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10" name="Text Box 10"/>
          <p:cNvSpPr txBox="1">
            <a:spLocks noChangeArrowheads="1"/>
          </p:cNvSpPr>
          <p:nvPr/>
        </p:nvSpPr>
        <p:spPr bwMode="auto">
          <a:xfrm>
            <a:off x="2971800" y="1771650"/>
            <a:ext cx="6400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Any and all materials and/or equipment that are needed to execute the SOP.</a:t>
            </a:r>
          </a:p>
          <a:p>
            <a:pPr>
              <a:spcBef>
                <a:spcPct val="0"/>
              </a:spcBef>
              <a:buFontTx/>
              <a:buNone/>
            </a:pPr>
            <a:endParaRPr lang="en-US" altLang="en-US" sz="2400">
              <a:latin typeface="Times New Roman" panose="02020603050405020304" pitchFamily="18" charset="0"/>
            </a:endParaRPr>
          </a:p>
          <a:p>
            <a:pPr>
              <a:spcBef>
                <a:spcPct val="0"/>
              </a:spcBef>
              <a:buFontTx/>
              <a:buNone/>
            </a:pPr>
            <a:r>
              <a:rPr lang="en-US" altLang="en-US" sz="2400" b="1">
                <a:latin typeface="Times New Roman" panose="02020603050405020304" pitchFamily="18" charset="0"/>
              </a:rPr>
              <a:t>	</a:t>
            </a: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51211" name="Text Box 11"/>
          <p:cNvSpPr txBox="1">
            <a:spLocks noChangeArrowheads="1"/>
          </p:cNvSpPr>
          <p:nvPr/>
        </p:nvSpPr>
        <p:spPr bwMode="auto">
          <a:xfrm>
            <a:off x="2971800" y="2943225"/>
            <a:ext cx="4557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A step by step description of the </a:t>
            </a:r>
          </a:p>
          <a:p>
            <a:pPr>
              <a:spcBef>
                <a:spcPct val="0"/>
              </a:spcBef>
              <a:buFontTx/>
              <a:buNone/>
            </a:pPr>
            <a:r>
              <a:rPr lang="en-US" altLang="en-US" sz="2400">
                <a:latin typeface="Times New Roman" panose="02020603050405020304" pitchFamily="18" charset="0"/>
              </a:rPr>
              <a:t>procedure organized into subgroups</a:t>
            </a:r>
          </a:p>
          <a:p>
            <a:pPr>
              <a:spcBef>
                <a:spcPct val="0"/>
              </a:spcBef>
              <a:buFontTx/>
              <a:buNone/>
            </a:pPr>
            <a:endParaRPr lang="en-US" altLang="en-US" sz="2400">
              <a:latin typeface="Times New Roman" panose="02020603050405020304" pitchFamily="18" charset="0"/>
            </a:endParaRPr>
          </a:p>
          <a:p>
            <a:pPr>
              <a:spcBef>
                <a:spcPct val="0"/>
              </a:spcBef>
              <a:buFontTx/>
              <a:buNone/>
            </a:pPr>
            <a:endParaRPr lang="en-US" altLang="en-US" sz="2400" b="1">
              <a:latin typeface="Times New Roman" panose="02020603050405020304" pitchFamily="18" charset="0"/>
            </a:endParaRPr>
          </a:p>
        </p:txBody>
      </p:sp>
      <p:sp>
        <p:nvSpPr>
          <p:cNvPr id="51212" name="Text Box 12"/>
          <p:cNvSpPr txBox="1">
            <a:spLocks noChangeArrowheads="1"/>
          </p:cNvSpPr>
          <p:nvPr/>
        </p:nvSpPr>
        <p:spPr bwMode="auto">
          <a:xfrm>
            <a:off x="2971800" y="4010025"/>
            <a:ext cx="579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Lists attachments by name and number.  Attachments are all documents that are necessary to perform the SOP.  Typically includes diagrams and drawings</a:t>
            </a:r>
            <a:r>
              <a:rPr lang="en-US" altLang="en-US" sz="2400" b="1">
                <a:latin typeface="Times New Roman" panose="02020603050405020304" pitchFamily="18" charset="0"/>
              </a:rPr>
              <a:t> </a:t>
            </a:r>
          </a:p>
        </p:txBody>
      </p:sp>
      <p:sp>
        <p:nvSpPr>
          <p:cNvPr id="51213" name="Text Box 13"/>
          <p:cNvSpPr txBox="1">
            <a:spLocks noChangeArrowheads="1"/>
          </p:cNvSpPr>
          <p:nvPr/>
        </p:nvSpPr>
        <p:spPr bwMode="auto">
          <a:xfrm>
            <a:off x="3036888" y="5943600"/>
            <a:ext cx="4278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Times New Roman" panose="02020603050405020304" pitchFamily="18" charset="0"/>
              </a:rPr>
              <a:t>Origin of document and revisions</a:t>
            </a:r>
          </a:p>
        </p:txBody>
      </p:sp>
      <p:sp>
        <p:nvSpPr>
          <p:cNvPr id="51214" name="Rectangle 14"/>
          <p:cNvSpPr>
            <a:spLocks noChangeArrowheads="1"/>
          </p:cNvSpPr>
          <p:nvPr/>
        </p:nvSpPr>
        <p:spPr bwMode="auto">
          <a:xfrm>
            <a:off x="304800" y="1828800"/>
            <a:ext cx="2590800" cy="838200"/>
          </a:xfrm>
          <a:prstGeom prst="rect">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latin typeface="Times New Roman" panose="02020603050405020304" pitchFamily="18" charset="0"/>
              </a:rPr>
              <a:t>   </a:t>
            </a:r>
            <a:r>
              <a:rPr lang="en-US" altLang="en-US" sz="2600" b="1">
                <a:latin typeface="Times New Roman" panose="02020603050405020304" pitchFamily="18" charset="0"/>
              </a:rPr>
              <a:t>Materials and </a:t>
            </a:r>
          </a:p>
          <a:p>
            <a:pPr algn="ctr">
              <a:spcBef>
                <a:spcPct val="0"/>
              </a:spcBef>
              <a:buFontTx/>
              <a:buNone/>
            </a:pPr>
            <a:r>
              <a:rPr lang="en-US" altLang="en-US" sz="2600" b="1">
                <a:latin typeface="Times New Roman" panose="02020603050405020304" pitchFamily="18" charset="0"/>
              </a:rPr>
              <a:t>Equipment</a:t>
            </a:r>
          </a:p>
        </p:txBody>
      </p:sp>
      <p:sp>
        <p:nvSpPr>
          <p:cNvPr id="51215" name="Rectangle 15"/>
          <p:cNvSpPr>
            <a:spLocks noChangeArrowheads="1"/>
          </p:cNvSpPr>
          <p:nvPr/>
        </p:nvSpPr>
        <p:spPr bwMode="auto">
          <a:xfrm>
            <a:off x="304800" y="2971800"/>
            <a:ext cx="2590800" cy="7620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Procedure</a:t>
            </a:r>
          </a:p>
        </p:txBody>
      </p:sp>
      <p:sp>
        <p:nvSpPr>
          <p:cNvPr id="51216" name="Rectangle 16"/>
          <p:cNvSpPr>
            <a:spLocks noChangeArrowheads="1"/>
          </p:cNvSpPr>
          <p:nvPr/>
        </p:nvSpPr>
        <p:spPr bwMode="auto">
          <a:xfrm>
            <a:off x="304800" y="4038600"/>
            <a:ext cx="2590800" cy="76200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Attachments</a:t>
            </a:r>
          </a:p>
        </p:txBody>
      </p:sp>
      <p:sp>
        <p:nvSpPr>
          <p:cNvPr id="51217" name="Rectangle 17"/>
          <p:cNvSpPr>
            <a:spLocks noChangeArrowheads="1"/>
          </p:cNvSpPr>
          <p:nvPr/>
        </p:nvSpPr>
        <p:spPr bwMode="auto">
          <a:xfrm>
            <a:off x="304800" y="5791200"/>
            <a:ext cx="2514600" cy="76200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a:latin typeface="Times New Roman" panose="02020603050405020304" pitchFamily="18" charset="0"/>
              </a:rPr>
              <a:t>History</a:t>
            </a:r>
          </a:p>
        </p:txBody>
      </p:sp>
    </p:spTree>
    <p:extLst>
      <p:ext uri="{BB962C8B-B14F-4D97-AF65-F5344CB8AC3E}">
        <p14:creationId xmlns:p14="http://schemas.microsoft.com/office/powerpoint/2010/main" val="94319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304800" y="2286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1"/>
                </a:solidFill>
              </a:rPr>
              <a:t>The Drug Discovery, Development and Approval Process</a:t>
            </a:r>
          </a:p>
          <a:p>
            <a:pPr algn="ctr" eaLnBrk="1" hangingPunct="1">
              <a:spcBef>
                <a:spcPct val="0"/>
              </a:spcBef>
              <a:buFontTx/>
              <a:buNone/>
            </a:pPr>
            <a:r>
              <a:rPr lang="en-US" altLang="en-US" sz="2400" b="1" dirty="0">
                <a:solidFill>
                  <a:schemeClr val="bg1"/>
                </a:solidFill>
              </a:rPr>
              <a:t>for Biopharmaceuticals (Biologics)</a:t>
            </a:r>
          </a:p>
        </p:txBody>
      </p:sp>
      <p:sp>
        <p:nvSpPr>
          <p:cNvPr id="5123" name="AutoShape 5"/>
          <p:cNvSpPr>
            <a:spLocks noChangeArrowheads="1"/>
          </p:cNvSpPr>
          <p:nvPr/>
        </p:nvSpPr>
        <p:spPr bwMode="auto">
          <a:xfrm rot="5400000">
            <a:off x="4305300" y="-3009900"/>
            <a:ext cx="609600" cy="8610600"/>
          </a:xfrm>
          <a:prstGeom prst="can">
            <a:avLst>
              <a:gd name="adj" fmla="val 38517"/>
            </a:avLst>
          </a:prstGeom>
          <a:gradFill rotWithShape="1">
            <a:gsLst>
              <a:gs pos="0">
                <a:srgbClr val="0099FF"/>
              </a:gs>
              <a:gs pos="100000">
                <a:srgbClr val="9966FF"/>
              </a:gs>
            </a:gsLst>
            <a:lin ang="0" scaled="1"/>
          </a:gra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5124" name="Text Box 6"/>
          <p:cNvSpPr txBox="1">
            <a:spLocks noChangeArrowheads="1"/>
          </p:cNvSpPr>
          <p:nvPr/>
        </p:nvSpPr>
        <p:spPr bwMode="auto">
          <a:xfrm>
            <a:off x="457200" y="106680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imes New Roman" panose="02020603050405020304" pitchFamily="18" charset="0"/>
              </a:rPr>
              <a:t>DISCOVERY                 DEVELOPMENT                 LAUNCH</a:t>
            </a:r>
          </a:p>
        </p:txBody>
      </p:sp>
      <p:graphicFrame>
        <p:nvGraphicFramePr>
          <p:cNvPr id="76911" name="Group 111"/>
          <p:cNvGraphicFramePr>
            <a:graphicFrameLocks noGrp="1"/>
          </p:cNvGraphicFramePr>
          <p:nvPr/>
        </p:nvGraphicFramePr>
        <p:xfrm>
          <a:off x="228600" y="1905000"/>
          <a:ext cx="2209800" cy="4749801"/>
        </p:xfrm>
        <a:graphic>
          <a:graphicData uri="http://schemas.openxmlformats.org/drawingml/2006/table">
            <a:tbl>
              <a:tblPr/>
              <a:tblGrid>
                <a:gridCol w="11430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Testing Phase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Discovery / Preclinical Testing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8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Test Population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Laboratory and animals studies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Purpose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Assess safety biological activity and formulations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Success Rate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5,000 compounds evaluated</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00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smtClean="0">
                          <a:ln>
                            <a:noFill/>
                          </a:ln>
                          <a:solidFill>
                            <a:schemeClr val="tx1"/>
                          </a:solidFill>
                          <a:effectLst/>
                          <a:latin typeface="Arial" charset="0"/>
                        </a:rPr>
                        <a:t>Manufacturin</a:t>
                      </a:r>
                      <a:r>
                        <a:rPr kumimoji="0" lang="en-US" sz="1200" b="1" i="0" u="none" strike="noStrike" cap="none" normalizeH="0" baseline="0" smtClean="0">
                          <a:ln>
                            <a:noFill/>
                          </a:ln>
                          <a:solidFill>
                            <a:schemeClr val="tx1"/>
                          </a:solidFill>
                          <a:effectLst/>
                          <a:latin typeface="Arial" charset="0"/>
                        </a:rPr>
                        <a:t>Activities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Cell line construction, Cell banking</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5"/>
                  </a:ext>
                </a:extLst>
              </a:tr>
              <a:tr h="29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Years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6.5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Approximate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$350M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76839" name="Group 39"/>
          <p:cNvGraphicFramePr>
            <a:graphicFrameLocks noGrp="1"/>
          </p:cNvGraphicFramePr>
          <p:nvPr/>
        </p:nvGraphicFramePr>
        <p:xfrm>
          <a:off x="2895600" y="1905000"/>
          <a:ext cx="3581400" cy="4808537"/>
        </p:xfrm>
        <a:graphic>
          <a:graphicData uri="http://schemas.openxmlformats.org/drawingml/2006/table">
            <a:tbl>
              <a:tblPr/>
              <a:tblGrid>
                <a:gridCol w="914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0481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Clinical Trials</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26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II</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rPr>
                        <a:t>Phase III</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20 to 100 healthy volunteers</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100 to 500 patient volunteers</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1,000 to 5,000 patient volunteers</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58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Determine safety and dosage</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Evaluate effectiveness, look for side effects</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Confirm effectiveness, monitor adverse reactions from long-term use</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3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5 enter trials</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0481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76692">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Process development, assay development,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process optimization, scale-up, cGMP manufacture</a:t>
                      </a:r>
                    </a:p>
                  </a:txBody>
                  <a:tcPr marT="45722" marB="45722"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304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2</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3.5</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$70M</a:t>
                      </a:r>
                    </a:p>
                  </a:txBody>
                  <a:tcPr marT="45722" marB="45722"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$100M</a:t>
                      </a:r>
                    </a:p>
                  </a:txBody>
                  <a:tcPr marT="45722" marB="4572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$200M</a:t>
                      </a:r>
                    </a:p>
                  </a:txBody>
                  <a:tcPr marT="45722" marB="45722"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aphicFrame>
        <p:nvGraphicFramePr>
          <p:cNvPr id="76875" name="Group 75"/>
          <p:cNvGraphicFramePr>
            <a:graphicFrameLocks noGrp="1"/>
          </p:cNvGraphicFramePr>
          <p:nvPr/>
        </p:nvGraphicFramePr>
        <p:xfrm>
          <a:off x="6858000" y="1905000"/>
          <a:ext cx="1143000" cy="4800599"/>
        </p:xfrm>
        <a:graphic>
          <a:graphicData uri="http://schemas.openxmlformats.org/drawingml/2006/table">
            <a:tbl>
              <a:tblPr/>
              <a:tblGrid>
                <a:gridCol w="1143000">
                  <a:extLst>
                    <a:ext uri="{9D8B030D-6E8A-4147-A177-3AD203B41FA5}">
                      <a16:colId xmlns:a16="http://schemas.microsoft.com/office/drawing/2014/main" val="20000"/>
                    </a:ext>
                  </a:extLst>
                </a:gridCol>
              </a:tblGrid>
              <a:tr h="708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File application</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313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Review process / approval</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9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 approved</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47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95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Commercial manufacture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4"/>
                  </a:ext>
                </a:extLst>
              </a:tr>
              <a:tr h="3147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2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$80M</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76893" name="Group 93"/>
          <p:cNvGraphicFramePr>
            <a:graphicFrameLocks noGrp="1"/>
          </p:cNvGraphicFramePr>
          <p:nvPr/>
        </p:nvGraphicFramePr>
        <p:xfrm>
          <a:off x="8077200" y="1905000"/>
          <a:ext cx="990600" cy="4800600"/>
        </p:xfrm>
        <a:graphic>
          <a:graphicData uri="http://schemas.openxmlformats.org/drawingml/2006/table">
            <a:tbl>
              <a:tblPr/>
              <a:tblGrid>
                <a:gridCol w="990600">
                  <a:extLst>
                    <a:ext uri="{9D8B030D-6E8A-4147-A177-3AD203B41FA5}">
                      <a16:colId xmlns:a16="http://schemas.microsoft.com/office/drawing/2014/main" val="20000"/>
                    </a:ext>
                  </a:extLst>
                </a:gridCol>
              </a:tblGrid>
              <a:tr h="7082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Phase IV</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60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Additional post-marketing testing required by FDA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4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95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99FF"/>
                        </a:gs>
                        <a:gs pos="100000">
                          <a:srgbClr val="9966FF"/>
                        </a:gs>
                      </a:gsLst>
                      <a:lin ang="5400000" scaled="1"/>
                    </a:gradFill>
                  </a:tcPr>
                </a:tc>
                <a:extLst>
                  <a:ext uri="{0D108BD9-81ED-4DB2-BD59-A6C34878D82A}">
                    <a16:rowId xmlns:a16="http://schemas.microsoft.com/office/drawing/2014/main" val="10003"/>
                  </a:ext>
                </a:extLst>
              </a:tr>
              <a:tr h="3147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=15</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21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 $1B</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224" name="Text Box 109"/>
          <p:cNvSpPr txBox="1">
            <a:spLocks noChangeArrowheads="1"/>
          </p:cNvSpPr>
          <p:nvPr/>
        </p:nvSpPr>
        <p:spPr bwMode="auto">
          <a:xfrm rot="-5400000">
            <a:off x="5654675" y="3946525"/>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a:solidFill>
                  <a:schemeClr val="accent2"/>
                </a:solidFill>
                <a:latin typeface="Times New Roman" panose="02020603050405020304" pitchFamily="18" charset="0"/>
              </a:rPr>
              <a:t>File NDA at FDA</a:t>
            </a:r>
          </a:p>
        </p:txBody>
      </p:sp>
      <p:sp>
        <p:nvSpPr>
          <p:cNvPr id="5225" name="Text Box 110"/>
          <p:cNvSpPr txBox="1">
            <a:spLocks noChangeArrowheads="1"/>
          </p:cNvSpPr>
          <p:nvPr/>
        </p:nvSpPr>
        <p:spPr bwMode="auto">
          <a:xfrm rot="-5400000">
            <a:off x="1616075" y="4022725"/>
            <a:ext cx="2133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600" b="1">
                <a:solidFill>
                  <a:schemeClr val="accent2"/>
                </a:solidFill>
                <a:latin typeface="Times New Roman" panose="02020603050405020304" pitchFamily="18" charset="0"/>
              </a:rPr>
              <a:t>File IND at FDA</a:t>
            </a:r>
          </a:p>
        </p:txBody>
      </p:sp>
    </p:spTree>
    <p:extLst>
      <p:ext uri="{BB962C8B-B14F-4D97-AF65-F5344CB8AC3E}">
        <p14:creationId xmlns:p14="http://schemas.microsoft.com/office/powerpoint/2010/main" val="3894102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228600" y="685800"/>
            <a:ext cx="20574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000" b="1"/>
          </a:p>
          <a:p>
            <a:pPr algn="ctr" eaLnBrk="1" hangingPunct="1">
              <a:spcBef>
                <a:spcPct val="0"/>
              </a:spcBef>
              <a:buFontTx/>
              <a:buNone/>
            </a:pPr>
            <a:r>
              <a:rPr lang="en-US" altLang="en-US" sz="1300" b="1"/>
              <a:t> Research &amp; Development </a:t>
            </a:r>
          </a:p>
          <a:p>
            <a:pPr algn="ctr" eaLnBrk="1" hangingPunct="1">
              <a:spcBef>
                <a:spcPct val="0"/>
              </a:spcBef>
              <a:buFontTx/>
              <a:buNone/>
            </a:pPr>
            <a:r>
              <a:rPr lang="en-US" altLang="en-US" sz="1300" b="1"/>
              <a:t>(Pre-Clinical):</a:t>
            </a:r>
          </a:p>
          <a:p>
            <a:pPr algn="ctr" eaLnBrk="1" hangingPunct="1">
              <a:spcBef>
                <a:spcPct val="0"/>
              </a:spcBef>
              <a:buFontTx/>
              <a:buNone/>
            </a:pPr>
            <a:r>
              <a:rPr lang="en-US" altLang="en-US" sz="1000"/>
              <a:t>Discovery Research, </a:t>
            </a:r>
          </a:p>
          <a:p>
            <a:pPr algn="ctr" eaLnBrk="1" hangingPunct="1">
              <a:spcBef>
                <a:spcPct val="0"/>
              </a:spcBef>
              <a:buFontTx/>
              <a:buNone/>
            </a:pPr>
            <a:r>
              <a:rPr lang="en-US" altLang="en-US" sz="1000"/>
              <a:t>Bioinformatics,</a:t>
            </a:r>
          </a:p>
          <a:p>
            <a:pPr algn="ctr" eaLnBrk="1" hangingPunct="1">
              <a:spcBef>
                <a:spcPct val="0"/>
              </a:spcBef>
              <a:buFontTx/>
              <a:buNone/>
            </a:pPr>
            <a:r>
              <a:rPr lang="en-US" altLang="en-US" sz="1000"/>
              <a:t>Lab Safety</a:t>
            </a:r>
          </a:p>
          <a:p>
            <a:pPr algn="ctr" eaLnBrk="1" hangingPunct="1">
              <a:spcBef>
                <a:spcPct val="0"/>
              </a:spcBef>
              <a:buFontTx/>
              <a:buNone/>
            </a:pPr>
            <a:endParaRPr lang="en-US" altLang="en-US" sz="1000"/>
          </a:p>
        </p:txBody>
      </p:sp>
      <p:sp>
        <p:nvSpPr>
          <p:cNvPr id="6147" name="Rectangle 5"/>
          <p:cNvSpPr>
            <a:spLocks noChangeArrowheads="1"/>
          </p:cNvSpPr>
          <p:nvPr/>
        </p:nvSpPr>
        <p:spPr bwMode="auto">
          <a:xfrm>
            <a:off x="3962400" y="685800"/>
            <a:ext cx="12192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Quality:</a:t>
            </a:r>
          </a:p>
          <a:p>
            <a:pPr algn="ctr" eaLnBrk="1" hangingPunct="1">
              <a:spcBef>
                <a:spcPct val="0"/>
              </a:spcBef>
              <a:buFontTx/>
              <a:buNone/>
            </a:pPr>
            <a:r>
              <a:rPr lang="en-US" altLang="en-US" sz="1000"/>
              <a:t>Quality Control</a:t>
            </a:r>
          </a:p>
          <a:p>
            <a:pPr algn="ctr" eaLnBrk="1" hangingPunct="1">
              <a:spcBef>
                <a:spcPct val="0"/>
              </a:spcBef>
              <a:buFontTx/>
              <a:buNone/>
            </a:pPr>
            <a:r>
              <a:rPr lang="en-US" altLang="en-US" sz="1000"/>
              <a:t>&amp; Assurance</a:t>
            </a:r>
          </a:p>
        </p:txBody>
      </p:sp>
      <p:sp>
        <p:nvSpPr>
          <p:cNvPr id="6148" name="Rectangle 6"/>
          <p:cNvSpPr>
            <a:spLocks noChangeArrowheads="1"/>
          </p:cNvSpPr>
          <p:nvPr/>
        </p:nvSpPr>
        <p:spPr bwMode="auto">
          <a:xfrm>
            <a:off x="2362200" y="685800"/>
            <a:ext cx="15240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Operations:</a:t>
            </a:r>
          </a:p>
          <a:p>
            <a:pPr algn="ctr" eaLnBrk="1" hangingPunct="1">
              <a:spcBef>
                <a:spcPct val="0"/>
              </a:spcBef>
              <a:buFontTx/>
              <a:buNone/>
            </a:pPr>
            <a:r>
              <a:rPr lang="en-US" altLang="en-US" sz="1000"/>
              <a:t>Process/Product,</a:t>
            </a:r>
          </a:p>
          <a:p>
            <a:pPr algn="ctr" eaLnBrk="1" hangingPunct="1">
              <a:spcBef>
                <a:spcPct val="0"/>
              </a:spcBef>
              <a:buFontTx/>
              <a:buNone/>
            </a:pPr>
            <a:r>
              <a:rPr lang="en-US" altLang="en-US" sz="1000"/>
              <a:t>Development,</a:t>
            </a:r>
          </a:p>
          <a:p>
            <a:pPr algn="ctr" eaLnBrk="1" hangingPunct="1">
              <a:spcBef>
                <a:spcPct val="0"/>
              </a:spcBef>
              <a:buFontTx/>
              <a:buNone/>
            </a:pPr>
            <a:r>
              <a:rPr lang="en-US" altLang="en-US" sz="1000"/>
              <a:t>Manufacturing </a:t>
            </a:r>
          </a:p>
          <a:p>
            <a:pPr algn="ctr" eaLnBrk="1" hangingPunct="1">
              <a:spcBef>
                <a:spcPct val="0"/>
              </a:spcBef>
              <a:buFontTx/>
              <a:buNone/>
            </a:pPr>
            <a:r>
              <a:rPr lang="en-US" altLang="en-US" sz="1000"/>
              <a:t>&amp; Production</a:t>
            </a:r>
          </a:p>
        </p:txBody>
      </p:sp>
      <p:sp>
        <p:nvSpPr>
          <p:cNvPr id="6149" name="Rectangle 11"/>
          <p:cNvSpPr>
            <a:spLocks noChangeArrowheads="1"/>
          </p:cNvSpPr>
          <p:nvPr/>
        </p:nvSpPr>
        <p:spPr bwMode="auto">
          <a:xfrm>
            <a:off x="5257800" y="685800"/>
            <a:ext cx="16002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Clinical Research:</a:t>
            </a:r>
          </a:p>
          <a:p>
            <a:pPr algn="ctr" eaLnBrk="1" hangingPunct="1">
              <a:spcBef>
                <a:spcPct val="0"/>
              </a:spcBef>
              <a:buFontTx/>
              <a:buNone/>
            </a:pPr>
            <a:r>
              <a:rPr lang="en-US" altLang="en-US" sz="1000"/>
              <a:t>Clinical Research,</a:t>
            </a:r>
          </a:p>
          <a:p>
            <a:pPr algn="ctr" eaLnBrk="1" hangingPunct="1">
              <a:spcBef>
                <a:spcPct val="0"/>
              </a:spcBef>
              <a:buFontTx/>
              <a:buNone/>
            </a:pPr>
            <a:r>
              <a:rPr lang="en-US" altLang="en-US" sz="1000"/>
              <a:t>Regulatory Affairs</a:t>
            </a:r>
          </a:p>
        </p:txBody>
      </p:sp>
      <p:sp>
        <p:nvSpPr>
          <p:cNvPr id="6150" name="Rectangle 12"/>
          <p:cNvSpPr>
            <a:spLocks noChangeArrowheads="1"/>
          </p:cNvSpPr>
          <p:nvPr/>
        </p:nvSpPr>
        <p:spPr bwMode="auto">
          <a:xfrm>
            <a:off x="6934200" y="685800"/>
            <a:ext cx="1905000" cy="1371600"/>
          </a:xfrm>
          <a:prstGeom prst="rect">
            <a:avLst/>
          </a:prstGeom>
          <a:solidFill>
            <a:srgbClr val="FFFF99">
              <a:alpha val="79999"/>
            </a:srgbClr>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00" b="1"/>
              <a:t>Finance &amp; </a:t>
            </a:r>
          </a:p>
          <a:p>
            <a:pPr algn="ctr" eaLnBrk="1" hangingPunct="1">
              <a:spcBef>
                <a:spcPct val="0"/>
              </a:spcBef>
              <a:buFontTx/>
              <a:buNone/>
            </a:pPr>
            <a:r>
              <a:rPr lang="en-US" altLang="en-US" sz="1300" b="1"/>
              <a:t>Administration:</a:t>
            </a:r>
          </a:p>
          <a:p>
            <a:pPr algn="ctr" eaLnBrk="1" hangingPunct="1">
              <a:spcBef>
                <a:spcPct val="0"/>
              </a:spcBef>
              <a:buFontTx/>
              <a:buNone/>
            </a:pPr>
            <a:r>
              <a:rPr lang="en-US" altLang="en-US" sz="1000"/>
              <a:t>Finance,</a:t>
            </a:r>
          </a:p>
          <a:p>
            <a:pPr algn="ctr" eaLnBrk="1" hangingPunct="1">
              <a:spcBef>
                <a:spcPct val="0"/>
              </a:spcBef>
              <a:buFontTx/>
              <a:buNone/>
            </a:pPr>
            <a:r>
              <a:rPr lang="en-US" altLang="en-US" sz="1000"/>
              <a:t>Business Development,</a:t>
            </a:r>
          </a:p>
          <a:p>
            <a:pPr algn="ctr" eaLnBrk="1" hangingPunct="1">
              <a:spcBef>
                <a:spcPct val="0"/>
              </a:spcBef>
              <a:buFontTx/>
              <a:buNone/>
            </a:pPr>
            <a:r>
              <a:rPr lang="en-US" altLang="en-US" sz="1000"/>
              <a:t>Administration,</a:t>
            </a:r>
          </a:p>
          <a:p>
            <a:pPr algn="ctr" eaLnBrk="1" hangingPunct="1">
              <a:spcBef>
                <a:spcPct val="0"/>
              </a:spcBef>
              <a:buFontTx/>
              <a:buNone/>
            </a:pPr>
            <a:r>
              <a:rPr lang="en-US" altLang="en-US" sz="1000"/>
              <a:t>Information Systems,</a:t>
            </a:r>
          </a:p>
          <a:p>
            <a:pPr algn="ctr" eaLnBrk="1" hangingPunct="1">
              <a:spcBef>
                <a:spcPct val="0"/>
              </a:spcBef>
              <a:buFontTx/>
              <a:buNone/>
            </a:pPr>
            <a:r>
              <a:rPr lang="en-US" altLang="en-US" sz="1000"/>
              <a:t>Legal, Facilities Management</a:t>
            </a:r>
            <a:r>
              <a:rPr lang="en-US" altLang="en-US" sz="1800"/>
              <a:t> </a:t>
            </a:r>
          </a:p>
        </p:txBody>
      </p:sp>
      <p:sp>
        <p:nvSpPr>
          <p:cNvPr id="6151" name="Rectangle 17"/>
          <p:cNvSpPr>
            <a:spLocks noChangeArrowheads="1"/>
          </p:cNvSpPr>
          <p:nvPr/>
        </p:nvSpPr>
        <p:spPr bwMode="auto">
          <a:xfrm>
            <a:off x="228600" y="2209800"/>
            <a:ext cx="1981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Research/Development</a:t>
            </a:r>
          </a:p>
        </p:txBody>
      </p:sp>
      <p:sp>
        <p:nvSpPr>
          <p:cNvPr id="6152" name="Rectangle 18"/>
          <p:cNvSpPr>
            <a:spLocks noChangeArrowheads="1"/>
          </p:cNvSpPr>
          <p:nvPr/>
        </p:nvSpPr>
        <p:spPr bwMode="auto">
          <a:xfrm>
            <a:off x="2362200" y="2209800"/>
            <a:ext cx="1371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Operations</a:t>
            </a:r>
          </a:p>
        </p:txBody>
      </p:sp>
      <p:sp>
        <p:nvSpPr>
          <p:cNvPr id="6153" name="Rectangle 19"/>
          <p:cNvSpPr>
            <a:spLocks noChangeArrowheads="1"/>
          </p:cNvSpPr>
          <p:nvPr/>
        </p:nvSpPr>
        <p:spPr bwMode="auto">
          <a:xfrm>
            <a:off x="3962400" y="2209800"/>
            <a:ext cx="1219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Direction of Quality</a:t>
            </a:r>
          </a:p>
        </p:txBody>
      </p:sp>
      <p:sp>
        <p:nvSpPr>
          <p:cNvPr id="6154" name="Rectangle 20"/>
          <p:cNvSpPr>
            <a:spLocks noChangeArrowheads="1"/>
          </p:cNvSpPr>
          <p:nvPr/>
        </p:nvSpPr>
        <p:spPr bwMode="auto">
          <a:xfrm>
            <a:off x="5410200" y="2209800"/>
            <a:ext cx="1371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Medical Director</a:t>
            </a:r>
          </a:p>
        </p:txBody>
      </p:sp>
      <p:sp>
        <p:nvSpPr>
          <p:cNvPr id="6155" name="Rectangle 21"/>
          <p:cNvSpPr>
            <a:spLocks noChangeArrowheads="1"/>
          </p:cNvSpPr>
          <p:nvPr/>
        </p:nvSpPr>
        <p:spPr bwMode="auto">
          <a:xfrm>
            <a:off x="6934200" y="2209800"/>
            <a:ext cx="19812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a:t>VP of Finance &amp; Administration</a:t>
            </a:r>
          </a:p>
        </p:txBody>
      </p:sp>
      <p:sp>
        <p:nvSpPr>
          <p:cNvPr id="6156" name="Line 29"/>
          <p:cNvSpPr>
            <a:spLocks noChangeShapeType="1"/>
          </p:cNvSpPr>
          <p:nvPr/>
        </p:nvSpPr>
        <p:spPr bwMode="auto">
          <a:xfrm>
            <a:off x="12192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a:off x="3048000" y="205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2"/>
          <p:cNvSpPr>
            <a:spLocks noChangeShapeType="1"/>
          </p:cNvSpPr>
          <p:nvPr/>
        </p:nvSpPr>
        <p:spPr bwMode="auto">
          <a:xfrm>
            <a:off x="6096000" y="2057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Rectangle 34"/>
          <p:cNvSpPr>
            <a:spLocks noChangeArrowheads="1"/>
          </p:cNvSpPr>
          <p:nvPr/>
        </p:nvSpPr>
        <p:spPr bwMode="auto">
          <a:xfrm>
            <a:off x="304800" y="2667000"/>
            <a:ext cx="1752600" cy="1447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Discovery Research</a:t>
            </a:r>
          </a:p>
          <a:p>
            <a:pPr algn="ctr" eaLnBrk="1" hangingPunct="1">
              <a:spcBef>
                <a:spcPct val="0"/>
              </a:spcBef>
              <a:buFontTx/>
              <a:buNone/>
            </a:pPr>
            <a:r>
              <a:rPr lang="en-US" altLang="en-US" sz="800"/>
              <a:t>Scientific Director</a:t>
            </a:r>
          </a:p>
          <a:p>
            <a:pPr algn="ctr" eaLnBrk="1" hangingPunct="1">
              <a:spcBef>
                <a:spcPct val="0"/>
              </a:spcBef>
              <a:buFontTx/>
              <a:buNone/>
            </a:pPr>
            <a:r>
              <a:rPr lang="en-US" altLang="en-US" sz="800"/>
              <a:t>Associate Scientific Director</a:t>
            </a:r>
          </a:p>
          <a:p>
            <a:pPr algn="ctr" eaLnBrk="1" hangingPunct="1">
              <a:spcBef>
                <a:spcPct val="0"/>
              </a:spcBef>
              <a:buFontTx/>
              <a:buNone/>
            </a:pPr>
            <a:r>
              <a:rPr lang="en-US" altLang="en-US" sz="800"/>
              <a:t>Principal Scientist</a:t>
            </a:r>
          </a:p>
          <a:p>
            <a:pPr algn="ctr" eaLnBrk="1" hangingPunct="1">
              <a:spcBef>
                <a:spcPct val="0"/>
              </a:spcBef>
              <a:buFontTx/>
              <a:buNone/>
            </a:pPr>
            <a:r>
              <a:rPr lang="en-US" altLang="en-US" sz="800"/>
              <a:t>Senior Scientist</a:t>
            </a:r>
          </a:p>
          <a:p>
            <a:pPr algn="ctr" eaLnBrk="1" hangingPunct="1">
              <a:spcBef>
                <a:spcPct val="0"/>
              </a:spcBef>
              <a:buFontTx/>
              <a:buNone/>
            </a:pPr>
            <a:r>
              <a:rPr lang="en-US" altLang="en-US" sz="800"/>
              <a:t>Scientist II</a:t>
            </a:r>
          </a:p>
          <a:p>
            <a:pPr algn="ctr" eaLnBrk="1" hangingPunct="1">
              <a:spcBef>
                <a:spcPct val="0"/>
              </a:spcBef>
              <a:buFontTx/>
              <a:buNone/>
            </a:pPr>
            <a:r>
              <a:rPr lang="en-US" altLang="en-US" sz="800"/>
              <a:t>Scientist I</a:t>
            </a:r>
          </a:p>
          <a:p>
            <a:pPr algn="ctr" eaLnBrk="1" hangingPunct="1">
              <a:spcBef>
                <a:spcPct val="0"/>
              </a:spcBef>
              <a:buFontTx/>
              <a:buNone/>
            </a:pPr>
            <a:r>
              <a:rPr lang="en-US" altLang="en-US" sz="800"/>
              <a:t>Senior Research Associate</a:t>
            </a:r>
          </a:p>
          <a:p>
            <a:pPr algn="ctr" eaLnBrk="1" hangingPunct="1">
              <a:spcBef>
                <a:spcPct val="0"/>
              </a:spcBef>
              <a:buFontTx/>
              <a:buNone/>
            </a:pPr>
            <a:r>
              <a:rPr lang="en-US" altLang="en-US" sz="800"/>
              <a:t>Research Associate</a:t>
            </a:r>
          </a:p>
        </p:txBody>
      </p:sp>
      <p:sp>
        <p:nvSpPr>
          <p:cNvPr id="6160" name="Rectangle 35"/>
          <p:cNvSpPr>
            <a:spLocks noChangeArrowheads="1"/>
          </p:cNvSpPr>
          <p:nvPr/>
        </p:nvSpPr>
        <p:spPr bwMode="auto">
          <a:xfrm>
            <a:off x="304800" y="4191000"/>
            <a:ext cx="1752600" cy="762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Bioinformatics</a:t>
            </a:r>
          </a:p>
          <a:p>
            <a:pPr algn="ctr" eaLnBrk="1" hangingPunct="1">
              <a:spcBef>
                <a:spcPct val="0"/>
              </a:spcBef>
              <a:buFontTx/>
              <a:buNone/>
            </a:pPr>
            <a:r>
              <a:rPr lang="en-US" altLang="en-US" sz="800"/>
              <a:t>Scientist/Engineer</a:t>
            </a:r>
          </a:p>
          <a:p>
            <a:pPr algn="ctr" eaLnBrk="1" hangingPunct="1">
              <a:spcBef>
                <a:spcPct val="0"/>
              </a:spcBef>
              <a:buFontTx/>
              <a:buNone/>
            </a:pPr>
            <a:r>
              <a:rPr lang="en-US" altLang="en-US" sz="800"/>
              <a:t>Analyst/Programmer</a:t>
            </a:r>
          </a:p>
          <a:p>
            <a:pPr algn="ctr" eaLnBrk="1" hangingPunct="1">
              <a:spcBef>
                <a:spcPct val="0"/>
              </a:spcBef>
              <a:buFontTx/>
              <a:buNone/>
            </a:pPr>
            <a:r>
              <a:rPr lang="en-US" altLang="en-US" sz="800"/>
              <a:t>Molecular Modeler</a:t>
            </a:r>
          </a:p>
        </p:txBody>
      </p:sp>
      <p:sp>
        <p:nvSpPr>
          <p:cNvPr id="6161" name="Rectangle 36"/>
          <p:cNvSpPr>
            <a:spLocks noChangeArrowheads="1"/>
          </p:cNvSpPr>
          <p:nvPr/>
        </p:nvSpPr>
        <p:spPr bwMode="auto">
          <a:xfrm>
            <a:off x="304800" y="5029200"/>
            <a:ext cx="1752600" cy="838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200" b="1"/>
          </a:p>
          <a:p>
            <a:pPr algn="ctr" eaLnBrk="1" hangingPunct="1">
              <a:spcBef>
                <a:spcPct val="0"/>
              </a:spcBef>
              <a:buFontTx/>
              <a:buNone/>
            </a:pPr>
            <a:r>
              <a:rPr lang="en-US" altLang="en-US" sz="1200" b="1"/>
              <a:t>Lab Facilities</a:t>
            </a:r>
          </a:p>
          <a:p>
            <a:pPr algn="ctr" eaLnBrk="1" hangingPunct="1">
              <a:spcBef>
                <a:spcPct val="0"/>
              </a:spcBef>
              <a:buFontTx/>
              <a:buNone/>
            </a:pPr>
            <a:r>
              <a:rPr lang="en-US" altLang="en-US" sz="800"/>
              <a:t>Facility Manager/Supervisor</a:t>
            </a:r>
          </a:p>
          <a:p>
            <a:pPr algn="ctr" eaLnBrk="1" hangingPunct="1">
              <a:spcBef>
                <a:spcPct val="0"/>
              </a:spcBef>
              <a:buFontTx/>
              <a:buNone/>
            </a:pPr>
            <a:r>
              <a:rPr lang="en-US" altLang="en-US" sz="800"/>
              <a:t>(Animal Sciences)</a:t>
            </a:r>
          </a:p>
          <a:p>
            <a:pPr algn="ctr" eaLnBrk="1" hangingPunct="1">
              <a:spcBef>
                <a:spcPct val="0"/>
              </a:spcBef>
              <a:buFontTx/>
              <a:buNone/>
            </a:pPr>
            <a:r>
              <a:rPr lang="en-US" altLang="en-US" sz="800"/>
              <a:t>Veterinarian</a:t>
            </a:r>
          </a:p>
          <a:p>
            <a:pPr algn="ctr" eaLnBrk="1" hangingPunct="1">
              <a:spcBef>
                <a:spcPct val="0"/>
              </a:spcBef>
              <a:buFontTx/>
              <a:buNone/>
            </a:pPr>
            <a:r>
              <a:rPr lang="en-US" altLang="en-US" sz="800" b="1">
                <a:solidFill>
                  <a:srgbClr val="FF0000"/>
                </a:solidFill>
              </a:rPr>
              <a:t>Lab Assistant/Glasswasher</a:t>
            </a:r>
          </a:p>
          <a:p>
            <a:pPr algn="ctr" eaLnBrk="1" hangingPunct="1">
              <a:spcBef>
                <a:spcPct val="0"/>
              </a:spcBef>
              <a:buFontTx/>
              <a:buNone/>
            </a:pPr>
            <a:r>
              <a:rPr lang="en-US" altLang="en-US" sz="1800"/>
              <a:t> </a:t>
            </a:r>
          </a:p>
        </p:txBody>
      </p:sp>
      <p:sp>
        <p:nvSpPr>
          <p:cNvPr id="6162" name="Rectangle 37"/>
          <p:cNvSpPr>
            <a:spLocks noChangeArrowheads="1"/>
          </p:cNvSpPr>
          <p:nvPr/>
        </p:nvSpPr>
        <p:spPr bwMode="auto">
          <a:xfrm>
            <a:off x="2209800" y="2667000"/>
            <a:ext cx="16002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Process/Product</a:t>
            </a:r>
          </a:p>
          <a:p>
            <a:pPr algn="ctr" eaLnBrk="1" hangingPunct="1">
              <a:spcBef>
                <a:spcPct val="0"/>
              </a:spcBef>
              <a:buFontTx/>
              <a:buNone/>
            </a:pPr>
            <a:r>
              <a:rPr lang="en-US" altLang="en-US" sz="1200" b="1"/>
              <a:t>Development</a:t>
            </a:r>
          </a:p>
          <a:p>
            <a:pPr algn="ctr" eaLnBrk="1" hangingPunct="1">
              <a:spcBef>
                <a:spcPct val="0"/>
              </a:spcBef>
              <a:buFontTx/>
              <a:buNone/>
            </a:pPr>
            <a:r>
              <a:rPr lang="en-US" altLang="en-US" sz="800"/>
              <a:t>Director of Process/Product</a:t>
            </a:r>
          </a:p>
          <a:p>
            <a:pPr algn="ctr" eaLnBrk="1" hangingPunct="1">
              <a:spcBef>
                <a:spcPct val="0"/>
              </a:spcBef>
              <a:buFontTx/>
              <a:buNone/>
            </a:pPr>
            <a:r>
              <a:rPr lang="en-US" altLang="en-US" sz="800"/>
              <a:t>Development</a:t>
            </a:r>
          </a:p>
          <a:p>
            <a:pPr algn="ctr" eaLnBrk="1" hangingPunct="1">
              <a:spcBef>
                <a:spcPct val="0"/>
              </a:spcBef>
              <a:buFontTx/>
              <a:buNone/>
            </a:pPr>
            <a:r>
              <a:rPr lang="en-US" altLang="en-US" sz="800"/>
              <a:t>Process Development Supervisor</a:t>
            </a:r>
          </a:p>
          <a:p>
            <a:pPr algn="ctr" eaLnBrk="1" hangingPunct="1">
              <a:spcBef>
                <a:spcPct val="0"/>
              </a:spcBef>
              <a:buFontTx/>
              <a:buNone/>
            </a:pPr>
            <a:r>
              <a:rPr lang="en-US" altLang="en-US" sz="800"/>
              <a:t>Process Development Associate</a:t>
            </a:r>
          </a:p>
          <a:p>
            <a:pPr algn="ctr" eaLnBrk="1" hangingPunct="1">
              <a:spcBef>
                <a:spcPct val="0"/>
              </a:spcBef>
              <a:buFontTx/>
              <a:buNone/>
            </a:pPr>
            <a:r>
              <a:rPr lang="en-US" altLang="en-US" sz="800" b="1">
                <a:solidFill>
                  <a:srgbClr val="FF0000"/>
                </a:solidFill>
              </a:rPr>
              <a:t>Process Development Technician</a:t>
            </a:r>
          </a:p>
        </p:txBody>
      </p:sp>
      <p:sp>
        <p:nvSpPr>
          <p:cNvPr id="6163" name="Rectangle 38"/>
          <p:cNvSpPr>
            <a:spLocks noChangeArrowheads="1"/>
          </p:cNvSpPr>
          <p:nvPr/>
        </p:nvSpPr>
        <p:spPr bwMode="auto">
          <a:xfrm>
            <a:off x="2209800" y="3962400"/>
            <a:ext cx="1600200" cy="1219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Manufacturing</a:t>
            </a:r>
          </a:p>
          <a:p>
            <a:pPr algn="ctr" eaLnBrk="1" hangingPunct="1">
              <a:spcBef>
                <a:spcPct val="0"/>
              </a:spcBef>
              <a:buFontTx/>
              <a:buNone/>
            </a:pPr>
            <a:r>
              <a:rPr lang="en-US" altLang="en-US" sz="1200" b="1"/>
              <a:t>&amp; Production</a:t>
            </a:r>
          </a:p>
          <a:p>
            <a:pPr algn="ctr" eaLnBrk="1" hangingPunct="1">
              <a:spcBef>
                <a:spcPct val="0"/>
              </a:spcBef>
              <a:buFontTx/>
              <a:buNone/>
            </a:pPr>
            <a:r>
              <a:rPr lang="en-US" altLang="en-US" sz="800"/>
              <a:t>Manufacturing Supervisor</a:t>
            </a:r>
          </a:p>
          <a:p>
            <a:pPr algn="ctr" eaLnBrk="1" hangingPunct="1">
              <a:spcBef>
                <a:spcPct val="0"/>
              </a:spcBef>
              <a:buFontTx/>
              <a:buNone/>
            </a:pPr>
            <a:r>
              <a:rPr lang="en-US" altLang="en-US" sz="800"/>
              <a:t>Manufacturing Associate</a:t>
            </a:r>
          </a:p>
          <a:p>
            <a:pPr algn="ctr" eaLnBrk="1" hangingPunct="1">
              <a:spcBef>
                <a:spcPct val="0"/>
              </a:spcBef>
              <a:buFontTx/>
              <a:buNone/>
            </a:pPr>
            <a:r>
              <a:rPr lang="en-US" altLang="en-US" sz="800" b="1">
                <a:solidFill>
                  <a:srgbClr val="FF0000"/>
                </a:solidFill>
              </a:rPr>
              <a:t>Manufacturing Technician </a:t>
            </a:r>
          </a:p>
          <a:p>
            <a:pPr algn="ctr" eaLnBrk="1" hangingPunct="1">
              <a:spcBef>
                <a:spcPct val="0"/>
              </a:spcBef>
              <a:buFontTx/>
              <a:buNone/>
            </a:pPr>
            <a:r>
              <a:rPr lang="en-US" altLang="en-US" sz="800" b="1">
                <a:solidFill>
                  <a:srgbClr val="FF0000"/>
                </a:solidFill>
              </a:rPr>
              <a:t>(Operator)</a:t>
            </a:r>
          </a:p>
          <a:p>
            <a:pPr algn="ctr" eaLnBrk="1" hangingPunct="1">
              <a:spcBef>
                <a:spcPct val="0"/>
              </a:spcBef>
              <a:buFontTx/>
              <a:buNone/>
            </a:pPr>
            <a:r>
              <a:rPr lang="en-US" altLang="en-US" sz="800" b="1">
                <a:solidFill>
                  <a:srgbClr val="FF0000"/>
                </a:solidFill>
              </a:rPr>
              <a:t>Manufacturing Instrumentation/</a:t>
            </a:r>
          </a:p>
          <a:p>
            <a:pPr algn="ctr" eaLnBrk="1" hangingPunct="1">
              <a:spcBef>
                <a:spcPct val="0"/>
              </a:spcBef>
              <a:buFontTx/>
              <a:buNone/>
            </a:pPr>
            <a:r>
              <a:rPr lang="en-US" altLang="en-US" sz="800" b="1">
                <a:solidFill>
                  <a:srgbClr val="FF0000"/>
                </a:solidFill>
              </a:rPr>
              <a:t>Calibration Technician </a:t>
            </a:r>
          </a:p>
        </p:txBody>
      </p:sp>
      <p:sp>
        <p:nvSpPr>
          <p:cNvPr id="6164" name="Rectangle 39"/>
          <p:cNvSpPr>
            <a:spLocks noChangeArrowheads="1"/>
          </p:cNvSpPr>
          <p:nvPr/>
        </p:nvSpPr>
        <p:spPr bwMode="auto">
          <a:xfrm>
            <a:off x="3962400" y="2667000"/>
            <a:ext cx="1219200" cy="381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Quality Control </a:t>
            </a:r>
          </a:p>
          <a:p>
            <a:pPr algn="ctr" eaLnBrk="1" hangingPunct="1">
              <a:spcBef>
                <a:spcPct val="0"/>
              </a:spcBef>
              <a:buFontTx/>
              <a:buNone/>
            </a:pPr>
            <a:r>
              <a:rPr lang="en-US" altLang="en-US" sz="1200" b="1"/>
              <a:t>(QC)</a:t>
            </a:r>
          </a:p>
        </p:txBody>
      </p:sp>
      <p:sp>
        <p:nvSpPr>
          <p:cNvPr id="6165" name="Rectangle 40"/>
          <p:cNvSpPr>
            <a:spLocks noChangeArrowheads="1"/>
          </p:cNvSpPr>
          <p:nvPr/>
        </p:nvSpPr>
        <p:spPr bwMode="auto">
          <a:xfrm>
            <a:off x="4038600" y="3124200"/>
            <a:ext cx="10668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Chemistry</a:t>
            </a:r>
          </a:p>
          <a:p>
            <a:pPr algn="ctr" eaLnBrk="1" hangingPunct="1">
              <a:spcBef>
                <a:spcPct val="0"/>
              </a:spcBef>
              <a:buFontTx/>
              <a:buNone/>
            </a:pPr>
            <a:r>
              <a:rPr lang="en-US" altLang="en-US" sz="800"/>
              <a:t>QC Analyst</a:t>
            </a:r>
          </a:p>
          <a:p>
            <a:pPr algn="ctr" eaLnBrk="1" hangingPunct="1">
              <a:spcBef>
                <a:spcPct val="0"/>
              </a:spcBef>
              <a:buFontTx/>
              <a:buNone/>
            </a:pPr>
            <a:r>
              <a:rPr lang="en-US" altLang="en-US" sz="800" b="1">
                <a:solidFill>
                  <a:srgbClr val="FF0000"/>
                </a:solidFill>
              </a:rPr>
              <a:t>QC Technician</a:t>
            </a:r>
          </a:p>
        </p:txBody>
      </p:sp>
      <p:sp>
        <p:nvSpPr>
          <p:cNvPr id="6166" name="Rectangle 41"/>
          <p:cNvSpPr>
            <a:spLocks noChangeArrowheads="1"/>
          </p:cNvSpPr>
          <p:nvPr/>
        </p:nvSpPr>
        <p:spPr bwMode="auto">
          <a:xfrm>
            <a:off x="4038600" y="3810000"/>
            <a:ext cx="1143000" cy="4572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Microbiology</a:t>
            </a:r>
          </a:p>
          <a:p>
            <a:pPr algn="ctr" eaLnBrk="1" hangingPunct="1">
              <a:spcBef>
                <a:spcPct val="0"/>
              </a:spcBef>
              <a:buFontTx/>
              <a:buNone/>
            </a:pPr>
            <a:r>
              <a:rPr lang="en-US" altLang="en-US" sz="800"/>
              <a:t>QC Analyst</a:t>
            </a:r>
          </a:p>
          <a:p>
            <a:pPr algn="ctr" eaLnBrk="1" hangingPunct="1">
              <a:spcBef>
                <a:spcPct val="0"/>
              </a:spcBef>
              <a:buFontTx/>
              <a:buNone/>
            </a:pPr>
            <a:r>
              <a:rPr lang="en-US" altLang="en-US" sz="800" b="1">
                <a:solidFill>
                  <a:srgbClr val="FF0000"/>
                </a:solidFill>
              </a:rPr>
              <a:t>QC Technician</a:t>
            </a:r>
          </a:p>
        </p:txBody>
      </p:sp>
      <p:sp>
        <p:nvSpPr>
          <p:cNvPr id="6167" name="Rectangle 42"/>
          <p:cNvSpPr>
            <a:spLocks noChangeArrowheads="1"/>
          </p:cNvSpPr>
          <p:nvPr/>
        </p:nvSpPr>
        <p:spPr bwMode="auto">
          <a:xfrm>
            <a:off x="3886200" y="4343400"/>
            <a:ext cx="1524000" cy="1066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Quality Assurance</a:t>
            </a:r>
          </a:p>
          <a:p>
            <a:pPr algn="ctr" eaLnBrk="1" hangingPunct="1">
              <a:spcBef>
                <a:spcPct val="0"/>
              </a:spcBef>
              <a:buFontTx/>
              <a:buNone/>
            </a:pPr>
            <a:r>
              <a:rPr lang="en-US" altLang="en-US" sz="1200" b="1"/>
              <a:t>(QA)</a:t>
            </a:r>
          </a:p>
          <a:p>
            <a:pPr algn="ctr" eaLnBrk="1" hangingPunct="1">
              <a:spcBef>
                <a:spcPct val="0"/>
              </a:spcBef>
              <a:buFontTx/>
              <a:buNone/>
            </a:pPr>
            <a:r>
              <a:rPr lang="en-US" altLang="en-US" sz="800"/>
              <a:t>QA Manager/Supervisor</a:t>
            </a:r>
          </a:p>
          <a:p>
            <a:pPr algn="ctr" eaLnBrk="1" hangingPunct="1">
              <a:spcBef>
                <a:spcPct val="0"/>
              </a:spcBef>
              <a:buFontTx/>
              <a:buNone/>
            </a:pPr>
            <a:r>
              <a:rPr lang="en-US" altLang="en-US" sz="800"/>
              <a:t>QA Documentation Specialist</a:t>
            </a:r>
          </a:p>
          <a:p>
            <a:pPr algn="ctr" eaLnBrk="1" hangingPunct="1">
              <a:spcBef>
                <a:spcPct val="0"/>
              </a:spcBef>
              <a:buFontTx/>
              <a:buNone/>
            </a:pPr>
            <a:r>
              <a:rPr lang="en-US" altLang="en-US" sz="800" b="1">
                <a:solidFill>
                  <a:srgbClr val="FF0000"/>
                </a:solidFill>
              </a:rPr>
              <a:t>QA Documentation Coordinator</a:t>
            </a:r>
          </a:p>
        </p:txBody>
      </p:sp>
      <p:sp>
        <p:nvSpPr>
          <p:cNvPr id="6168" name="Rectangle 43"/>
          <p:cNvSpPr>
            <a:spLocks noChangeArrowheads="1"/>
          </p:cNvSpPr>
          <p:nvPr/>
        </p:nvSpPr>
        <p:spPr bwMode="auto">
          <a:xfrm>
            <a:off x="5410200" y="2667000"/>
            <a:ext cx="13716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Clinical Research</a:t>
            </a:r>
          </a:p>
          <a:p>
            <a:pPr algn="ctr" eaLnBrk="1" hangingPunct="1">
              <a:spcBef>
                <a:spcPct val="0"/>
              </a:spcBef>
              <a:buFontTx/>
              <a:buNone/>
            </a:pPr>
            <a:r>
              <a:rPr lang="en-US" altLang="en-US" sz="800"/>
              <a:t>Clinical Research</a:t>
            </a:r>
          </a:p>
          <a:p>
            <a:pPr algn="ctr" eaLnBrk="1" hangingPunct="1">
              <a:spcBef>
                <a:spcPct val="0"/>
              </a:spcBef>
              <a:buFontTx/>
              <a:buNone/>
            </a:pPr>
            <a:r>
              <a:rPr lang="en-US" altLang="en-US" sz="800"/>
              <a:t>Manager</a:t>
            </a:r>
          </a:p>
        </p:txBody>
      </p:sp>
      <p:sp>
        <p:nvSpPr>
          <p:cNvPr id="6169" name="Rectangle 44"/>
          <p:cNvSpPr>
            <a:spLocks noChangeArrowheads="1"/>
          </p:cNvSpPr>
          <p:nvPr/>
        </p:nvSpPr>
        <p:spPr bwMode="auto">
          <a:xfrm>
            <a:off x="5334000" y="3352800"/>
            <a:ext cx="1524000" cy="762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Regulatory Affairs</a:t>
            </a:r>
          </a:p>
          <a:p>
            <a:pPr algn="ctr" eaLnBrk="1" hangingPunct="1">
              <a:spcBef>
                <a:spcPct val="0"/>
              </a:spcBef>
              <a:buFontTx/>
              <a:buNone/>
            </a:pPr>
            <a:r>
              <a:rPr lang="en-US" altLang="en-US" sz="800"/>
              <a:t>Manager of Regulatory Affairs</a:t>
            </a:r>
          </a:p>
          <a:p>
            <a:pPr algn="ctr" eaLnBrk="1" hangingPunct="1">
              <a:spcBef>
                <a:spcPct val="0"/>
              </a:spcBef>
              <a:buFontTx/>
              <a:buNone/>
            </a:pPr>
            <a:r>
              <a:rPr lang="en-US" altLang="en-US" sz="800"/>
              <a:t>Regulatory Affairs Associate</a:t>
            </a:r>
          </a:p>
          <a:p>
            <a:pPr algn="ctr" eaLnBrk="1" hangingPunct="1">
              <a:spcBef>
                <a:spcPct val="0"/>
              </a:spcBef>
              <a:buFontTx/>
              <a:buNone/>
            </a:pPr>
            <a:r>
              <a:rPr lang="en-US" altLang="en-US" sz="800"/>
              <a:t>Clinical Data Manager/Associate</a:t>
            </a:r>
          </a:p>
        </p:txBody>
      </p:sp>
      <p:sp>
        <p:nvSpPr>
          <p:cNvPr id="6170" name="Rectangle 45"/>
          <p:cNvSpPr>
            <a:spLocks noChangeArrowheads="1"/>
          </p:cNvSpPr>
          <p:nvPr/>
        </p:nvSpPr>
        <p:spPr bwMode="auto">
          <a:xfrm>
            <a:off x="7086600" y="2667000"/>
            <a:ext cx="1752600" cy="5334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Finance</a:t>
            </a:r>
          </a:p>
          <a:p>
            <a:pPr algn="ctr" eaLnBrk="1" hangingPunct="1">
              <a:spcBef>
                <a:spcPct val="0"/>
              </a:spcBef>
              <a:buFontTx/>
              <a:buNone/>
            </a:pPr>
            <a:r>
              <a:rPr lang="en-US" altLang="en-US" sz="800"/>
              <a:t>Chief Financial Advisor</a:t>
            </a:r>
          </a:p>
          <a:p>
            <a:pPr algn="ctr" eaLnBrk="1" hangingPunct="1">
              <a:spcBef>
                <a:spcPct val="0"/>
              </a:spcBef>
              <a:buFontTx/>
              <a:buNone/>
            </a:pPr>
            <a:r>
              <a:rPr lang="en-US" altLang="en-US" sz="800"/>
              <a:t>Accounting Manager</a:t>
            </a:r>
          </a:p>
          <a:p>
            <a:pPr algn="ctr" eaLnBrk="1" hangingPunct="1">
              <a:spcBef>
                <a:spcPct val="0"/>
              </a:spcBef>
              <a:buFontTx/>
              <a:buNone/>
            </a:pPr>
            <a:r>
              <a:rPr lang="en-US" altLang="en-US" sz="800"/>
              <a:t>Accounting Clerk</a:t>
            </a:r>
          </a:p>
        </p:txBody>
      </p:sp>
      <p:sp>
        <p:nvSpPr>
          <p:cNvPr id="6171" name="Rectangle 46"/>
          <p:cNvSpPr>
            <a:spLocks noChangeArrowheads="1"/>
          </p:cNvSpPr>
          <p:nvPr/>
        </p:nvSpPr>
        <p:spPr bwMode="auto">
          <a:xfrm>
            <a:off x="7086600" y="3733800"/>
            <a:ext cx="1752600" cy="990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Administration</a:t>
            </a:r>
          </a:p>
          <a:p>
            <a:pPr algn="ctr" eaLnBrk="1" hangingPunct="1">
              <a:spcBef>
                <a:spcPct val="0"/>
              </a:spcBef>
              <a:buFontTx/>
              <a:buNone/>
            </a:pPr>
            <a:r>
              <a:rPr lang="en-US" altLang="en-US" sz="800"/>
              <a:t>Director of Human Resources</a:t>
            </a:r>
          </a:p>
          <a:p>
            <a:pPr algn="ctr" eaLnBrk="1" hangingPunct="1">
              <a:spcBef>
                <a:spcPct val="0"/>
              </a:spcBef>
              <a:buFontTx/>
              <a:buNone/>
            </a:pPr>
            <a:r>
              <a:rPr lang="en-US" altLang="en-US" sz="800"/>
              <a:t>Human Resources Representative</a:t>
            </a:r>
          </a:p>
          <a:p>
            <a:pPr algn="ctr" eaLnBrk="1" hangingPunct="1">
              <a:spcBef>
                <a:spcPct val="0"/>
              </a:spcBef>
              <a:buFontTx/>
              <a:buNone/>
            </a:pPr>
            <a:r>
              <a:rPr lang="en-US" altLang="en-US" sz="800"/>
              <a:t>Safety Manager</a:t>
            </a:r>
          </a:p>
          <a:p>
            <a:pPr algn="ctr" eaLnBrk="1" hangingPunct="1">
              <a:spcBef>
                <a:spcPct val="0"/>
              </a:spcBef>
              <a:buFontTx/>
              <a:buNone/>
            </a:pPr>
            <a:r>
              <a:rPr lang="en-US" altLang="en-US" sz="800"/>
              <a:t>Purchasing Agent/Buyer</a:t>
            </a:r>
          </a:p>
          <a:p>
            <a:pPr algn="ctr" eaLnBrk="1" hangingPunct="1">
              <a:spcBef>
                <a:spcPct val="0"/>
              </a:spcBef>
              <a:buFontTx/>
              <a:buNone/>
            </a:pPr>
            <a:r>
              <a:rPr lang="en-US" altLang="en-US" sz="800"/>
              <a:t>Receptionist</a:t>
            </a:r>
          </a:p>
          <a:p>
            <a:pPr algn="ctr" eaLnBrk="1" hangingPunct="1">
              <a:spcBef>
                <a:spcPct val="0"/>
              </a:spcBef>
              <a:buFontTx/>
              <a:buNone/>
            </a:pPr>
            <a:r>
              <a:rPr lang="en-US" altLang="en-US" sz="800"/>
              <a:t>Administrative Assistant</a:t>
            </a:r>
          </a:p>
        </p:txBody>
      </p:sp>
      <p:sp>
        <p:nvSpPr>
          <p:cNvPr id="6172" name="Rectangle 47"/>
          <p:cNvSpPr>
            <a:spLocks noChangeArrowheads="1"/>
          </p:cNvSpPr>
          <p:nvPr/>
        </p:nvSpPr>
        <p:spPr bwMode="auto">
          <a:xfrm>
            <a:off x="7086600" y="3276600"/>
            <a:ext cx="1752600" cy="3810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Business Development</a:t>
            </a:r>
          </a:p>
          <a:p>
            <a:pPr algn="ctr" eaLnBrk="1" hangingPunct="1">
              <a:spcBef>
                <a:spcPct val="0"/>
              </a:spcBef>
              <a:buFontTx/>
              <a:buNone/>
            </a:pPr>
            <a:r>
              <a:rPr lang="en-US" altLang="en-US" sz="800"/>
              <a:t>Director of Business Development</a:t>
            </a:r>
          </a:p>
        </p:txBody>
      </p:sp>
      <p:sp>
        <p:nvSpPr>
          <p:cNvPr id="6173" name="Rectangle 48"/>
          <p:cNvSpPr>
            <a:spLocks noChangeArrowheads="1"/>
          </p:cNvSpPr>
          <p:nvPr/>
        </p:nvSpPr>
        <p:spPr bwMode="auto">
          <a:xfrm>
            <a:off x="7086600" y="5410200"/>
            <a:ext cx="1752600" cy="3048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Legal</a:t>
            </a:r>
          </a:p>
          <a:p>
            <a:pPr algn="ctr" eaLnBrk="1" hangingPunct="1">
              <a:spcBef>
                <a:spcPct val="0"/>
              </a:spcBef>
              <a:buFontTx/>
              <a:buNone/>
            </a:pPr>
            <a:r>
              <a:rPr lang="en-US" altLang="en-US" sz="800"/>
              <a:t>Patent / IP Attorney</a:t>
            </a:r>
          </a:p>
        </p:txBody>
      </p:sp>
      <p:sp>
        <p:nvSpPr>
          <p:cNvPr id="6174" name="Rectangle 49"/>
          <p:cNvSpPr>
            <a:spLocks noChangeArrowheads="1"/>
          </p:cNvSpPr>
          <p:nvPr/>
        </p:nvSpPr>
        <p:spPr bwMode="auto">
          <a:xfrm>
            <a:off x="7086600" y="4800600"/>
            <a:ext cx="1752600" cy="5334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Information Systems</a:t>
            </a:r>
          </a:p>
          <a:p>
            <a:pPr algn="ctr" eaLnBrk="1" hangingPunct="1">
              <a:spcBef>
                <a:spcPct val="0"/>
              </a:spcBef>
              <a:buFontTx/>
              <a:buNone/>
            </a:pPr>
            <a:r>
              <a:rPr lang="en-US" altLang="en-US" sz="800"/>
              <a:t>Manager of Information Systems</a:t>
            </a:r>
          </a:p>
          <a:p>
            <a:pPr algn="ctr" eaLnBrk="1" hangingPunct="1">
              <a:spcBef>
                <a:spcPct val="0"/>
              </a:spcBef>
              <a:buFontTx/>
              <a:buNone/>
            </a:pPr>
            <a:r>
              <a:rPr lang="en-US" altLang="en-US" sz="800"/>
              <a:t>Systems Analyst</a:t>
            </a:r>
          </a:p>
          <a:p>
            <a:pPr algn="ctr" eaLnBrk="1" hangingPunct="1">
              <a:spcBef>
                <a:spcPct val="0"/>
              </a:spcBef>
              <a:buFontTx/>
              <a:buNone/>
            </a:pPr>
            <a:r>
              <a:rPr lang="en-US" altLang="en-US" sz="800"/>
              <a:t>Analyst/Programmer</a:t>
            </a:r>
          </a:p>
        </p:txBody>
      </p:sp>
      <p:sp>
        <p:nvSpPr>
          <p:cNvPr id="6175" name="Rectangle 50"/>
          <p:cNvSpPr>
            <a:spLocks noChangeArrowheads="1"/>
          </p:cNvSpPr>
          <p:nvPr/>
        </p:nvSpPr>
        <p:spPr bwMode="auto">
          <a:xfrm>
            <a:off x="7086600" y="5791200"/>
            <a:ext cx="1752600" cy="609600"/>
          </a:xfrm>
          <a:prstGeom prst="rect">
            <a:avLst/>
          </a:prstGeom>
          <a:solidFill>
            <a:srgbClr val="CC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a:t>Facilities Management</a:t>
            </a:r>
          </a:p>
          <a:p>
            <a:pPr algn="ctr" eaLnBrk="1" hangingPunct="1">
              <a:spcBef>
                <a:spcPct val="0"/>
              </a:spcBef>
              <a:buFontTx/>
              <a:buNone/>
            </a:pPr>
            <a:r>
              <a:rPr lang="en-US" altLang="en-US" sz="800"/>
              <a:t>Facilities Manager</a:t>
            </a:r>
          </a:p>
          <a:p>
            <a:pPr algn="ctr" eaLnBrk="1" hangingPunct="1">
              <a:spcBef>
                <a:spcPct val="0"/>
              </a:spcBef>
              <a:buFontTx/>
              <a:buNone/>
            </a:pPr>
            <a:r>
              <a:rPr lang="en-US" altLang="en-US" sz="800" b="1">
                <a:solidFill>
                  <a:srgbClr val="FF0000"/>
                </a:solidFill>
              </a:rPr>
              <a:t>Facilities Technician</a:t>
            </a:r>
          </a:p>
          <a:p>
            <a:pPr algn="ctr" eaLnBrk="1" hangingPunct="1">
              <a:spcBef>
                <a:spcPct val="0"/>
              </a:spcBef>
              <a:buFontTx/>
              <a:buNone/>
            </a:pPr>
            <a:r>
              <a:rPr lang="en-US" altLang="en-US" sz="800"/>
              <a:t>Shipper/Receiver</a:t>
            </a:r>
          </a:p>
        </p:txBody>
      </p:sp>
      <p:sp>
        <p:nvSpPr>
          <p:cNvPr id="6176" name="Line 54"/>
          <p:cNvSpPr>
            <a:spLocks noChangeShapeType="1"/>
          </p:cNvSpPr>
          <p:nvPr/>
        </p:nvSpPr>
        <p:spPr bwMode="auto">
          <a:xfrm>
            <a:off x="1219200" y="25146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55"/>
          <p:cNvSpPr>
            <a:spLocks noChangeShapeType="1"/>
          </p:cNvSpPr>
          <p:nvPr/>
        </p:nvSpPr>
        <p:spPr bwMode="auto">
          <a:xfrm>
            <a:off x="22860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Line 56"/>
          <p:cNvSpPr>
            <a:spLocks noChangeShapeType="1"/>
          </p:cNvSpPr>
          <p:nvPr/>
        </p:nvSpPr>
        <p:spPr bwMode="auto">
          <a:xfrm>
            <a:off x="38862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9" name="Line 57"/>
          <p:cNvSpPr>
            <a:spLocks noChangeShapeType="1"/>
          </p:cNvSpPr>
          <p:nvPr/>
        </p:nvSpPr>
        <p:spPr bwMode="auto">
          <a:xfrm>
            <a:off x="51816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0" name="Line 58"/>
          <p:cNvSpPr>
            <a:spLocks noChangeShapeType="1"/>
          </p:cNvSpPr>
          <p:nvPr/>
        </p:nvSpPr>
        <p:spPr bwMode="auto">
          <a:xfrm>
            <a:off x="6858000" y="1371600"/>
            <a:ext cx="76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1" name="Line 59"/>
          <p:cNvSpPr>
            <a:spLocks noChangeShapeType="1"/>
          </p:cNvSpPr>
          <p:nvPr/>
        </p:nvSpPr>
        <p:spPr bwMode="auto">
          <a:xfrm>
            <a:off x="3048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2" name="Line 60"/>
          <p:cNvSpPr>
            <a:spLocks noChangeShapeType="1"/>
          </p:cNvSpPr>
          <p:nvPr/>
        </p:nvSpPr>
        <p:spPr bwMode="auto">
          <a:xfrm>
            <a:off x="4572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3" name="Line 61"/>
          <p:cNvSpPr>
            <a:spLocks noChangeShapeType="1"/>
          </p:cNvSpPr>
          <p:nvPr/>
        </p:nvSpPr>
        <p:spPr bwMode="auto">
          <a:xfrm>
            <a:off x="60960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4" name="Line 62"/>
          <p:cNvSpPr>
            <a:spLocks noChangeShapeType="1"/>
          </p:cNvSpPr>
          <p:nvPr/>
        </p:nvSpPr>
        <p:spPr bwMode="auto">
          <a:xfrm>
            <a:off x="7924800" y="20574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Line 63"/>
          <p:cNvSpPr>
            <a:spLocks noChangeShapeType="1"/>
          </p:cNvSpPr>
          <p:nvPr/>
        </p:nvSpPr>
        <p:spPr bwMode="auto">
          <a:xfrm>
            <a:off x="12192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6" name="Line 64"/>
          <p:cNvSpPr>
            <a:spLocks noChangeShapeType="1"/>
          </p:cNvSpPr>
          <p:nvPr/>
        </p:nvSpPr>
        <p:spPr bwMode="auto">
          <a:xfrm>
            <a:off x="3048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7" name="Line 65"/>
          <p:cNvSpPr>
            <a:spLocks noChangeShapeType="1"/>
          </p:cNvSpPr>
          <p:nvPr/>
        </p:nvSpPr>
        <p:spPr bwMode="auto">
          <a:xfrm>
            <a:off x="4572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Line 66"/>
          <p:cNvSpPr>
            <a:spLocks noChangeShapeType="1"/>
          </p:cNvSpPr>
          <p:nvPr/>
        </p:nvSpPr>
        <p:spPr bwMode="auto">
          <a:xfrm>
            <a:off x="60960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9" name="Line 67"/>
          <p:cNvSpPr>
            <a:spLocks noChangeShapeType="1"/>
          </p:cNvSpPr>
          <p:nvPr/>
        </p:nvSpPr>
        <p:spPr bwMode="auto">
          <a:xfrm>
            <a:off x="7924800" y="2514600"/>
            <a:ext cx="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0" name="Line 68"/>
          <p:cNvSpPr>
            <a:spLocks noChangeShapeType="1"/>
          </p:cNvSpPr>
          <p:nvPr/>
        </p:nvSpPr>
        <p:spPr bwMode="auto">
          <a:xfrm>
            <a:off x="1143000" y="41148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Line 69"/>
          <p:cNvSpPr>
            <a:spLocks noChangeShapeType="1"/>
          </p:cNvSpPr>
          <p:nvPr/>
        </p:nvSpPr>
        <p:spPr bwMode="auto">
          <a:xfrm>
            <a:off x="1143000" y="4953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2" name="Line 70"/>
          <p:cNvSpPr>
            <a:spLocks noChangeShapeType="1"/>
          </p:cNvSpPr>
          <p:nvPr/>
        </p:nvSpPr>
        <p:spPr bwMode="auto">
          <a:xfrm>
            <a:off x="3048000" y="38862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3" name="Line 71"/>
          <p:cNvSpPr>
            <a:spLocks noChangeShapeType="1"/>
          </p:cNvSpPr>
          <p:nvPr/>
        </p:nvSpPr>
        <p:spPr bwMode="auto">
          <a:xfrm>
            <a:off x="4572000" y="3048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72"/>
          <p:cNvSpPr>
            <a:spLocks noChangeShapeType="1"/>
          </p:cNvSpPr>
          <p:nvPr/>
        </p:nvSpPr>
        <p:spPr bwMode="auto">
          <a:xfrm>
            <a:off x="4572000" y="37338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Line 73"/>
          <p:cNvSpPr>
            <a:spLocks noChangeShapeType="1"/>
          </p:cNvSpPr>
          <p:nvPr/>
        </p:nvSpPr>
        <p:spPr bwMode="auto">
          <a:xfrm>
            <a:off x="4572000" y="42672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6" name="Line 74"/>
          <p:cNvSpPr>
            <a:spLocks noChangeShapeType="1"/>
          </p:cNvSpPr>
          <p:nvPr/>
        </p:nvSpPr>
        <p:spPr bwMode="auto">
          <a:xfrm>
            <a:off x="6096000" y="3276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7" name="Line 75"/>
          <p:cNvSpPr>
            <a:spLocks noChangeShapeType="1"/>
          </p:cNvSpPr>
          <p:nvPr/>
        </p:nvSpPr>
        <p:spPr bwMode="auto">
          <a:xfrm>
            <a:off x="7924800" y="3200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8" name="Line 76"/>
          <p:cNvSpPr>
            <a:spLocks noChangeShapeType="1"/>
          </p:cNvSpPr>
          <p:nvPr/>
        </p:nvSpPr>
        <p:spPr bwMode="auto">
          <a:xfrm>
            <a:off x="7924800" y="36576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9" name="Line 77"/>
          <p:cNvSpPr>
            <a:spLocks noChangeShapeType="1"/>
          </p:cNvSpPr>
          <p:nvPr/>
        </p:nvSpPr>
        <p:spPr bwMode="auto">
          <a:xfrm>
            <a:off x="7924800" y="47244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0" name="Line 78"/>
          <p:cNvSpPr>
            <a:spLocks noChangeShapeType="1"/>
          </p:cNvSpPr>
          <p:nvPr/>
        </p:nvSpPr>
        <p:spPr bwMode="auto">
          <a:xfrm>
            <a:off x="7924800" y="5334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1" name="Line 79"/>
          <p:cNvSpPr>
            <a:spLocks noChangeShapeType="1"/>
          </p:cNvSpPr>
          <p:nvPr/>
        </p:nvSpPr>
        <p:spPr bwMode="auto">
          <a:xfrm>
            <a:off x="7924800" y="5715000"/>
            <a:ext cx="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2" name="Text Box 80"/>
          <p:cNvSpPr txBox="1">
            <a:spLocks noChangeArrowheads="1"/>
          </p:cNvSpPr>
          <p:nvPr/>
        </p:nvSpPr>
        <p:spPr bwMode="auto">
          <a:xfrm>
            <a:off x="342900" y="73819"/>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dirty="0">
                <a:solidFill>
                  <a:schemeClr val="bg1"/>
                </a:solidFill>
              </a:rPr>
              <a:t>Career Opportunities in Biotechnology/Biomanufacturing</a:t>
            </a:r>
          </a:p>
        </p:txBody>
      </p:sp>
    </p:spTree>
    <p:extLst>
      <p:ext uri="{BB962C8B-B14F-4D97-AF65-F5344CB8AC3E}">
        <p14:creationId xmlns:p14="http://schemas.microsoft.com/office/powerpoint/2010/main" val="4144204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Ten Technician Jobs Anchor </a:t>
            </a:r>
            <a:br>
              <a:rPr lang="en-US" dirty="0" smtClean="0"/>
            </a:br>
            <a:r>
              <a:rPr lang="en-US" dirty="0" smtClean="0"/>
              <a:t>Ten Biomanufacturing Departments</a:t>
            </a:r>
          </a:p>
        </p:txBody>
      </p:sp>
      <p:sp>
        <p:nvSpPr>
          <p:cNvPr id="3" name="Content Placeholder 2"/>
          <p:cNvSpPr>
            <a:spLocks noGrp="1"/>
          </p:cNvSpPr>
          <p:nvPr>
            <p:ph sz="half" idx="1"/>
          </p:nvPr>
        </p:nvSpPr>
        <p:spPr>
          <a:xfrm>
            <a:off x="457200" y="1676400"/>
            <a:ext cx="4038600" cy="4525963"/>
          </a:xfrm>
        </p:spPr>
        <p:txBody>
          <a:bodyPr rtlCol="0">
            <a:normAutofit fontScale="92500" lnSpcReduction="10000"/>
          </a:bodyPr>
          <a:lstStyle/>
          <a:p>
            <a:pPr eaLnBrk="1" fontAlgn="auto" hangingPunct="1">
              <a:spcAft>
                <a:spcPts val="0"/>
              </a:spcAft>
              <a:defRPr/>
            </a:pPr>
            <a:r>
              <a:rPr lang="en-US" dirty="0" smtClean="0"/>
              <a:t>Facilities/Metrology</a:t>
            </a:r>
          </a:p>
          <a:p>
            <a:pPr eaLnBrk="1" fontAlgn="auto" hangingPunct="1">
              <a:spcAft>
                <a:spcPts val="0"/>
              </a:spcAft>
              <a:defRPr/>
            </a:pPr>
            <a:r>
              <a:rPr lang="en-US" dirty="0" smtClean="0"/>
              <a:t>Validation</a:t>
            </a:r>
          </a:p>
          <a:p>
            <a:pPr eaLnBrk="1" fontAlgn="auto" hangingPunct="1">
              <a:spcAft>
                <a:spcPts val="0"/>
              </a:spcAft>
              <a:defRPr/>
            </a:pPr>
            <a:r>
              <a:rPr lang="en-US" dirty="0" smtClean="0"/>
              <a:t>Environmental Health and Safety (EH&amp;S)</a:t>
            </a:r>
          </a:p>
          <a:p>
            <a:pPr eaLnBrk="1" fontAlgn="auto" hangingPunct="1">
              <a:spcAft>
                <a:spcPts val="0"/>
              </a:spcAft>
              <a:defRPr/>
            </a:pPr>
            <a:r>
              <a:rPr lang="en-US" dirty="0" smtClean="0"/>
              <a:t>QA</a:t>
            </a:r>
          </a:p>
          <a:p>
            <a:pPr eaLnBrk="1" fontAlgn="auto" hangingPunct="1">
              <a:spcAft>
                <a:spcPts val="0"/>
              </a:spcAft>
              <a:defRPr/>
            </a:pPr>
            <a:r>
              <a:rPr lang="en-US" dirty="0" smtClean="0"/>
              <a:t>Upstream Processing</a:t>
            </a:r>
          </a:p>
          <a:p>
            <a:pPr eaLnBrk="1" fontAlgn="auto" hangingPunct="1">
              <a:spcAft>
                <a:spcPts val="0"/>
              </a:spcAft>
              <a:defRPr/>
            </a:pPr>
            <a:r>
              <a:rPr lang="en-US" dirty="0" smtClean="0"/>
              <a:t>Downstream Processing</a:t>
            </a:r>
          </a:p>
          <a:p>
            <a:pPr eaLnBrk="1" fontAlgn="auto" hangingPunct="1">
              <a:spcAft>
                <a:spcPts val="0"/>
              </a:spcAft>
              <a:defRPr/>
            </a:pPr>
            <a:r>
              <a:rPr lang="en-US" dirty="0" smtClean="0"/>
              <a:t>QC Microbiology</a:t>
            </a:r>
          </a:p>
          <a:p>
            <a:pPr eaLnBrk="1" fontAlgn="auto" hangingPunct="1">
              <a:spcAft>
                <a:spcPts val="0"/>
              </a:spcAft>
              <a:defRPr/>
            </a:pPr>
            <a:r>
              <a:rPr lang="en-US" dirty="0" smtClean="0"/>
              <a:t>QC Biochemistry</a:t>
            </a:r>
          </a:p>
          <a:p>
            <a:pPr eaLnBrk="1" fontAlgn="auto" hangingPunct="1">
              <a:spcAft>
                <a:spcPts val="0"/>
              </a:spcAft>
              <a:defRPr/>
            </a:pPr>
            <a:r>
              <a:rPr lang="en-US" dirty="0" smtClean="0"/>
              <a:t>Process Development</a:t>
            </a:r>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smtClean="0"/>
          </a:p>
        </p:txBody>
      </p:sp>
      <p:pic>
        <p:nvPicPr>
          <p:cNvPr id="7172" name="Content Placeholder 6" descr="10.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2813" y="1624013"/>
            <a:ext cx="3963987" cy="4395787"/>
          </a:xfrm>
        </p:spPr>
      </p:pic>
    </p:spTree>
    <p:extLst>
      <p:ext uri="{BB962C8B-B14F-4D97-AF65-F5344CB8AC3E}">
        <p14:creationId xmlns:p14="http://schemas.microsoft.com/office/powerpoint/2010/main" val="2740366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792162"/>
          </a:xfrm>
        </p:spPr>
        <p:txBody>
          <a:bodyPr/>
          <a:lstStyle/>
          <a:p>
            <a:pPr eaLnBrk="1" hangingPunct="1"/>
            <a:r>
              <a:rPr lang="en-US" altLang="en-US" smtClean="0">
                <a:solidFill>
                  <a:srgbClr val="FF0000"/>
                </a:solidFill>
              </a:rPr>
              <a:t>Facilities</a:t>
            </a:r>
            <a:r>
              <a:rPr lang="en-US" altLang="en-US" smtClean="0"/>
              <a:t> in Gray Space</a:t>
            </a:r>
          </a:p>
        </p:txBody>
      </p:sp>
      <p:pic>
        <p:nvPicPr>
          <p:cNvPr id="9219" name="Content Placeholder 3" descr="Facilitie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990600"/>
            <a:ext cx="8458200" cy="5586413"/>
          </a:xfrm>
        </p:spPr>
      </p:pic>
    </p:spTree>
    <p:extLst>
      <p:ext uri="{BB962C8B-B14F-4D97-AF65-F5344CB8AC3E}">
        <p14:creationId xmlns:p14="http://schemas.microsoft.com/office/powerpoint/2010/main" val="249892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2362200"/>
          </a:xfrm>
        </p:spPr>
        <p:txBody>
          <a:bodyPr/>
          <a:lstStyle/>
          <a:p>
            <a:pPr eaLnBrk="1" hangingPunct="1"/>
            <a:r>
              <a:rPr lang="en-US" altLang="en-US" sz="3600" dirty="0" smtClean="0"/>
              <a:t>Production </a:t>
            </a:r>
            <a:r>
              <a:rPr lang="en-US" altLang="en-US" sz="3600" dirty="0" smtClean="0"/>
              <a:t>Clean Rooms</a:t>
            </a:r>
            <a:r>
              <a:rPr lang="en-US" altLang="en-US" sz="3600" b="1" dirty="0" smtClean="0"/>
              <a:t/>
            </a:r>
            <a:br>
              <a:rPr lang="en-US" altLang="en-US" sz="3600" b="1" dirty="0" smtClean="0"/>
            </a:br>
            <a:r>
              <a:rPr lang="en-US" altLang="en-US" sz="3600" i="1" dirty="0" smtClean="0"/>
              <a:t>Specifications</a:t>
            </a:r>
            <a:r>
              <a:rPr lang="en-US" altLang="en-US" sz="3600" dirty="0" smtClean="0"/>
              <a:t/>
            </a:r>
            <a:br>
              <a:rPr lang="en-US" altLang="en-US" sz="3600" dirty="0" smtClean="0"/>
            </a:br>
            <a:r>
              <a:rPr lang="en-US" altLang="en-US" sz="3600" dirty="0" smtClean="0"/>
              <a:t> </a:t>
            </a:r>
            <a:br>
              <a:rPr lang="en-US" altLang="en-US" sz="3600" dirty="0" smtClean="0"/>
            </a:br>
            <a:endParaRPr lang="en-US" altLang="en-US" sz="3600" dirty="0" smtClean="0"/>
          </a:p>
        </p:txBody>
      </p:sp>
      <p:graphicFrame>
        <p:nvGraphicFramePr>
          <p:cNvPr id="10243" name="Object 3"/>
          <p:cNvGraphicFramePr>
            <a:graphicFrameLocks noGrp="1" noChangeAspect="1"/>
          </p:cNvGraphicFramePr>
          <p:nvPr>
            <p:ph idx="1"/>
            <p:extLst>
              <p:ext uri="{D42A27DB-BD31-4B8C-83A1-F6EECF244321}">
                <p14:modId xmlns:p14="http://schemas.microsoft.com/office/powerpoint/2010/main" val="378246805"/>
              </p:ext>
            </p:extLst>
          </p:nvPr>
        </p:nvGraphicFramePr>
        <p:xfrm>
          <a:off x="304800" y="1981200"/>
          <a:ext cx="8534400" cy="4217988"/>
        </p:xfrm>
        <a:graphic>
          <a:graphicData uri="http://schemas.openxmlformats.org/presentationml/2006/ole">
            <mc:AlternateContent xmlns:mc="http://schemas.openxmlformats.org/markup-compatibility/2006">
              <mc:Choice xmlns:v="urn:schemas-microsoft-com:vml" Requires="v">
                <p:oleObj spid="_x0000_s2054" name="Worksheet" r:id="rId4" imgW="8010449" imgH="2600249" progId="Excel.Sheet.8">
                  <p:embed/>
                </p:oleObj>
              </mc:Choice>
              <mc:Fallback>
                <p:oleObj name="Worksheet" r:id="rId4" imgW="8010449" imgH="2600249" progId="Excel.Sheet.8">
                  <p:embed/>
                  <p:pic>
                    <p:nvPicPr>
                      <p:cNvPr id="102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81200"/>
                        <a:ext cx="8534400" cy="421798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60598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685800"/>
            <a:ext cx="8839200" cy="762000"/>
          </a:xfrm>
        </p:spPr>
        <p:txBody>
          <a:bodyPr/>
          <a:lstStyle/>
          <a:p>
            <a:pPr eaLnBrk="1" hangingPunct="1"/>
            <a:r>
              <a:rPr lang="en-US" altLang="en-US" smtClean="0">
                <a:ea typeface="ＭＳ Ｐゴシック" panose="020B0600070205080204" pitchFamily="34" charset="-128"/>
              </a:rPr>
              <a:t>Facilities: General Cleanroom Design</a:t>
            </a:r>
          </a:p>
        </p:txBody>
      </p:sp>
      <p:sp>
        <p:nvSpPr>
          <p:cNvPr id="12291" name="Rectangle 3"/>
          <p:cNvSpPr>
            <a:spLocks noGrp="1" noChangeArrowheads="1"/>
          </p:cNvSpPr>
          <p:nvPr>
            <p:ph type="body" idx="1"/>
          </p:nvPr>
        </p:nvSpPr>
        <p:spPr>
          <a:xfrm>
            <a:off x="228600" y="1676400"/>
            <a:ext cx="8686800" cy="4953000"/>
          </a:xfrm>
        </p:spPr>
        <p:txBody>
          <a:bodyPr/>
          <a:lstStyle/>
          <a:p>
            <a:pPr eaLnBrk="1" hangingPunct="1">
              <a:lnSpc>
                <a:spcPct val="80000"/>
              </a:lnSpc>
            </a:pPr>
            <a:r>
              <a:rPr lang="en-US" altLang="en-US" sz="2000" smtClean="0"/>
              <a:t>HEPA filters in ceiling</a:t>
            </a:r>
          </a:p>
          <a:p>
            <a:pPr eaLnBrk="1" hangingPunct="1">
              <a:lnSpc>
                <a:spcPct val="80000"/>
              </a:lnSpc>
            </a:pPr>
            <a:r>
              <a:rPr lang="en-US" altLang="en-US" sz="2000" smtClean="0"/>
              <a:t>Exhaust vents on floor</a:t>
            </a:r>
          </a:p>
          <a:p>
            <a:pPr eaLnBrk="1" hangingPunct="1">
              <a:lnSpc>
                <a:spcPct val="80000"/>
              </a:lnSpc>
            </a:pPr>
            <a:r>
              <a:rPr lang="en-US" altLang="en-US" sz="2000" smtClean="0"/>
              <a:t>Seamless and rounded floor to wall junctions</a:t>
            </a:r>
          </a:p>
          <a:p>
            <a:pPr eaLnBrk="1" hangingPunct="1">
              <a:lnSpc>
                <a:spcPct val="80000"/>
              </a:lnSpc>
            </a:pPr>
            <a:r>
              <a:rPr lang="en-US" altLang="en-US" sz="2000" smtClean="0"/>
              <a:t>Readily accessible corners</a:t>
            </a:r>
          </a:p>
          <a:p>
            <a:pPr eaLnBrk="1" hangingPunct="1">
              <a:lnSpc>
                <a:spcPct val="80000"/>
              </a:lnSpc>
            </a:pPr>
            <a:r>
              <a:rPr lang="en-US" altLang="en-US" sz="2000" smtClean="0"/>
              <a:t>Floors, walls, and ceilings constructed of smooth hard surfaces that can be easily cleaned</a:t>
            </a:r>
          </a:p>
          <a:p>
            <a:pPr eaLnBrk="1" hangingPunct="1">
              <a:lnSpc>
                <a:spcPct val="80000"/>
              </a:lnSpc>
            </a:pPr>
            <a:r>
              <a:rPr lang="en-US" altLang="en-US" sz="2000" smtClean="0"/>
              <a:t>Limited equipment, fixtures and personnel</a:t>
            </a:r>
          </a:p>
          <a:p>
            <a:pPr eaLnBrk="1" hangingPunct="1">
              <a:lnSpc>
                <a:spcPct val="80000"/>
              </a:lnSpc>
            </a:pPr>
            <a:r>
              <a:rPr lang="en-US" altLang="en-US" sz="2000" smtClean="0"/>
              <a:t>Layout of equipment to optimize comfort and movement of operators</a:t>
            </a:r>
          </a:p>
          <a:p>
            <a:pPr eaLnBrk="1" hangingPunct="1">
              <a:lnSpc>
                <a:spcPct val="80000"/>
              </a:lnSpc>
            </a:pPr>
            <a:r>
              <a:rPr lang="en-US" altLang="en-US" sz="2000" smtClean="0"/>
              <a:t>Pressure Differentials between rooms</a:t>
            </a:r>
          </a:p>
          <a:p>
            <a:pPr eaLnBrk="1" hangingPunct="1">
              <a:lnSpc>
                <a:spcPct val="80000"/>
              </a:lnSpc>
            </a:pPr>
            <a:r>
              <a:rPr lang="en-US" altLang="en-US" sz="2000" smtClean="0"/>
              <a:t>Airlocks to control air balance </a:t>
            </a:r>
          </a:p>
          <a:p>
            <a:pPr eaLnBrk="1" hangingPunct="1">
              <a:lnSpc>
                <a:spcPct val="80000"/>
              </a:lnSpc>
            </a:pPr>
            <a:endParaRPr lang="en-US" altLang="en-US" sz="2000" smtClean="0"/>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67200"/>
            <a:ext cx="29718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609600" y="3733800"/>
            <a:ext cx="3968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buFontTx/>
              <a:buNone/>
            </a:pPr>
            <a:r>
              <a:rPr lang="en-US" altLang="en-US" sz="2000">
                <a:latin typeface="Arial" panose="020B0604020202020204" pitchFamily="34" charset="0"/>
              </a:rPr>
              <a:t>   </a:t>
            </a:r>
          </a:p>
        </p:txBody>
      </p:sp>
    </p:spTree>
    <p:extLst>
      <p:ext uri="{BB962C8B-B14F-4D97-AF65-F5344CB8AC3E}">
        <p14:creationId xmlns:p14="http://schemas.microsoft.com/office/powerpoint/2010/main" val="1243811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0"/>
            <a:ext cx="8229600" cy="1143000"/>
          </a:xfrm>
        </p:spPr>
        <p:txBody>
          <a:bodyPr/>
          <a:lstStyle/>
          <a:p>
            <a:pPr eaLnBrk="1" hangingPunct="1"/>
            <a:r>
              <a:rPr lang="en-US" altLang="en-US" sz="4000" smtClean="0">
                <a:ea typeface="ＭＳ Ｐゴシック" panose="020B0600070205080204" pitchFamily="34" charset="-128"/>
              </a:rPr>
              <a:t>Facilities: </a:t>
            </a:r>
            <a:r>
              <a:rPr lang="en-US" altLang="en-US" smtClean="0">
                <a:ea typeface="ＭＳ Ｐゴシック" panose="020B0600070205080204" pitchFamily="34" charset="-128"/>
              </a:rPr>
              <a:t>HEPA Filters</a:t>
            </a:r>
          </a:p>
        </p:txBody>
      </p:sp>
      <p:pic>
        <p:nvPicPr>
          <p:cNvPr id="14339" name="Picture 3" descr="Alpha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2590800"/>
            <a:ext cx="242887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he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429000"/>
            <a:ext cx="3657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p:cNvSpPr>
            <a:spLocks noChangeArrowheads="1"/>
          </p:cNvSpPr>
          <p:nvPr/>
        </p:nvSpPr>
        <p:spPr bwMode="auto">
          <a:xfrm>
            <a:off x="0" y="6613525"/>
            <a:ext cx="4140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latin typeface="Arial" panose="020B0604020202020204" pitchFamily="34" charset="0"/>
              </a:rPr>
              <a:t>http://people.deas.harvard.edu/~jones/lab_arch/nano_facilities/hepa.gif</a:t>
            </a:r>
          </a:p>
        </p:txBody>
      </p:sp>
      <p:sp>
        <p:nvSpPr>
          <p:cNvPr id="14342" name="Rectangle 6"/>
          <p:cNvSpPr>
            <a:spLocks noChangeArrowheads="1"/>
          </p:cNvSpPr>
          <p:nvPr/>
        </p:nvSpPr>
        <p:spPr bwMode="auto">
          <a:xfrm>
            <a:off x="533400" y="685800"/>
            <a:ext cx="76200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dirty="0">
              <a:solidFill>
                <a:srgbClr val="333333"/>
              </a:solidFill>
              <a:latin typeface="Arial" panose="020B0604020202020204" pitchFamily="34" charset="0"/>
            </a:endParaRPr>
          </a:p>
          <a:p>
            <a:pPr eaLnBrk="1" hangingPunct="1">
              <a:spcBef>
                <a:spcPct val="0"/>
              </a:spcBef>
              <a:buFontTx/>
              <a:buNone/>
            </a:pPr>
            <a:endParaRPr lang="en-US" altLang="en-US" sz="2400" dirty="0" smtClean="0">
              <a:solidFill>
                <a:schemeClr val="bg1"/>
              </a:solidFill>
              <a:latin typeface="Arial" panose="020B0604020202020204" pitchFamily="34" charset="0"/>
            </a:endParaRPr>
          </a:p>
          <a:p>
            <a:pPr eaLnBrk="1" hangingPunct="1">
              <a:spcBef>
                <a:spcPct val="0"/>
              </a:spcBef>
              <a:buFontTx/>
              <a:buNone/>
            </a:pPr>
            <a:r>
              <a:rPr lang="en-US" altLang="en-US" sz="2400" dirty="0" smtClean="0">
                <a:latin typeface="Arial" panose="020B0604020202020204" pitchFamily="34" charset="0"/>
              </a:rPr>
              <a:t>High </a:t>
            </a:r>
            <a:r>
              <a:rPr lang="en-US" altLang="en-US" sz="2400" dirty="0">
                <a:latin typeface="Arial" panose="020B0604020202020204" pitchFamily="34" charset="0"/>
              </a:rPr>
              <a:t>Efficiency Particulate Air</a:t>
            </a:r>
          </a:p>
          <a:p>
            <a:pPr eaLnBrk="1" hangingPunct="1">
              <a:spcBef>
                <a:spcPct val="0"/>
              </a:spcBef>
              <a:buFontTx/>
              <a:buNone/>
            </a:pPr>
            <a:endParaRPr lang="en-US" altLang="en-US" sz="1000" dirty="0">
              <a:solidFill>
                <a:srgbClr val="333333"/>
              </a:solidFill>
              <a:latin typeface="Arial" panose="020B0604020202020204" pitchFamily="34" charset="0"/>
            </a:endParaRPr>
          </a:p>
          <a:p>
            <a:pPr eaLnBrk="1" hangingPunct="1">
              <a:spcBef>
                <a:spcPct val="0"/>
              </a:spcBef>
              <a:buFontTx/>
              <a:buNone/>
            </a:pPr>
            <a:r>
              <a:rPr lang="en-US" altLang="en-US" sz="2400" dirty="0">
                <a:solidFill>
                  <a:srgbClr val="333333"/>
                </a:solidFill>
                <a:latin typeface="Arial" panose="020B0604020202020204" pitchFamily="34" charset="0"/>
              </a:rPr>
              <a:t>Minimum particle collection efficiency: </a:t>
            </a:r>
          </a:p>
          <a:p>
            <a:pPr eaLnBrk="1" hangingPunct="1">
              <a:spcBef>
                <a:spcPct val="0"/>
              </a:spcBef>
              <a:buFontTx/>
              <a:buNone/>
            </a:pPr>
            <a:r>
              <a:rPr lang="en-US" altLang="en-US" sz="2400" dirty="0">
                <a:solidFill>
                  <a:srgbClr val="333333"/>
                </a:solidFill>
                <a:latin typeface="Arial" panose="020B0604020202020204" pitchFamily="34" charset="0"/>
              </a:rPr>
              <a:t>99.97% for 0.3</a:t>
            </a:r>
            <a:r>
              <a:rPr lang="en-US" altLang="en-US" sz="2400" dirty="0">
                <a:solidFill>
                  <a:srgbClr val="333333"/>
                </a:solidFill>
                <a:latin typeface="Arial" panose="020B0604020202020204" pitchFamily="34" charset="0"/>
                <a:cs typeface="Arial" panose="020B0604020202020204" pitchFamily="34" charset="0"/>
              </a:rPr>
              <a:t>µm</a:t>
            </a:r>
            <a:r>
              <a:rPr lang="en-US" altLang="en-US" sz="2400" dirty="0">
                <a:solidFill>
                  <a:srgbClr val="333333"/>
                </a:solidFill>
                <a:latin typeface="Arial" panose="020B0604020202020204" pitchFamily="34" charset="0"/>
              </a:rPr>
              <a:t> diameter particles.</a:t>
            </a:r>
          </a:p>
          <a:p>
            <a:pPr eaLnBrk="1" hangingPunct="1">
              <a:spcBef>
                <a:spcPct val="0"/>
              </a:spcBef>
              <a:buFontTx/>
              <a:buNone/>
            </a:pPr>
            <a:endParaRPr lang="en-US" altLang="en-US" sz="1000" dirty="0">
              <a:solidFill>
                <a:srgbClr val="333333"/>
              </a:solidFill>
              <a:latin typeface="Arial" panose="020B0604020202020204" pitchFamily="34" charset="0"/>
            </a:endParaRPr>
          </a:p>
          <a:p>
            <a:pPr eaLnBrk="1" hangingPunct="1">
              <a:spcBef>
                <a:spcPct val="0"/>
              </a:spcBef>
              <a:buFontTx/>
              <a:buNone/>
            </a:pPr>
            <a:r>
              <a:rPr lang="en-US" altLang="en-US" sz="2400" dirty="0">
                <a:solidFill>
                  <a:srgbClr val="333333"/>
                </a:solidFill>
                <a:latin typeface="Arial" panose="020B0604020202020204" pitchFamily="34" charset="0"/>
              </a:rPr>
              <a:t>Disposable </a:t>
            </a:r>
          </a:p>
          <a:p>
            <a:pPr eaLnBrk="1" hangingPunct="1">
              <a:spcBef>
                <a:spcPct val="0"/>
              </a:spcBef>
              <a:buFontTx/>
              <a:buNone/>
            </a:pPr>
            <a:endParaRPr lang="en-US" altLang="en-US" sz="1000" dirty="0">
              <a:solidFill>
                <a:srgbClr val="333333"/>
              </a:solidFill>
              <a:latin typeface="Arial" panose="020B0604020202020204" pitchFamily="34" charset="0"/>
            </a:endParaRPr>
          </a:p>
          <a:p>
            <a:pPr eaLnBrk="1" hangingPunct="1">
              <a:spcBef>
                <a:spcPct val="0"/>
              </a:spcBef>
              <a:buFontTx/>
              <a:buNone/>
            </a:pPr>
            <a:r>
              <a:rPr lang="en-US" altLang="en-US" sz="2400" dirty="0">
                <a:solidFill>
                  <a:srgbClr val="333333"/>
                </a:solidFill>
                <a:latin typeface="Arial" panose="020B0604020202020204" pitchFamily="34" charset="0"/>
              </a:rPr>
              <a:t>Filter made of pleated borosilicate glass microfiber </a:t>
            </a:r>
          </a:p>
          <a:p>
            <a:pPr eaLnBrk="1" hangingPunct="1">
              <a:spcBef>
                <a:spcPct val="0"/>
              </a:spcBef>
              <a:buFontTx/>
              <a:buNone/>
            </a:pPr>
            <a:endParaRPr lang="en-US" altLang="en-US" sz="2400" dirty="0">
              <a:latin typeface="Arial" panose="020B0604020202020204" pitchFamily="34" charset="0"/>
            </a:endParaRPr>
          </a:p>
          <a:p>
            <a:pPr eaLnBrk="1" hangingPunct="1">
              <a:spcBef>
                <a:spcPct val="0"/>
              </a:spcBef>
              <a:buFontTx/>
              <a:buNone/>
            </a:pPr>
            <a:r>
              <a:rPr lang="en-US" altLang="en-US" sz="2400" dirty="0">
                <a:latin typeface="Arial" panose="020B0604020202020204" pitchFamily="34" charset="0"/>
              </a:rPr>
              <a:t>  </a:t>
            </a:r>
          </a:p>
          <a:p>
            <a:pPr eaLnBrk="1" hangingPunct="1">
              <a:spcBef>
                <a:spcPct val="0"/>
              </a:spcBef>
              <a:buFontTx/>
              <a:buNone/>
            </a:pPr>
            <a:r>
              <a:rPr lang="en-US" altLang="en-US" sz="2400" dirty="0">
                <a:latin typeface="Arial" panose="020B0604020202020204" pitchFamily="34" charset="0"/>
              </a:rPr>
              <a:t>                                               </a:t>
            </a:r>
          </a:p>
          <a:p>
            <a:pPr eaLnBrk="1" hangingPunct="1">
              <a:spcBef>
                <a:spcPct val="0"/>
              </a:spcBef>
              <a:buFontTx/>
              <a:buNone/>
            </a:pPr>
            <a:endParaRPr lang="en-US" altLang="en-US" sz="2400" dirty="0">
              <a:solidFill>
                <a:srgbClr val="333333"/>
              </a:solidFill>
              <a:latin typeface="Arial" panose="020B0604020202020204" pitchFamily="34" charset="0"/>
            </a:endParaRPr>
          </a:p>
        </p:txBody>
      </p:sp>
    </p:spTree>
    <p:extLst>
      <p:ext uri="{BB962C8B-B14F-4D97-AF65-F5344CB8AC3E}">
        <p14:creationId xmlns:p14="http://schemas.microsoft.com/office/powerpoint/2010/main" val="3714242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56451</TotalTime>
  <Words>1150</Words>
  <Application>Microsoft Office PowerPoint</Application>
  <PresentationFormat>On-screen Show (4:3)</PresentationFormat>
  <Paragraphs>368</Paragraphs>
  <Slides>26</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ＭＳ Ｐゴシック</vt:lpstr>
      <vt:lpstr>Arial</vt:lpstr>
      <vt:lpstr>Calibri</vt:lpstr>
      <vt:lpstr>Times New Roman</vt:lpstr>
      <vt:lpstr>Wingdings</vt:lpstr>
      <vt:lpstr>Office Theme</vt:lpstr>
      <vt:lpstr>Worksheet</vt:lpstr>
      <vt:lpstr>What is Biomanufacturing?</vt:lpstr>
      <vt:lpstr>Basis of the Bioeconomy</vt:lpstr>
      <vt:lpstr>PowerPoint Presentation</vt:lpstr>
      <vt:lpstr>PowerPoint Presentation</vt:lpstr>
      <vt:lpstr>Ten Technician Jobs Anchor  Ten Biomanufacturing Departments</vt:lpstr>
      <vt:lpstr>Facilities in Gray Space</vt:lpstr>
      <vt:lpstr>Production Clean Rooms Specifications   </vt:lpstr>
      <vt:lpstr>Facilities: General Cleanroom Design</vt:lpstr>
      <vt:lpstr>Facilities: HEPA Filters</vt:lpstr>
      <vt:lpstr>Biological Safety Cabinets Class 100 </vt:lpstr>
      <vt:lpstr>Facilities:  Pressure Differentials</vt:lpstr>
      <vt:lpstr>PowerPoint Presentation</vt:lpstr>
      <vt:lpstr>Gowning Certification </vt:lpstr>
      <vt:lpstr>PowerPoint Presentation</vt:lpstr>
      <vt:lpstr>ENVIRONMENTAL  MONITORING</vt:lpstr>
      <vt:lpstr>QC Microbiology – Environmental Monitoring</vt:lpstr>
      <vt:lpstr>Environmental (Air) Monitoring</vt:lpstr>
      <vt:lpstr>Environmental (Air) Monitoring</vt:lpstr>
      <vt:lpstr>Quality Assurance</vt:lpstr>
      <vt:lpstr>Quality Assurance</vt:lpstr>
      <vt:lpstr>PowerPoint Presentation</vt:lpstr>
      <vt:lpstr>PowerPoint Presentation</vt:lpstr>
      <vt:lpstr>PowerPoint Presentation</vt:lpstr>
      <vt:lpstr>PowerPoint Presentation</vt:lpstr>
      <vt:lpstr>PowerPoint Presentation</vt:lpstr>
      <vt:lpstr>PowerPoint Presentation</vt:lpstr>
    </vt:vector>
  </TitlesOfParts>
  <Company>NHCTC-Pease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NBC2 Presentation to the NVC March 31, 2009</dc:title>
  <dc:creator>Sonia Wallman</dc:creator>
  <cp:lastModifiedBy>Linda Rehfuss</cp:lastModifiedBy>
  <cp:revision>1090</cp:revision>
  <cp:lastPrinted>2015-11-05T22:24:58Z</cp:lastPrinted>
  <dcterms:created xsi:type="dcterms:W3CDTF">2009-03-02T19:13:16Z</dcterms:created>
  <dcterms:modified xsi:type="dcterms:W3CDTF">2019-03-25T14:34:39Z</dcterms:modified>
</cp:coreProperties>
</file>