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1238" r:id="rId2"/>
    <p:sldId id="1191" r:id="rId3"/>
    <p:sldId id="1192" r:id="rId4"/>
    <p:sldId id="1195" r:id="rId5"/>
    <p:sldId id="1196" r:id="rId6"/>
    <p:sldId id="1197" r:id="rId7"/>
    <p:sldId id="1198" r:id="rId8"/>
    <p:sldId id="1199" r:id="rId9"/>
    <p:sldId id="1200" r:id="rId10"/>
    <p:sldId id="1201" r:id="rId11"/>
    <p:sldId id="1202" r:id="rId12"/>
    <p:sldId id="1203" r:id="rId13"/>
    <p:sldId id="1204" r:id="rId14"/>
    <p:sldId id="1205" r:id="rId15"/>
    <p:sldId id="1206" r:id="rId16"/>
    <p:sldId id="1207" r:id="rId17"/>
    <p:sldId id="1208" r:id="rId18"/>
    <p:sldId id="1209" r:id="rId19"/>
    <p:sldId id="1210" r:id="rId20"/>
    <p:sldId id="1211" r:id="rId21"/>
    <p:sldId id="1213" r:id="rId22"/>
    <p:sldId id="1214" r:id="rId23"/>
    <p:sldId id="1215" r:id="rId24"/>
    <p:sldId id="1216" r:id="rId25"/>
    <p:sldId id="1217" r:id="rId26"/>
    <p:sldId id="1218" r:id="rId27"/>
    <p:sldId id="1219" r:id="rId28"/>
    <p:sldId id="1220" r:id="rId29"/>
    <p:sldId id="1221" r:id="rId30"/>
    <p:sldId id="1222" r:id="rId31"/>
    <p:sldId id="1223" r:id="rId32"/>
    <p:sldId id="1225" r:id="rId33"/>
    <p:sldId id="1226" r:id="rId34"/>
    <p:sldId id="1227" r:id="rId35"/>
    <p:sldId id="1228" r:id="rId36"/>
    <p:sldId id="1229" r:id="rId37"/>
    <p:sldId id="1230" r:id="rId38"/>
    <p:sldId id="1231" r:id="rId39"/>
    <p:sldId id="1232" r:id="rId40"/>
    <p:sldId id="1234" r:id="rId41"/>
    <p:sldId id="1235" r:id="rId42"/>
    <p:sldId id="1236" r:id="rId43"/>
    <p:sldId id="1237" r:id="rId44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1D5322"/>
    <a:srgbClr val="000074"/>
    <a:srgbClr val="C00000"/>
    <a:srgbClr val="F0EA00"/>
    <a:srgbClr val="237826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3" autoAdjust="0"/>
    <p:restoredTop sz="93173" autoAdjust="0"/>
  </p:normalViewPr>
  <p:slideViewPr>
    <p:cSldViewPr>
      <p:cViewPr varScale="1">
        <p:scale>
          <a:sx n="107" d="100"/>
          <a:sy n="107" d="100"/>
        </p:scale>
        <p:origin x="16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6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912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357563" y="8770938"/>
            <a:ext cx="3013075" cy="463550"/>
          </a:xfrm>
          <a:prstGeom prst="rect">
            <a:avLst/>
          </a:prstGeom>
        </p:spPr>
        <p:txBody>
          <a:bodyPr vert="horz" wrap="square" lIns="92469" tIns="46235" rIns="92469" bIns="462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DC4C673E-631E-46E9-8FAD-DBF8C046F5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69" tIns="46235" rIns="92469" bIns="46235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wrap="square" lIns="92469" tIns="46235" rIns="92469" bIns="462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66E25B-4FB9-434D-8A6D-634B4E1A113D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9" tIns="46235" rIns="92469" bIns="46235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69" tIns="46235" rIns="92469" bIns="4623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0938"/>
            <a:ext cx="3011488" cy="463550"/>
          </a:xfrm>
          <a:prstGeom prst="rect">
            <a:avLst/>
          </a:prstGeom>
        </p:spPr>
        <p:txBody>
          <a:bodyPr vert="horz" lIns="92469" tIns="46235" rIns="92469" bIns="46235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0938"/>
            <a:ext cx="3011488" cy="463550"/>
          </a:xfrm>
          <a:prstGeom prst="rect">
            <a:avLst/>
          </a:prstGeom>
        </p:spPr>
        <p:txBody>
          <a:bodyPr vert="horz" wrap="square" lIns="92469" tIns="46235" rIns="92469" bIns="4623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D0D2BD-515F-4C81-986E-795FD6D54C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9E411B05-7588-4A8C-87E9-67F438225D6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4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769F957-15C5-4022-9BC5-912434337B1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6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09EB758-4EDD-41D2-900C-CF88998CAF0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01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57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3C8E24E-07B7-46A8-ACDB-95B3F43D748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0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F7BD6F6-9ABA-4FCB-A922-E98DCBEB045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04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8D95621-7EEF-4E5F-8934-8B6DC7F4E29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09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B563AF9-6E16-4F19-AA9F-070DA7B557E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999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90D03D6-9DB9-428F-A565-F8C5ABB3D4E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53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1C3C51E6-49C3-4158-A85E-8E082C06E44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89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6CEBE2B-D737-4435-A50E-05AF91FF90F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6125" cy="3416300"/>
          </a:xfrm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3700" cy="401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46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8D12C73-B92A-4244-B306-C6F5FFA5A88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5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B462883-A292-4EE9-AB41-AA9787821EF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20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A66A8FB-3674-4360-856C-D3FDBBE9B44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13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A606E35-2FA3-4DD7-A775-B7D8774D697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69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6071D3E-EF49-4B4D-BCB4-392407C66B5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492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4BB6AE4-2095-442C-843B-BBC10631540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28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A5B815A-EB36-4E15-B7B4-4A8AF47C594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22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174A35D-7495-46AF-8A37-D726DB26687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23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CB5218F1-7986-4CF7-BB6B-C3CE3A19A10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37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0AABD22-CA36-4BC1-9020-7FB7BF9015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29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718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6FC50DD-4248-4450-AB88-F02C47B9F39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962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0D78828-FC52-4415-BFED-1FA3F08FF79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1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895B9C99-E147-4C3D-936D-108A9EE42A8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88315F3-0673-4AB1-985B-BFA1EFA8F50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6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B2382D7-2AA4-4682-8929-D8AE198DE7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6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96489B2-4F96-4A71-9581-C2EBF843ACE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34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181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ADE46E1-133F-48C7-BE88-F30753CA3F0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43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C040439-8BC7-401B-82C2-9E23768E03E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128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E2DE8F1A-7E76-49D3-966B-7593E8E3D52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87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2EBE8B8-8802-414E-B736-911FDE16BF8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966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0E009F2B-FD7F-413B-84FA-67111E54960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39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175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004FC5B-847E-4342-8E73-0F3E6651BAA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60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B7F8536A-F01A-48E2-91E1-BE3442AE14B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73298AE-BDE1-429A-84B8-BD5842517E7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64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67CA9334-5B1B-49D2-ACA7-AA811422341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42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69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FE3278D5-5A94-4984-A22E-AC53E2F735D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43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C2BD56D-2681-49A1-83B2-07C2F2A8160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3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266532A1-C4B0-4259-88D5-9C3E8A7A56F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7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0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45B8BCC-B0F5-422E-8379-0731F7554F3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55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D920274-12B9-42F8-AB12-B97C60716B1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17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3657C005-A3DC-48E6-A6FE-CCDCD3CF252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8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BC2PP_titleSlide2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1"/>
            <a:ext cx="9144000" cy="9143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5400"/>
            <a:ext cx="6400800" cy="1752600"/>
          </a:xfrm>
        </p:spPr>
        <p:txBody>
          <a:bodyPr/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1805-E87F-4C6C-BE8E-C932A4E50EF6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A3953-5CCB-49AD-BCE9-638D745F00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48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62F4-64CB-4D94-844B-9C5A2237A097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1F4C9-D0B1-4233-B859-2500BED010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264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8EE1-BE59-4FFD-94C4-F27F6C1334F0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7562-34E9-49C2-88A9-BE075EEB9C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976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5313" cy="1128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6E28-64C3-4625-B6B7-8A94772059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65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93176-19D2-4CF3-9506-B9DB32BB5279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B276-77BB-457F-8D5A-24841DF36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62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8A32-6A06-4356-80E4-82DA0220C025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F221-CAC4-4672-800B-F9BE35A4A3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613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4A80-7261-42A9-8A90-A0EB2F605822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0637-ECBC-48AD-8F4F-D686D6695C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394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7D1C5-7CCE-4A97-8DC4-801D7356F8C7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2FA9-F4DD-4567-8298-690417B512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97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4E2FD-713F-48A6-B3F8-A7C674F51084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1F0C-BFE0-43E6-81AF-72C19739D6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29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7536-566C-45F6-9376-E897D276BB51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32DA-1D7F-450A-BBFD-5286FEA177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105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19A4-BD1D-4DD5-A294-5FA764AE57B7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396A6-5075-4D25-B006-21F3C46D37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457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FA86-A11F-4357-93BF-D586CF2CB76F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148F-CBC9-460D-93F2-254520792D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583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BC2PP_Slide2a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8638"/>
            <a:ext cx="82296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D3346B-583C-443C-9E0E-C8460F8EA108}" type="datetimeFigureOut">
              <a:rPr lang="en-US" altLang="en-US"/>
              <a:pPr>
                <a:defRPr/>
              </a:pPr>
              <a:t>2/25/2019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1BC8F5-D781-4397-90FF-09B16FE087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8" r:id="rId1"/>
    <p:sldLayoutId id="2147485128" r:id="rId2"/>
    <p:sldLayoutId id="2147485129" r:id="rId3"/>
    <p:sldLayoutId id="2147485130" r:id="rId4"/>
    <p:sldLayoutId id="2147485131" r:id="rId5"/>
    <p:sldLayoutId id="2147485132" r:id="rId6"/>
    <p:sldLayoutId id="2147485133" r:id="rId7"/>
    <p:sldLayoutId id="2147485134" r:id="rId8"/>
    <p:sldLayoutId id="2147485135" r:id="rId9"/>
    <p:sldLayoutId id="2147485136" r:id="rId10"/>
    <p:sldLayoutId id="2147485137" r:id="rId11"/>
    <p:sldLayoutId id="21474851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pectronic.co.uk/img/m550.jpg&amp;imgrefurl=http://www.spectronic.co.uk/uv-vis-spectrophotometers/m550.htm&amp;h=292&amp;w=400&amp;sz=14&amp;hl=en&amp;start=3&amp;um=1&amp;tbnid=sr7jPIzm_qoizM:&amp;tbnh=91&amp;tbnw=124&amp;prev=/images?q%3Dspectrophotometer%26um%3D1%26hl%3Den%26ie%3DUTF-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cscale.net/pictures/large/Electronic-Balance-LED-HX-T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>
          <a:xfrm>
            <a:off x="0" y="5181600"/>
            <a:ext cx="9144000" cy="76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Metrology</a:t>
            </a:r>
            <a:r>
              <a:rPr lang="en-US" dirty="0"/>
              <a:t/>
            </a:r>
            <a:br>
              <a:rPr lang="en-US" dirty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344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28600" y="76200"/>
            <a:ext cx="868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Standard Deviation Gives a Measure of Variability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676400" y="3178175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098925" y="2876550"/>
            <a:ext cx="21669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4400" b="1" dirty="0">
                <a:latin typeface="Symbol" panose="05050102010706020507" pitchFamily="18" charset="2"/>
              </a:rPr>
              <a:t>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/>
              <a:t>(</a:t>
            </a:r>
            <a:r>
              <a:rPr lang="en-US" altLang="en-US" sz="4400" b="1" i="1" dirty="0">
                <a:latin typeface="Times New Roman" panose="02020603050405020304" pitchFamily="18" charset="0"/>
              </a:rPr>
              <a:t>x</a:t>
            </a:r>
            <a:r>
              <a:rPr lang="en-US" altLang="en-US" sz="4400" b="1" dirty="0">
                <a:latin typeface="Times New Roman" panose="02020603050405020304" pitchFamily="18" charset="0"/>
              </a:rPr>
              <a:t> - </a:t>
            </a:r>
            <a:r>
              <a:rPr lang="en-US" altLang="en-US" sz="4400" b="1" i="1" dirty="0">
                <a:latin typeface="Times New Roman" panose="02020603050405020304" pitchFamily="18" charset="0"/>
              </a:rPr>
              <a:t>x</a:t>
            </a:r>
            <a:r>
              <a:rPr lang="en-US" altLang="en-US" sz="4400" dirty="0"/>
              <a:t>)</a:t>
            </a:r>
            <a:r>
              <a:rPr lang="en-US" altLang="en-US" sz="2800" b="1" baseline="56000" dirty="0"/>
              <a:t>2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2800" y="3790950"/>
            <a:ext cx="1270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400" b="1" i="1" dirty="0">
                <a:latin typeface="Times New Roman" panose="02020603050405020304" pitchFamily="18" charset="0"/>
              </a:rPr>
              <a:t>n </a:t>
            </a:r>
            <a:r>
              <a:rPr lang="en-US" altLang="en-US" sz="4400" b="1" dirty="0">
                <a:latin typeface="Times New Roman" panose="02020603050405020304" pitchFamily="18" charset="0"/>
              </a:rPr>
              <a:t>-</a:t>
            </a:r>
            <a:r>
              <a:rPr lang="en-US" altLang="en-US" sz="4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/>
              <a:t>1</a:t>
            </a:r>
          </a:p>
        </p:txBody>
      </p:sp>
      <p:sp>
        <p:nvSpPr>
          <p:cNvPr id="22534" name="Freeform 5"/>
          <p:cNvSpPr>
            <a:spLocks noChangeArrowheads="1"/>
          </p:cNvSpPr>
          <p:nvPr/>
        </p:nvSpPr>
        <p:spPr bwMode="auto">
          <a:xfrm>
            <a:off x="2865438" y="3436938"/>
            <a:ext cx="198437" cy="274637"/>
          </a:xfrm>
          <a:custGeom>
            <a:avLst/>
            <a:gdLst>
              <a:gd name="T0" fmla="*/ 0 w 125"/>
              <a:gd name="T1" fmla="*/ 2147483646 h 173"/>
              <a:gd name="T2" fmla="*/ 2147483646 w 125"/>
              <a:gd name="T3" fmla="*/ 0 h 173"/>
              <a:gd name="T4" fmla="*/ 0 60000 65536"/>
              <a:gd name="T5" fmla="*/ 0 60000 65536"/>
              <a:gd name="T6" fmla="*/ 0 w 125"/>
              <a:gd name="T7" fmla="*/ 0 h 173"/>
              <a:gd name="T8" fmla="*/ 125 w 125"/>
              <a:gd name="T9" fmla="*/ 173 h 17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5" h="173">
                <a:moveTo>
                  <a:pt x="0" y="173"/>
                </a:moveTo>
                <a:lnTo>
                  <a:pt x="125" y="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5" name="Freeform 6"/>
          <p:cNvSpPr>
            <a:spLocks noChangeArrowheads="1"/>
          </p:cNvSpPr>
          <p:nvPr/>
        </p:nvSpPr>
        <p:spPr bwMode="auto">
          <a:xfrm>
            <a:off x="3063875" y="3422650"/>
            <a:ext cx="220663" cy="1301750"/>
          </a:xfrm>
          <a:custGeom>
            <a:avLst/>
            <a:gdLst>
              <a:gd name="T0" fmla="*/ 0 w 139"/>
              <a:gd name="T1" fmla="*/ 0 h 820"/>
              <a:gd name="T2" fmla="*/ 2147483646 w 139"/>
              <a:gd name="T3" fmla="*/ 2147483646 h 820"/>
              <a:gd name="T4" fmla="*/ 0 60000 65536"/>
              <a:gd name="T5" fmla="*/ 0 60000 65536"/>
              <a:gd name="T6" fmla="*/ 0 w 139"/>
              <a:gd name="T7" fmla="*/ 0 h 820"/>
              <a:gd name="T8" fmla="*/ 139 w 139"/>
              <a:gd name="T9" fmla="*/ 820 h 8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9" h="820">
                <a:moveTo>
                  <a:pt x="0" y="0"/>
                </a:moveTo>
                <a:lnTo>
                  <a:pt x="139" y="82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6" name="Freeform 7"/>
          <p:cNvSpPr>
            <a:spLocks noChangeArrowheads="1"/>
          </p:cNvSpPr>
          <p:nvPr/>
        </p:nvSpPr>
        <p:spPr bwMode="auto">
          <a:xfrm>
            <a:off x="3289300" y="2568575"/>
            <a:ext cx="376238" cy="2146300"/>
          </a:xfrm>
          <a:custGeom>
            <a:avLst/>
            <a:gdLst>
              <a:gd name="T0" fmla="*/ 0 w 237"/>
              <a:gd name="T1" fmla="*/ 2147483646 h 1352"/>
              <a:gd name="T2" fmla="*/ 2147483646 w 237"/>
              <a:gd name="T3" fmla="*/ 0 h 1352"/>
              <a:gd name="T4" fmla="*/ 0 60000 65536"/>
              <a:gd name="T5" fmla="*/ 0 60000 65536"/>
              <a:gd name="T6" fmla="*/ 0 w 237"/>
              <a:gd name="T7" fmla="*/ 0 h 1352"/>
              <a:gd name="T8" fmla="*/ 237 w 237"/>
              <a:gd name="T9" fmla="*/ 1352 h 13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7" h="1352">
                <a:moveTo>
                  <a:pt x="0" y="1352"/>
                </a:moveTo>
                <a:lnTo>
                  <a:pt x="237" y="0"/>
                </a:lnTo>
              </a:path>
            </a:pathLst>
          </a:cu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3670300" y="2568575"/>
            <a:ext cx="33274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38" name="Rectangle 9"/>
          <p:cNvSpPr>
            <a:spLocks noChangeArrowheads="1"/>
          </p:cNvSpPr>
          <p:nvPr/>
        </p:nvSpPr>
        <p:spPr bwMode="auto">
          <a:xfrm>
            <a:off x="1828800" y="3178175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360" tIns="44280" rIns="90360" bIns="4428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</a:rPr>
              <a:t>S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/>
              <a:t>=</a:t>
            </a:r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3746500" y="3787775"/>
            <a:ext cx="3098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>
            <a:off x="5740400" y="3101975"/>
            <a:ext cx="254000" cy="1588"/>
          </a:xfrm>
          <a:prstGeom prst="line">
            <a:avLst/>
          </a:prstGeom>
          <a:noFill/>
          <a:ln w="507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46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What are Significant Figures?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4276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 smtClean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The necessary number of figures (digits) required to express the result of a measurement or calculation so that only the last digit in the number is in doubt. </a:t>
            </a:r>
          </a:p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 smtClean="0"/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Measuring gives significance (or meaning) to each digit in the number produced.</a:t>
            </a:r>
          </a:p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675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077200" cy="14351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Why </a:t>
            </a:r>
            <a:r>
              <a:rPr lang="en-US" altLang="en-US" dirty="0" smtClean="0"/>
              <a:t>Consider </a:t>
            </a:r>
            <a:r>
              <a:rPr lang="en-US" altLang="en-US" dirty="0" smtClean="0"/>
              <a:t>Significant Figures?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686800" cy="3505200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Science depends upon experimentation which requires numerical measurements.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Measurements are taken from instruments made by other human beings.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NO measurement is exact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Error is always a factor</a:t>
            </a:r>
          </a:p>
        </p:txBody>
      </p:sp>
    </p:spTree>
    <p:extLst>
      <p:ext uri="{BB962C8B-B14F-4D97-AF65-F5344CB8AC3E}">
        <p14:creationId xmlns:p14="http://schemas.microsoft.com/office/powerpoint/2010/main" val="249812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6900" cy="104140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Determining Significant Figures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16900" cy="5410200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 smtClean="0"/>
              <a:t>Last figure is estimated in measuring   </a:t>
            </a:r>
            <a:r>
              <a:rPr lang="en-US" altLang="en-US" sz="2600" dirty="0" smtClean="0">
                <a:solidFill>
                  <a:srgbClr val="008000"/>
                </a:solidFill>
              </a:rPr>
              <a:t>2.3</a:t>
            </a:r>
            <a:r>
              <a:rPr lang="en-US" altLang="en-US" sz="2600" u="sng" dirty="0" smtClean="0">
                <a:solidFill>
                  <a:srgbClr val="008000"/>
                </a:solidFill>
              </a:rPr>
              <a:t>3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 smtClean="0"/>
              <a:t>All whole #'s are significant  </a:t>
            </a:r>
            <a:r>
              <a:rPr lang="en-US" altLang="en-US" sz="2600" dirty="0" smtClean="0">
                <a:solidFill>
                  <a:srgbClr val="008000"/>
                </a:solidFill>
              </a:rPr>
              <a:t> 2.33 = 3 sig figs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 smtClean="0"/>
              <a:t>All zeros between 2 numbers are significant              </a:t>
            </a:r>
            <a:r>
              <a:rPr lang="en-US" altLang="en-US" sz="2600" dirty="0" smtClean="0">
                <a:solidFill>
                  <a:srgbClr val="008000"/>
                </a:solidFill>
              </a:rPr>
              <a:t>2.03 = 3 sig figs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 smtClean="0"/>
              <a:t>Zeros to the right of whole number digits are significant if </a:t>
            </a:r>
            <a:r>
              <a:rPr lang="en-US" altLang="en-US" sz="2600" dirty="0" smtClean="0"/>
              <a:t>prec</a:t>
            </a:r>
            <a:r>
              <a:rPr lang="en-US" altLang="en-US" sz="2600" dirty="0" smtClean="0"/>
              <a:t> by a decimal point           </a:t>
            </a:r>
          </a:p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 smtClean="0"/>
              <a:t>    </a:t>
            </a:r>
            <a:r>
              <a:rPr lang="en-US" altLang="en-US" sz="2600" dirty="0" smtClean="0">
                <a:solidFill>
                  <a:srgbClr val="008000"/>
                </a:solidFill>
              </a:rPr>
              <a:t>203.00  = 5 sig figs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 smtClean="0"/>
              <a:t>All zeros to the right of a decimal point &amp; whole number are significant                                                    </a:t>
            </a:r>
            <a:r>
              <a:rPr lang="en-US" altLang="en-US" sz="2600" dirty="0" smtClean="0">
                <a:solidFill>
                  <a:srgbClr val="008000"/>
                </a:solidFill>
              </a:rPr>
              <a:t>2.0230 = 5 sig figs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600" dirty="0" smtClean="0"/>
              <a:t>Zeros to the right of a decimal but to the left of a whole number are not significant  </a:t>
            </a:r>
            <a:r>
              <a:rPr lang="en-US" altLang="en-US" sz="2600" dirty="0" smtClean="0">
                <a:solidFill>
                  <a:srgbClr val="008000"/>
                </a:solidFill>
              </a:rPr>
              <a:t>0.0203  3 sig figs</a:t>
            </a:r>
          </a:p>
        </p:txBody>
      </p:sp>
    </p:spTree>
    <p:extLst>
      <p:ext uri="{BB962C8B-B14F-4D97-AF65-F5344CB8AC3E}">
        <p14:creationId xmlns:p14="http://schemas.microsoft.com/office/powerpoint/2010/main" val="1991244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altLang="en-US" dirty="0" smtClean="0"/>
              <a:t>Accuracy	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8613" indent="-328613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The accuracy of an analytical measurement is how close a result comes to the true value.  The analytical method is calibrated using a known standard to determine the accuracy of a measurement.</a:t>
            </a:r>
          </a:p>
        </p:txBody>
      </p:sp>
    </p:spTree>
    <p:extLst>
      <p:ext uri="{BB962C8B-B14F-4D97-AF65-F5344CB8AC3E}">
        <p14:creationId xmlns:p14="http://schemas.microsoft.com/office/powerpoint/2010/main" val="992514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Precision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8613" indent="-328613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-  The reproducibility of multiple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 measurements.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-  It is evaluated statistically using standard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deviation, standard error, or confidence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 interval.</a:t>
            </a:r>
          </a:p>
        </p:txBody>
      </p:sp>
    </p:spTree>
    <p:extLst>
      <p:ext uri="{BB962C8B-B14F-4D97-AF65-F5344CB8AC3E}">
        <p14:creationId xmlns:p14="http://schemas.microsoft.com/office/powerpoint/2010/main" val="2601689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51765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Measurement Requires Accuracy and Precision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1436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5715000" y="2057400"/>
            <a:ext cx="2514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000" tIns="54000" rIns="99000" bIns="54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Average value of X</a:t>
            </a:r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H="1">
            <a:off x="5700713" y="2514600"/>
            <a:ext cx="485775" cy="22860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371600" y="4646613"/>
            <a:ext cx="61722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371600" y="4800600"/>
            <a:ext cx="2635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00" tIns="54000" rIns="99000" bIns="54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135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6425" cy="1049337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Accuracy vs Precision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5257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785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Calibration of Balances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4432300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Balance is reset to detect a specific weight  according to directions                                     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A 200.00 g standard is placed on the balance                                                           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After recalibrating, the balance will then show a value equal to the standard</a:t>
            </a:r>
          </a:p>
        </p:txBody>
      </p:sp>
    </p:spTree>
    <p:extLst>
      <p:ext uri="{BB962C8B-B14F-4D97-AF65-F5344CB8AC3E}">
        <p14:creationId xmlns:p14="http://schemas.microsoft.com/office/powerpoint/2010/main" val="37105918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6425" cy="1049337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Validation of Pipetmen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6053138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Pipetman</a:t>
            </a:r>
            <a:r>
              <a:rPr lang="en-US" altLang="en-US" dirty="0" smtClean="0"/>
              <a:t> is selected and set to a specific volume :  1000 </a:t>
            </a:r>
            <a:r>
              <a:rPr lang="en-US" altLang="en-US" dirty="0" smtClean="0">
                <a:cs typeface="Arial" panose="020B0604020202020204" pitchFamily="34" charset="0"/>
              </a:rPr>
              <a:t>μ</a:t>
            </a:r>
            <a:r>
              <a:rPr lang="en-US" altLang="en-US" dirty="0" smtClean="0"/>
              <a:t>l</a:t>
            </a:r>
            <a:r>
              <a:rPr lang="en-US" altLang="en-US" dirty="0" smtClean="0"/>
              <a:t> or 200 </a:t>
            </a:r>
            <a:r>
              <a:rPr lang="en-US" altLang="en-US" dirty="0" smtClean="0">
                <a:cs typeface="Arial" panose="020B0604020202020204" pitchFamily="34" charset="0"/>
              </a:rPr>
              <a:t>μ</a:t>
            </a:r>
            <a:r>
              <a:rPr lang="en-US" altLang="en-US" dirty="0" smtClean="0"/>
              <a:t>l</a:t>
            </a:r>
            <a:r>
              <a:rPr lang="en-US" altLang="en-US" dirty="0" smtClean="0"/>
              <a:t>                          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Water is drawn up to a desired volume and place into weighed small beaker                           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Using the equation: </a:t>
            </a:r>
          </a:p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                                                                                                                           Density= Mass/Volume  </a:t>
            </a:r>
          </a:p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                                                                                       *calculate the volume using 1 gram/ml           for density of water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97767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Metrology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44650"/>
            <a:ext cx="8229600" cy="4437063"/>
          </a:xfrm>
        </p:spPr>
        <p:txBody>
          <a:bodyPr lIns="0" tIns="0" rIns="0" bIns="0" anchor="ctr"/>
          <a:lstStyle/>
          <a:p>
            <a:pPr marL="457200" lvl="1" indent="0" algn="ctr" eaLnBrk="1" hangingPunct="1">
              <a:spcBef>
                <a:spcPts val="800"/>
              </a:spcBef>
              <a:buFont typeface="Arial" panose="020B0604020202020204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altLang="en-US" sz="3200" dirty="0" smtClean="0"/>
              <a:t>Instrumentation and Its </a:t>
            </a:r>
          </a:p>
          <a:p>
            <a:pPr marL="457200" lvl="1" indent="0" algn="ctr" eaLnBrk="1" hangingPunct="1">
              <a:spcBef>
                <a:spcPts val="800"/>
              </a:spcBef>
              <a:buFont typeface="Arial" panose="020B0604020202020204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altLang="en-US" sz="3200" dirty="0" smtClean="0"/>
              <a:t>Limits</a:t>
            </a:r>
          </a:p>
          <a:p>
            <a:pPr marL="457200" lvl="1" indent="0" algn="ctr" eaLnBrk="1" hangingPunct="1">
              <a:spcBef>
                <a:spcPts val="800"/>
              </a:spcBef>
              <a:buFont typeface="Arial" panose="020B0604020202020204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altLang="en-US" sz="3200" dirty="0" smtClean="0"/>
              <a:t>Science of physical measurement applied to</a:t>
            </a:r>
          </a:p>
          <a:p>
            <a:pPr marL="457200" lvl="1" indent="0" algn="ctr" eaLnBrk="1" hangingPunct="1">
              <a:spcBef>
                <a:spcPts val="800"/>
              </a:spcBef>
              <a:buFont typeface="Arial" panose="020B0604020202020204" pitchFamily="34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altLang="en-US" sz="3200" dirty="0" smtClean="0"/>
              <a:t>variables such as dimensions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533400"/>
            <a:ext cx="2862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Metrology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0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16900" cy="104140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Percent Error 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16900" cy="4489450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The deviation from an expected value can be expressed as a Percent Error </a:t>
            </a:r>
          </a:p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                      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To calculate the Percent Error use the formula below:</a:t>
            </a:r>
          </a:p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                                                                                                                                  </a:t>
            </a:r>
            <a:r>
              <a:rPr lang="en-US" altLang="en-US" sz="2600" dirty="0" smtClean="0"/>
              <a:t> % Error  =  </a:t>
            </a:r>
            <a:r>
              <a:rPr lang="en-US" altLang="en-US" sz="2600" u="sng" dirty="0" smtClean="0"/>
              <a:t>True Value – Average value</a:t>
            </a:r>
            <a:r>
              <a:rPr lang="en-US" altLang="en-US" sz="2600" dirty="0" smtClean="0"/>
              <a:t> x 100  </a:t>
            </a:r>
            <a:r>
              <a:rPr lang="en-US" altLang="en-US" dirty="0" smtClean="0"/>
              <a:t>                                   </a:t>
            </a:r>
          </a:p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                                        True Value</a:t>
            </a:r>
            <a:r>
              <a:rPr lang="en-US" altLang="en-US" dirty="0" smtClean="0"/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70673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Electromagnetic Spectrum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 dirty="0" smtClean="0"/>
              <a:t>The spectrum of electromagnetic waves ranges from low-frequency radio waves to high-frequency gamma rays. Only a small portion of the spectrum, representing wavelengths of roughly 400–700 nanometers, is visible to the human eye. </a:t>
            </a:r>
            <a:r>
              <a:rPr lang="en-US" altLang="en-US" sz="2000" i="1" dirty="0" smtClean="0"/>
              <a:t>© Merriam-Webster Inc.</a:t>
            </a:r>
            <a:r>
              <a:rPr lang="en-US" altLang="en-US" sz="2000" dirty="0" smtClean="0"/>
              <a:t> </a:t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000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414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Spectroscopy</a:t>
            </a: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95313" indent="-595313" eaLnBrk="1" hangingPunct="1">
              <a:buFont typeface="Arial" panose="020B0604020202020204" pitchFamily="34" charset="0"/>
              <a:buNone/>
              <a:tabLst>
                <a:tab pos="5953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dirty="0" smtClean="0"/>
              <a:t>	When light of a specific wavelength interacts with a substance, the subsequent energy transfer results in:</a:t>
            </a:r>
          </a:p>
          <a:p>
            <a:pPr marL="595313" indent="-595313" eaLnBrk="1" hangingPunct="1">
              <a:spcBef>
                <a:spcPts val="225"/>
              </a:spcBef>
              <a:buFont typeface="Arial" panose="020B0604020202020204" pitchFamily="34" charset="0"/>
              <a:buNone/>
              <a:tabLst>
                <a:tab pos="5953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endParaRPr lang="en-US" altLang="en-US" sz="900" dirty="0" smtClean="0"/>
          </a:p>
          <a:p>
            <a:pPr marL="1371600" lvl="2" indent="-457200" eaLnBrk="1" hangingPunct="1">
              <a:spcBef>
                <a:spcPts val="700"/>
              </a:spcBef>
              <a:buFont typeface="Arial" panose="020B0604020202020204" pitchFamily="34" charset="0"/>
              <a:buAutoNum type="arabicPeriod"/>
              <a:tabLst>
                <a:tab pos="5953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800" dirty="0" smtClean="0"/>
              <a:t>Absorption</a:t>
            </a:r>
          </a:p>
          <a:p>
            <a:pPr marL="1371600" lvl="2" indent="-457200" eaLnBrk="1" hangingPunct="1">
              <a:spcBef>
                <a:spcPts val="700"/>
              </a:spcBef>
              <a:buFont typeface="Arial" panose="020B0604020202020204" pitchFamily="34" charset="0"/>
              <a:buAutoNum type="arabicPeriod"/>
              <a:tabLst>
                <a:tab pos="5953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800" dirty="0" smtClean="0"/>
              <a:t>Fluorescence</a:t>
            </a:r>
          </a:p>
        </p:txBody>
      </p:sp>
    </p:spTree>
    <p:extLst>
      <p:ext uri="{BB962C8B-B14F-4D97-AF65-F5344CB8AC3E}">
        <p14:creationId xmlns:p14="http://schemas.microsoft.com/office/powerpoint/2010/main" val="648046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Absorption</a:t>
            </a: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457200" y="18288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8613" indent="-328613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	As the light hits a substance,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	energy is transferred to the substance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thereby raising its energy to an excited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state.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1247250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Fluorescence</a:t>
            </a: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8613" indent="-328613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en-US" altLang="en-US" sz="2800" dirty="0"/>
              <a:t>Molecular absorption of a photon triggers the emission of another photon with a longer wavelength when the molecule relaxes back to its ground state. 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en-US" altLang="en-US" dirty="0"/>
              <a:t>    	</a:t>
            </a:r>
            <a:r>
              <a:rPr lang="en-US" altLang="en-US" sz="2800" dirty="0"/>
              <a:t>Excitation: S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 + </a:t>
            </a:r>
            <a:r>
              <a:rPr lang="en-US" altLang="en-US" sz="2800" i="1" dirty="0"/>
              <a:t>hv</a:t>
            </a:r>
            <a:r>
              <a:rPr lang="en-US" altLang="en-US" sz="2800" dirty="0"/>
              <a:t> </a:t>
            </a:r>
            <a:r>
              <a:rPr lang="en-US" altLang="en-US" sz="2800" dirty="0">
                <a:cs typeface="Arial" panose="020B0604020202020204" pitchFamily="34" charset="0"/>
              </a:rPr>
              <a:t>→</a:t>
            </a:r>
            <a:r>
              <a:rPr lang="en-US" altLang="en-US" sz="2800" dirty="0"/>
              <a:t> S</a:t>
            </a:r>
            <a:r>
              <a:rPr lang="en-US" altLang="en-US" sz="2800" baseline="-25000" dirty="0"/>
              <a:t>1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/>
              <a:t>    	Fluorescence: S</a:t>
            </a:r>
            <a:r>
              <a:rPr lang="en-US" altLang="en-US" baseline="-25000" dirty="0"/>
              <a:t>1 </a:t>
            </a:r>
            <a:r>
              <a:rPr lang="en-US" altLang="en-US" dirty="0">
                <a:cs typeface="Arial" panose="020B0604020202020204" pitchFamily="34" charset="0"/>
              </a:rPr>
              <a:t>→</a:t>
            </a:r>
            <a:r>
              <a:rPr lang="en-US" altLang="en-US" dirty="0"/>
              <a:t> S</a:t>
            </a:r>
            <a:r>
              <a:rPr lang="en-US" altLang="en-US" baseline="-25000" dirty="0"/>
              <a:t>0</a:t>
            </a:r>
            <a:r>
              <a:rPr lang="en-US" altLang="en-US" dirty="0"/>
              <a:t> + </a:t>
            </a:r>
            <a:r>
              <a:rPr lang="en-US" altLang="en-US" i="1" dirty="0"/>
              <a:t>hv</a:t>
            </a:r>
            <a:endParaRPr lang="en-US" altLang="en-US" i="1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			h = Planck’s constant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			v = frequency of light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			S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= ground state of the fluorescent molecule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			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= excited state</a:t>
            </a:r>
          </a:p>
        </p:txBody>
      </p:sp>
    </p:spTree>
    <p:extLst>
      <p:ext uri="{BB962C8B-B14F-4D97-AF65-F5344CB8AC3E}">
        <p14:creationId xmlns:p14="http://schemas.microsoft.com/office/powerpoint/2010/main" val="2848933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Examples of </a:t>
            </a:r>
            <a:r>
              <a:rPr lang="en-US" altLang="en-US" dirty="0" smtClean="0"/>
              <a:t>Fluorescence</a:t>
            </a:r>
            <a:endParaRPr lang="en-US" altLang="en-US" dirty="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Molecules that are excited through light absorption can transfer energy to a second molecule, which is converted to its excited state and can then fluoresce.</a:t>
            </a:r>
            <a:r>
              <a:rPr lang="en-US" altLang="en-US" dirty="0" smtClean="0"/>
              <a:t>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		Fluorescent lights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		Light emitting diodes (LEDs)</a:t>
            </a:r>
            <a:r>
              <a:rPr lang="ar-SA" altLang="en-US" sz="2400" smtClean="0"/>
              <a:t>‏</a:t>
            </a:r>
            <a:endParaRPr lang="en-US" altLang="en-US" sz="2400" dirty="0" smtClean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		Mercury vapor streetlight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		Glow sticks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		Compact fluorescent lighting (CFL)</a:t>
            </a:r>
            <a:r>
              <a:rPr lang="ar-SA" altLang="en-US" sz="2400" smtClean="0"/>
              <a:t>‏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78729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UV/Vis Spectrophotometer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29600" cy="2133600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Principle: 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   Absorption of light in the visible and ultraviolet  spectrum results in changes electronic structure of molecules</a:t>
            </a:r>
          </a:p>
        </p:txBody>
      </p:sp>
    </p:spTree>
    <p:extLst>
      <p:ext uri="{BB962C8B-B14F-4D97-AF65-F5344CB8AC3E}">
        <p14:creationId xmlns:p14="http://schemas.microsoft.com/office/powerpoint/2010/main" val="216142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UV/Vis Spectrophotometer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Dual light source: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	Visible range: Tungsten lamp (400 – 700 nm)</a:t>
            </a:r>
            <a:r>
              <a:rPr lang="ar-SA" altLang="en-US" sz="2800" dirty="0" smtClean="0"/>
              <a:t>‏</a:t>
            </a:r>
            <a:endParaRPr lang="en-US" altLang="en-US" sz="2800" dirty="0" smtClean="0"/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	UV range: </a:t>
            </a:r>
            <a:r>
              <a:rPr lang="en-US" altLang="en-US" sz="2800" dirty="0" smtClean="0"/>
              <a:t>Deutrium</a:t>
            </a:r>
            <a:r>
              <a:rPr lang="en-US" altLang="en-US" sz="2800" dirty="0" smtClean="0"/>
              <a:t> lamp (200 – 400 nm)</a:t>
            </a:r>
            <a:r>
              <a:rPr lang="ar-SA" altLang="en-US" sz="2800" dirty="0" smtClean="0"/>
              <a:t>‏</a:t>
            </a:r>
            <a:endParaRPr lang="en-US" altLang="en-US" sz="2800" dirty="0" smtClean="0"/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Sample cells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Detector 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Mirrors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Grating </a:t>
            </a:r>
            <a:r>
              <a:rPr lang="en-US" altLang="en-US" sz="2800" dirty="0" smtClean="0"/>
              <a:t>Monochrometer</a:t>
            </a:r>
            <a:endParaRPr lang="en-US" altLang="en-US" sz="2800" dirty="0" smtClean="0"/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88522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Application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22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dirty="0" smtClean="0"/>
              <a:t>	Lambert-Beer Law A = </a:t>
            </a:r>
            <a:r>
              <a:rPr lang="el-GR" altLang="en-US" dirty="0" smtClean="0">
                <a:cs typeface="Arial" panose="020B0604020202020204" pitchFamily="34" charset="0"/>
              </a:rPr>
              <a:t>ε</a:t>
            </a:r>
            <a:r>
              <a:rPr lang="en-US" altLang="en-US" dirty="0" smtClean="0"/>
              <a:t>cl where: 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dirty="0" smtClean="0"/>
              <a:t>	</a:t>
            </a:r>
            <a:r>
              <a:rPr lang="en-US" altLang="en-US" sz="2800" dirty="0" smtClean="0"/>
              <a:t>A = absorbance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800" dirty="0" smtClean="0"/>
              <a:t>	 </a:t>
            </a:r>
            <a:r>
              <a:rPr lang="el-GR" altLang="en-US" sz="2800" dirty="0" smtClean="0">
                <a:cs typeface="Arial" panose="020B0604020202020204" pitchFamily="34" charset="0"/>
              </a:rPr>
              <a:t>ε</a:t>
            </a:r>
            <a:r>
              <a:rPr lang="en-US" altLang="en-US" sz="2800" dirty="0" smtClean="0">
                <a:cs typeface="Arial" panose="020B0604020202020204" pitchFamily="34" charset="0"/>
              </a:rPr>
              <a:t> = molar extinction coefficient (L mmol</a:t>
            </a:r>
            <a:r>
              <a:rPr lang="en-US" altLang="en-US" sz="2800" baseline="30000" dirty="0" smtClean="0">
                <a:cs typeface="Arial" panose="020B0604020202020204" pitchFamily="34" charset="0"/>
              </a:rPr>
              <a:t>-1</a:t>
            </a:r>
            <a:r>
              <a:rPr lang="en-US" altLang="en-US" sz="2800" dirty="0" smtClean="0">
                <a:cs typeface="Arial" panose="020B0604020202020204" pitchFamily="34" charset="0"/>
              </a:rPr>
              <a:t> cm</a:t>
            </a:r>
            <a:r>
              <a:rPr lang="en-US" altLang="en-US" sz="2800" baseline="30000" dirty="0" smtClean="0">
                <a:cs typeface="Arial" panose="020B0604020202020204" pitchFamily="34" charset="0"/>
              </a:rPr>
              <a:t>-1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  <a:r>
              <a:rPr lang="ar-SA" altLang="en-US" sz="2800" dirty="0" smtClean="0">
                <a:cs typeface="Arial" panose="020B0604020202020204" pitchFamily="34" charset="0"/>
              </a:rPr>
              <a:t>‏</a:t>
            </a:r>
            <a:endParaRPr lang="en-US" altLang="en-US" sz="28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800" dirty="0" smtClean="0">
                <a:cs typeface="Arial" panose="020B0604020202020204" pitchFamily="34" charset="0"/>
              </a:rPr>
              <a:t>	 c = molar concentration (</a:t>
            </a:r>
            <a:r>
              <a:rPr lang="en-US" altLang="en-US" sz="2800" dirty="0" smtClean="0">
                <a:cs typeface="Arial" panose="020B0604020202020204" pitchFamily="34" charset="0"/>
              </a:rPr>
              <a:t>mM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  <a:r>
              <a:rPr lang="ar-SA" altLang="en-US" sz="2800" dirty="0" smtClean="0">
                <a:cs typeface="Arial" panose="020B0604020202020204" pitchFamily="34" charset="0"/>
              </a:rPr>
              <a:t>‏</a:t>
            </a:r>
            <a:endParaRPr lang="en-US" altLang="en-US" sz="28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800" dirty="0" smtClean="0">
                <a:cs typeface="Arial" panose="020B0604020202020204" pitchFamily="34" charset="0"/>
              </a:rPr>
              <a:t>	 l = </a:t>
            </a:r>
            <a:r>
              <a:rPr lang="en-US" altLang="en-US" sz="2800" dirty="0" smtClean="0">
                <a:cs typeface="Arial" panose="020B0604020202020204" pitchFamily="34" charset="0"/>
              </a:rPr>
              <a:t>pathlength</a:t>
            </a:r>
            <a:r>
              <a:rPr lang="en-US" altLang="en-US" sz="2800" dirty="0" smtClean="0">
                <a:cs typeface="Arial" panose="020B0604020202020204" pitchFamily="34" charset="0"/>
              </a:rPr>
              <a:t> (cm)</a:t>
            </a:r>
            <a:r>
              <a:rPr lang="ar-SA" altLang="en-US" sz="2800" dirty="0" smtClean="0">
                <a:cs typeface="Arial" panose="020B0604020202020204" pitchFamily="34" charset="0"/>
              </a:rPr>
              <a:t>‏</a:t>
            </a:r>
            <a:endParaRPr lang="en-US" altLang="en-US" sz="28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800" dirty="0" smtClean="0">
                <a:cs typeface="Arial" panose="020B0604020202020204" pitchFamily="34" charset="0"/>
              </a:rPr>
              <a:t>The Lambert-Beer law is used to accurately determine the concentration of a substance by measure absorbance at a specific wavelength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endParaRPr lang="en-US" altLang="en-US" sz="2800" dirty="0" smtClean="0"/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80336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Determining Concentration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The Lambert-Beer Law is used to determine the concentration of an unknown using a standard curve.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6290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124200" y="3352800"/>
            <a:ext cx="5029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875"/>
              </a:spcBef>
              <a:buFont typeface="Arial" panose="020B0604020202020204" pitchFamily="34" charset="0"/>
              <a:buNone/>
            </a:pPr>
            <a:r>
              <a:rPr lang="en-US" altLang="en-US" sz="1400" b="1" dirty="0"/>
              <a:t>y = 0.063 x + 0.002 R</a:t>
            </a:r>
            <a:r>
              <a:rPr lang="en-US" altLang="en-US" sz="1400" b="1" baseline="30000" dirty="0"/>
              <a:t>2</a:t>
            </a:r>
            <a:r>
              <a:rPr lang="en-US" altLang="en-US" sz="1400" b="1" dirty="0"/>
              <a:t> = 0.998</a:t>
            </a:r>
          </a:p>
        </p:txBody>
      </p:sp>
      <p:sp>
        <p:nvSpPr>
          <p:cNvPr id="63494" name="Text Box 5"/>
          <p:cNvSpPr txBox="1">
            <a:spLocks noChangeArrowheads="1"/>
          </p:cNvSpPr>
          <p:nvPr/>
        </p:nvSpPr>
        <p:spPr bwMode="auto">
          <a:xfrm>
            <a:off x="381000" y="3352800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Equation for a line</a:t>
            </a:r>
          </a:p>
        </p:txBody>
      </p:sp>
      <p:sp>
        <p:nvSpPr>
          <p:cNvPr id="63495" name="Line 6"/>
          <p:cNvSpPr>
            <a:spLocks noChangeShapeType="1"/>
          </p:cNvSpPr>
          <p:nvPr/>
        </p:nvSpPr>
        <p:spPr bwMode="auto">
          <a:xfrm>
            <a:off x="2438400" y="3533775"/>
            <a:ext cx="457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98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altLang="en-US" dirty="0" smtClean="0"/>
              <a:t>Outline	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95313" indent="-595313" eaLnBrk="1" hangingPunct="1">
              <a:buFont typeface="Arial" panose="020B0604020202020204" pitchFamily="34" charset="0"/>
              <a:buAutoNum type="arabicPeriod"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dirty="0" smtClean="0"/>
              <a:t>Measurement using balances                         </a:t>
            </a:r>
          </a:p>
          <a:p>
            <a:pPr marL="595313" indent="-595313" eaLnBrk="1" hangingPunct="1">
              <a:buFont typeface="Arial" panose="020B0604020202020204" pitchFamily="34" charset="0"/>
              <a:buAutoNum type="arabicPeriod"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dirty="0" smtClean="0"/>
              <a:t>Precision versus Accuracy                                                                                         </a:t>
            </a:r>
          </a:p>
          <a:p>
            <a:pPr marL="595313" indent="-595313" eaLnBrk="1" hangingPunct="1">
              <a:buFont typeface="Arial" panose="020B0604020202020204" pitchFamily="34" charset="0"/>
              <a:buAutoNum type="arabicPeriod"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dirty="0" smtClean="0"/>
              <a:t>Calibration of balances                               </a:t>
            </a:r>
          </a:p>
          <a:p>
            <a:pPr marL="595313" indent="-595313" eaLnBrk="1" hangingPunct="1">
              <a:buFont typeface="Arial" panose="020B0604020202020204" pitchFamily="34" charset="0"/>
              <a:buAutoNum type="arabicPeriod"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dirty="0" smtClean="0"/>
              <a:t>Validation of pipetmen</a:t>
            </a:r>
          </a:p>
          <a:p>
            <a:pPr marL="595313" indent="-595313" eaLnBrk="1" hangingPunct="1">
              <a:buFont typeface="Arial" panose="020B0604020202020204" pitchFamily="34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909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dirty="0" smtClean="0"/>
              <a:t>Determining Nucleic Acid Concentration 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Quantitative measurements (</a:t>
            </a:r>
            <a:r>
              <a:rPr lang="en-US" altLang="en-US" dirty="0" smtClean="0">
                <a:cs typeface="Arial" panose="020B0604020202020204" pitchFamily="34" charset="0"/>
              </a:rPr>
              <a:t>µ</a:t>
            </a:r>
            <a:r>
              <a:rPr lang="en-US" altLang="en-US" dirty="0" smtClean="0"/>
              <a:t>g) for nucleic acids (DNA and RNA) at A</a:t>
            </a:r>
            <a:r>
              <a:rPr lang="en-US" altLang="en-US" baseline="-25000" dirty="0" smtClean="0"/>
              <a:t>260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A = </a:t>
            </a:r>
            <a:r>
              <a:rPr lang="el-GR" altLang="en-US" sz="2800" dirty="0" smtClean="0">
                <a:cs typeface="Arial" panose="020B0604020202020204" pitchFamily="34" charset="0"/>
              </a:rPr>
              <a:t>ε</a:t>
            </a:r>
            <a:r>
              <a:rPr lang="en-US" altLang="en-US" dirty="0" smtClean="0"/>
              <a:t>cl 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l-GR" altLang="en-US" sz="2400" dirty="0" smtClean="0">
                <a:cs typeface="Arial" panose="020B0604020202020204" pitchFamily="34" charset="0"/>
              </a:rPr>
              <a:t>ε</a:t>
            </a:r>
            <a:r>
              <a:rPr lang="en-US" altLang="en-US" sz="2400" dirty="0" smtClean="0">
                <a:cs typeface="Arial" panose="020B0604020202020204" pitchFamily="34" charset="0"/>
              </a:rPr>
              <a:t> is specific for each type of nucleic acid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>
                <a:cs typeface="Arial" panose="020B0604020202020204" pitchFamily="34" charset="0"/>
              </a:rPr>
              <a:t>1 OD</a:t>
            </a:r>
            <a:r>
              <a:rPr lang="en-US" altLang="en-US" baseline="-25000" dirty="0" smtClean="0"/>
              <a:t>260 </a:t>
            </a:r>
            <a:r>
              <a:rPr lang="en-US" altLang="en-US" sz="2400" dirty="0" smtClean="0">
                <a:cs typeface="Arial" panose="020B0604020202020204" pitchFamily="34" charset="0"/>
              </a:rPr>
              <a:t>of ds-DNA = 50 µg/mL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>
                <a:cs typeface="Arial" panose="020B0604020202020204" pitchFamily="34" charset="0"/>
              </a:rPr>
              <a:t>1 OD</a:t>
            </a:r>
            <a:r>
              <a:rPr lang="en-US" altLang="en-US" baseline="-25000" dirty="0" smtClean="0"/>
              <a:t>260 </a:t>
            </a:r>
            <a:r>
              <a:rPr lang="en-US" altLang="en-US" sz="2400" dirty="0" smtClean="0">
                <a:cs typeface="Arial" panose="020B0604020202020204" pitchFamily="34" charset="0"/>
              </a:rPr>
              <a:t>of </a:t>
            </a:r>
            <a:r>
              <a:rPr lang="en-US" altLang="en-US" sz="2400" dirty="0" smtClean="0">
                <a:cs typeface="Arial" panose="020B0604020202020204" pitchFamily="34" charset="0"/>
              </a:rPr>
              <a:t>ss</a:t>
            </a:r>
            <a:r>
              <a:rPr lang="en-US" altLang="en-US" sz="2400" dirty="0" smtClean="0">
                <a:cs typeface="Arial" panose="020B0604020202020204" pitchFamily="34" charset="0"/>
              </a:rPr>
              <a:t>-DNA = 37 µg/mL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>
                <a:cs typeface="Arial" panose="020B0604020202020204" pitchFamily="34" charset="0"/>
              </a:rPr>
              <a:t>1 OD</a:t>
            </a:r>
            <a:r>
              <a:rPr lang="en-US" altLang="en-US" baseline="-25000" dirty="0" smtClean="0"/>
              <a:t>260 </a:t>
            </a:r>
            <a:r>
              <a:rPr lang="en-US" altLang="en-US" sz="2400" dirty="0" smtClean="0">
                <a:cs typeface="Arial" panose="020B0604020202020204" pitchFamily="34" charset="0"/>
              </a:rPr>
              <a:t>of </a:t>
            </a:r>
            <a:r>
              <a:rPr lang="en-US" altLang="en-US" sz="2400" dirty="0" smtClean="0">
                <a:cs typeface="Arial" panose="020B0604020202020204" pitchFamily="34" charset="0"/>
              </a:rPr>
              <a:t>ss</a:t>
            </a:r>
            <a:r>
              <a:rPr lang="en-US" altLang="en-US" sz="2400" dirty="0" smtClean="0">
                <a:cs typeface="Arial" panose="020B0604020202020204" pitchFamily="34" charset="0"/>
              </a:rPr>
              <a:t>-RNA = 40 µg/mL</a:t>
            </a: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4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61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Other Wavelengths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dirty="0" smtClean="0"/>
              <a:t>A</a:t>
            </a:r>
            <a:r>
              <a:rPr lang="en-US" altLang="en-US" baseline="-25000" dirty="0" smtClean="0"/>
              <a:t>280</a:t>
            </a:r>
            <a:r>
              <a:rPr lang="en-US" altLang="en-US" dirty="0" smtClean="0"/>
              <a:t>: 	Protein</a:t>
            </a:r>
          </a:p>
          <a:p>
            <a:pPr eaLnBrk="1" hangingPunct="1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dirty="0" smtClean="0"/>
              <a:t>A</a:t>
            </a:r>
            <a:r>
              <a:rPr lang="en-US" altLang="en-US" baseline="-25000" dirty="0" smtClean="0"/>
              <a:t>230</a:t>
            </a:r>
            <a:r>
              <a:rPr lang="en-US" altLang="en-US" dirty="0" smtClean="0"/>
              <a:t>:</a:t>
            </a:r>
            <a:r>
              <a:rPr lang="en-US" altLang="en-US" baseline="-25000" dirty="0" smtClean="0"/>
              <a:t> 	</a:t>
            </a:r>
            <a:r>
              <a:rPr lang="en-US" altLang="en-US" dirty="0" smtClean="0"/>
              <a:t>Phenol and peptide</a:t>
            </a:r>
          </a:p>
          <a:p>
            <a:pPr eaLnBrk="1" hangingPunct="1"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dirty="0" smtClean="0"/>
              <a:t>A</a:t>
            </a:r>
            <a:r>
              <a:rPr lang="en-US" altLang="en-US" baseline="-25000" dirty="0" smtClean="0"/>
              <a:t>260/280</a:t>
            </a:r>
            <a:r>
              <a:rPr lang="en-US" altLang="en-US" dirty="0" smtClean="0"/>
              <a:t>: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Purity of nucleic acid preparation</a:t>
            </a:r>
          </a:p>
          <a:p>
            <a:pPr eaLnBrk="1" hangingPunct="1">
              <a:buFont typeface="Arial" panose="020B0604020202020204" pitchFamily="34" charset="0"/>
              <a:buNone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dirty="0" smtClean="0"/>
              <a:t>			(Pure range 1.8 – 2.0)</a:t>
            </a:r>
            <a:r>
              <a:rPr lang="ar-SA" altLang="en-US" smtClean="0"/>
              <a:t>‏</a:t>
            </a:r>
            <a:endParaRPr lang="en-US" altLang="en-US" dirty="0" smtClean="0"/>
          </a:p>
        </p:txBody>
      </p:sp>
      <p:pic>
        <p:nvPicPr>
          <p:cNvPr id="67588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009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Terminology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400" b="1" i="1" dirty="0" smtClean="0"/>
              <a:t>Solution:</a:t>
            </a:r>
            <a:r>
              <a:rPr lang="en-US" altLang="en-US" sz="2400" dirty="0" smtClean="0"/>
              <a:t> 	A homogenous liquid mixture composed of 		two or more substances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400" b="1" i="1" dirty="0" smtClean="0"/>
              <a:t>Solute:</a:t>
            </a:r>
            <a:r>
              <a:rPr lang="en-US" altLang="en-US" sz="2400" dirty="0" smtClean="0"/>
              <a:t> 	Substance which dissolves in the solvent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400" dirty="0" smtClean="0"/>
              <a:t>			(ex 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0)</a:t>
            </a:r>
            <a:r>
              <a:rPr lang="ar-SA" altLang="en-US" sz="2400" dirty="0" smtClean="0"/>
              <a:t>‏</a:t>
            </a:r>
            <a:endParaRPr lang="en-US" altLang="en-US" sz="2400" dirty="0" smtClean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400" b="1" i="1" dirty="0" smtClean="0"/>
              <a:t>Solvent:</a:t>
            </a:r>
            <a:r>
              <a:rPr lang="en-US" altLang="en-US" sz="2400" dirty="0" smtClean="0"/>
              <a:t> 	Liquid in which solute is dissolved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400" b="1" i="1" dirty="0" smtClean="0"/>
              <a:t>Concentration:</a:t>
            </a:r>
            <a:r>
              <a:rPr lang="en-US" altLang="en-US" sz="2400" dirty="0" smtClean="0"/>
              <a:t> The ratio of the mass of a solute to the 		volume of solution Examples: g/mL, </a:t>
            </a:r>
            <a:r>
              <a:rPr lang="en-US" altLang="en-US" sz="2400" dirty="0" smtClean="0"/>
              <a:t>mol</a:t>
            </a:r>
            <a:r>
              <a:rPr lang="en-US" altLang="en-US" sz="2400" dirty="0" smtClean="0"/>
              <a:t>/L, %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400" b="1" i="1" dirty="0" smtClean="0"/>
              <a:t>Dilution </a:t>
            </a:r>
            <a:r>
              <a:rPr lang="en-US" altLang="en-US" sz="2400" dirty="0" smtClean="0"/>
              <a:t>(factor, medium, volume):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400" dirty="0" smtClean="0"/>
              <a:t>			Serial dilution is logarithmic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</a:pPr>
            <a:r>
              <a:rPr lang="en-US" altLang="en-US" sz="2400" dirty="0" smtClean="0"/>
              <a:t>			Linear dilution using C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V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 – C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V</a:t>
            </a:r>
            <a:r>
              <a:rPr lang="en-US" altLang="en-US" sz="2400" baseline="-25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3287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Terminology </a:t>
            </a:r>
            <a:r>
              <a:rPr lang="en-US" altLang="en-US" dirty="0" smtClean="0"/>
              <a:t>(cont.)</a:t>
            </a:r>
            <a:r>
              <a:rPr lang="ar-SA" altLang="en-US" dirty="0" smtClean="0"/>
              <a:t>‏</a:t>
            </a:r>
            <a:endParaRPr lang="en-US" altLang="en-US" dirty="0" smtClean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8613" indent="-328613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b="1" i="1" dirty="0"/>
              <a:t>Aliquot:</a:t>
            </a:r>
            <a:r>
              <a:rPr lang="en-US" altLang="en-US" sz="2400" dirty="0"/>
              <a:t> 	Equally divided portions of a sample</a:t>
            </a:r>
          </a:p>
          <a:p>
            <a:pPr eaLnBrk="1" hangingPunct="1">
              <a:spcBef>
                <a:spcPts val="350"/>
              </a:spcBef>
              <a:buFont typeface="Arial" panose="020B0604020202020204" pitchFamily="34" charset="0"/>
              <a:buNone/>
            </a:pPr>
            <a:endParaRPr lang="en-US" altLang="en-US" sz="1400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b="1" i="1" dirty="0"/>
              <a:t>Buffer:</a:t>
            </a:r>
            <a:r>
              <a:rPr lang="en-US" altLang="en-US" sz="2400" dirty="0"/>
              <a:t> 	A salt solution which resists change in pH 		upon addition of acid or base</a:t>
            </a:r>
          </a:p>
          <a:p>
            <a:pPr eaLnBrk="1" hangingPunct="1">
              <a:spcBef>
                <a:spcPts val="350"/>
              </a:spcBef>
              <a:buFont typeface="Arial" panose="020B0604020202020204" pitchFamily="34" charset="0"/>
              <a:buNone/>
            </a:pPr>
            <a:endParaRPr lang="en-US" altLang="en-US" sz="1400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b="1" i="1" dirty="0"/>
              <a:t>Reagent:</a:t>
            </a:r>
            <a:r>
              <a:rPr lang="en-US" altLang="en-US" sz="2400" dirty="0"/>
              <a:t> 	A substance which is involved in or 			consumed during a chemical reaction or to 		detect other substances</a:t>
            </a:r>
          </a:p>
          <a:p>
            <a:pPr eaLnBrk="1" hangingPunct="1">
              <a:spcBef>
                <a:spcPts val="350"/>
              </a:spcBef>
              <a:buFont typeface="Arial" panose="020B0604020202020204" pitchFamily="34" charset="0"/>
              <a:buNone/>
            </a:pPr>
            <a:endParaRPr lang="en-US" altLang="en-US" sz="1400" dirty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b="1" i="1" dirty="0"/>
              <a:t>Meniscus:</a:t>
            </a:r>
            <a:r>
              <a:rPr lang="en-US" altLang="en-US" sz="2400" dirty="0"/>
              <a:t> 	A curve in the surface of a liquid which results 		from interaction with the container</a:t>
            </a:r>
          </a:p>
        </p:txBody>
      </p:sp>
    </p:spTree>
    <p:extLst>
      <p:ext uri="{BB962C8B-B14F-4D97-AF65-F5344CB8AC3E}">
        <p14:creationId xmlns:p14="http://schemas.microsoft.com/office/powerpoint/2010/main" val="3744525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Common Buffers</a:t>
            </a:r>
          </a:p>
        </p:txBody>
      </p:sp>
      <p:grpSp>
        <p:nvGrpSpPr>
          <p:cNvPr id="75779" name="Group 2"/>
          <p:cNvGrpSpPr>
            <a:grpSpLocks/>
          </p:cNvGrpSpPr>
          <p:nvPr/>
        </p:nvGrpSpPr>
        <p:grpSpPr bwMode="auto">
          <a:xfrm>
            <a:off x="914400" y="1295400"/>
            <a:ext cx="6202363" cy="4972050"/>
            <a:chOff x="576" y="816"/>
            <a:chExt cx="3907" cy="3132"/>
          </a:xfrm>
        </p:grpSpPr>
        <p:pic>
          <p:nvPicPr>
            <p:cNvPr id="7578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16"/>
              <a:ext cx="3908" cy="3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5782" name="Rectangle 4"/>
            <p:cNvSpPr>
              <a:spLocks noChangeArrowheads="1"/>
            </p:cNvSpPr>
            <p:nvPr/>
          </p:nvSpPr>
          <p:spPr bwMode="auto">
            <a:xfrm>
              <a:off x="672" y="864"/>
              <a:ext cx="3744" cy="6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5783" name="Rectangle 5"/>
            <p:cNvSpPr>
              <a:spLocks noChangeArrowheads="1"/>
            </p:cNvSpPr>
            <p:nvPr/>
          </p:nvSpPr>
          <p:spPr bwMode="auto">
            <a:xfrm>
              <a:off x="4176" y="1296"/>
              <a:ext cx="240" cy="2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5784" name="Rectangle 6"/>
            <p:cNvSpPr>
              <a:spLocks noChangeArrowheads="1"/>
            </p:cNvSpPr>
            <p:nvPr/>
          </p:nvSpPr>
          <p:spPr bwMode="auto">
            <a:xfrm>
              <a:off x="672" y="1296"/>
              <a:ext cx="240" cy="24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75785" name="Rectangle 7"/>
            <p:cNvSpPr>
              <a:spLocks noChangeArrowheads="1"/>
            </p:cNvSpPr>
            <p:nvPr/>
          </p:nvSpPr>
          <p:spPr bwMode="auto">
            <a:xfrm>
              <a:off x="768" y="3744"/>
              <a:ext cx="3504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Lucida Sans Unicode" panose="020B06020305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763588" y="1828800"/>
            <a:ext cx="6875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Optimal pH ranges for common laboratory buffers</a:t>
            </a:r>
          </a:p>
        </p:txBody>
      </p:sp>
    </p:spTree>
    <p:extLst>
      <p:ext uri="{BB962C8B-B14F-4D97-AF65-F5344CB8AC3E}">
        <p14:creationId xmlns:p14="http://schemas.microsoft.com/office/powerpoint/2010/main" val="2359344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pH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pH = -log [H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]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		pH 7: 		Neutral: [H+] = 10</a:t>
            </a:r>
            <a:r>
              <a:rPr lang="en-US" altLang="en-US" sz="2400" baseline="30000" dirty="0" smtClean="0"/>
              <a:t>-7</a:t>
            </a:r>
            <a:r>
              <a:rPr lang="en-US" altLang="en-US" sz="2400" dirty="0" smtClean="0"/>
              <a:t>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		pH &gt; 7: 	Basic: [H+] &gt; 10</a:t>
            </a:r>
            <a:r>
              <a:rPr lang="en-US" altLang="en-US" sz="2400" baseline="30000" dirty="0" smtClean="0"/>
              <a:t>-7</a:t>
            </a:r>
            <a:r>
              <a:rPr lang="en-US" altLang="en-US" sz="2400" dirty="0" smtClean="0"/>
              <a:t>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		pH &lt; 7:	Acidic: [H+] &lt; 10</a:t>
            </a:r>
            <a:r>
              <a:rPr lang="en-US" altLang="en-US" sz="2400" baseline="30000" dirty="0" smtClean="0"/>
              <a:t>-7</a:t>
            </a:r>
            <a:r>
              <a:rPr lang="en-US" altLang="en-US" sz="2400" b="1" dirty="0" smtClean="0"/>
              <a:t>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400" b="1" dirty="0" smtClean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A pH meter is an instrument used to measure the pH of a liquid. Components include: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		Probe (glass electrode) 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		Meter (measures and displays pH)</a:t>
            </a:r>
            <a:r>
              <a:rPr lang="ar-SA" altLang="en-US" sz="2400" smtClean="0"/>
              <a:t>‏</a:t>
            </a:r>
            <a:endParaRPr lang="en-US" altLang="en-US" sz="2400" dirty="0" smtClean="0"/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74005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How pH is Measured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When two solutions with different pH values exist inside and outside a glass membrane, an electromotive force is proportional to the difference between the two pH values. The solution inside the glass membrane has a pH value of 7. The pH value of the solution outside the membrane can be obtained by measuring the electromotive force generated in the membrane.</a:t>
            </a:r>
            <a:r>
              <a:rPr lang="en-US" altLang="en-US" dirty="0" smtClean="0"/>
              <a:t> </a:t>
            </a:r>
          </a:p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1166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pH Meter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 dirty="0" smtClean="0"/>
              <a:t>The pH meter consists of a glass electrode and a reference electrode. It allows the pH value of the sample to be obtained by measuring the potential difference between the two electrodes with a potential difference meter.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000" dirty="0" smtClean="0"/>
              <a:t>To calibrate the pH meter, a standard solution with a known pH value is used. As standard solutions, phthalic acid (pH 4.01), neutral phosphate (pH 6.86), and borate (pH 9.18) are mainly used.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 sz="2000" dirty="0" smtClean="0"/>
          </a:p>
        </p:txBody>
      </p:sp>
      <p:pic>
        <p:nvPicPr>
          <p:cNvPr id="819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4290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19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Preparing solutions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Concentration is the ratio of the mass (or volume) of a solute to the mass (or volume) of the solution (or solvent)</a:t>
            </a:r>
            <a:r>
              <a:rPr lang="ar-SA" altLang="en-US" dirty="0" smtClean="0"/>
              <a:t>‏</a:t>
            </a:r>
            <a:endParaRPr lang="en-US" altLang="en-US" dirty="0" smtClean="0"/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Mass/volume (%w/v)</a:t>
            </a:r>
            <a:r>
              <a:rPr lang="ar-SA" altLang="en-US" dirty="0" smtClean="0"/>
              <a:t>‏</a:t>
            </a:r>
            <a:endParaRPr lang="en-US" altLang="en-US" dirty="0" smtClean="0"/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Volume/volume (%v/v)</a:t>
            </a:r>
            <a:r>
              <a:rPr lang="ar-SA" altLang="en-US" dirty="0" smtClean="0"/>
              <a:t>‏</a:t>
            </a:r>
            <a:endParaRPr lang="en-US" altLang="en-US" dirty="0" smtClean="0"/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Molar volume (</a:t>
            </a:r>
            <a:r>
              <a:rPr lang="en-US" altLang="en-US" dirty="0" smtClean="0"/>
              <a:t>mol</a:t>
            </a:r>
            <a:r>
              <a:rPr lang="en-US" altLang="en-US" dirty="0" smtClean="0"/>
              <a:t>/L or M)</a:t>
            </a:r>
            <a:r>
              <a:rPr lang="ar-SA" altLang="en-US" dirty="0" smtClean="0"/>
              <a:t>‏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1084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Sample Calculation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68825"/>
          </a:xfrm>
        </p:spPr>
        <p:txBody>
          <a:bodyPr/>
          <a:lstStyle/>
          <a:p>
            <a:pPr marL="595313" indent="-595313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sz="2800" dirty="0" smtClean="0"/>
              <a:t>Ex. Prepare 1 L of 1.5 M Tris pH 7.5</a:t>
            </a:r>
          </a:p>
          <a:p>
            <a:pPr marL="595313" indent="-595313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AutoNum type="arabicPeriod"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sz="2800" dirty="0" smtClean="0"/>
              <a:t>Determine total number of moles of Tris required. 1 L X 1.5 </a:t>
            </a:r>
            <a:r>
              <a:rPr lang="en-US" altLang="en-US" sz="2800" dirty="0" smtClean="0"/>
              <a:t>mol</a:t>
            </a:r>
            <a:r>
              <a:rPr lang="en-US" altLang="en-US" sz="2800" dirty="0" smtClean="0"/>
              <a:t>/L = 1.5 </a:t>
            </a:r>
            <a:r>
              <a:rPr lang="en-US" altLang="en-US" sz="2800" dirty="0" smtClean="0"/>
              <a:t>mol</a:t>
            </a:r>
            <a:endParaRPr lang="en-US" altLang="en-US" sz="2800" dirty="0" smtClean="0"/>
          </a:p>
          <a:p>
            <a:pPr marL="595313" indent="-595313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AutoNum type="arabicPeriod"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sz="2800" dirty="0" smtClean="0"/>
              <a:t>Tris (MW = 121.1 g/</a:t>
            </a:r>
            <a:r>
              <a:rPr lang="en-US" altLang="en-US" sz="2800" dirty="0" smtClean="0"/>
              <a:t>mol</a:t>
            </a:r>
            <a:r>
              <a:rPr lang="en-US" altLang="en-US" sz="2800" dirty="0" smtClean="0"/>
              <a:t>)‏</a:t>
            </a:r>
          </a:p>
          <a:p>
            <a:pPr marL="595313" indent="-595313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sz="2800" dirty="0" smtClean="0"/>
              <a:t>	1.5 </a:t>
            </a:r>
            <a:r>
              <a:rPr lang="en-US" altLang="en-US" sz="2800" dirty="0" smtClean="0"/>
              <a:t>mol</a:t>
            </a:r>
            <a:r>
              <a:rPr lang="en-US" altLang="en-US" sz="2800" dirty="0" smtClean="0"/>
              <a:t> X 121.1 g/</a:t>
            </a:r>
            <a:r>
              <a:rPr lang="en-US" altLang="en-US" sz="2800" dirty="0" smtClean="0"/>
              <a:t>mol</a:t>
            </a:r>
            <a:r>
              <a:rPr lang="en-US" altLang="en-US" sz="2800" dirty="0" smtClean="0"/>
              <a:t> = 181.65 g Tris</a:t>
            </a:r>
          </a:p>
          <a:p>
            <a:pPr marL="595313" indent="-595313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sz="2800" dirty="0" smtClean="0"/>
              <a:t>3.    Dissolve 181.65 g Tris in 700 mL dH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0 (using beaker)‏</a:t>
            </a:r>
          </a:p>
          <a:p>
            <a:pPr marL="595313" indent="-595313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sz="2800" dirty="0" smtClean="0"/>
              <a:t>4.    Adjust pH to 7.5</a:t>
            </a:r>
          </a:p>
          <a:p>
            <a:pPr marL="595313" indent="-595313" eaLnBrk="1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sz="2800" dirty="0" smtClean="0"/>
              <a:t>5.   Transfer to 1 L graduated cylinder. Bring to final volume with dH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0.</a:t>
            </a:r>
          </a:p>
        </p:txBody>
      </p:sp>
    </p:spTree>
    <p:extLst>
      <p:ext uri="{BB962C8B-B14F-4D97-AF65-F5344CB8AC3E}">
        <p14:creationId xmlns:p14="http://schemas.microsoft.com/office/powerpoint/2010/main" val="2064495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Types of Balances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95313" indent="-595313" eaLnBrk="1" hangingPunct="1">
              <a:buFont typeface="Arial" panose="020B0604020202020204" pitchFamily="34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dirty="0" smtClean="0"/>
              <a:t>Labs are equipped with two types of balances:</a:t>
            </a:r>
          </a:p>
          <a:p>
            <a:pPr marL="595313" indent="-595313" eaLnBrk="1" hangingPunct="1">
              <a:spcBef>
                <a:spcPts val="350"/>
              </a:spcBef>
              <a:buFont typeface="Arial" panose="020B0604020202020204" pitchFamily="34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endParaRPr lang="en-US" altLang="en-US" sz="1400" dirty="0" smtClean="0"/>
          </a:p>
          <a:p>
            <a:pPr marL="595313" indent="-595313" eaLnBrk="1" hangingPunct="1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dirty="0" smtClean="0"/>
              <a:t>Analytical balance</a:t>
            </a:r>
          </a:p>
          <a:p>
            <a:pPr marL="595313" indent="-595313" eaLnBrk="1" hangingPunct="1"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dirty="0" smtClean="0"/>
              <a:t>Top loading balance</a:t>
            </a:r>
          </a:p>
          <a:p>
            <a:pPr marL="595313" indent="-595313" eaLnBrk="1" hangingPunct="1">
              <a:spcBef>
                <a:spcPts val="350"/>
              </a:spcBef>
              <a:buFont typeface="Arial" panose="020B0604020202020204" pitchFamily="34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endParaRPr lang="en-US" altLang="en-US" sz="1400" dirty="0" smtClean="0"/>
          </a:p>
          <a:p>
            <a:pPr marL="595313" indent="-595313" eaLnBrk="1" hangingPunct="1">
              <a:buFont typeface="Arial" panose="020B0604020202020204" pitchFamily="34" charset="0"/>
              <a:buNone/>
              <a:tabLst>
                <a:tab pos="720725" algn="l"/>
                <a:tab pos="1177925" algn="l"/>
                <a:tab pos="1635125" algn="l"/>
                <a:tab pos="2092325" algn="l"/>
                <a:tab pos="2549525" algn="l"/>
                <a:tab pos="3006725" algn="l"/>
                <a:tab pos="3463925" algn="l"/>
                <a:tab pos="3921125" algn="l"/>
                <a:tab pos="4378325" algn="l"/>
                <a:tab pos="4835525" algn="l"/>
                <a:tab pos="5292725" algn="l"/>
                <a:tab pos="5749925" algn="l"/>
                <a:tab pos="6207125" algn="l"/>
                <a:tab pos="6664325" algn="l"/>
                <a:tab pos="7121525" algn="l"/>
                <a:tab pos="7578725" algn="l"/>
                <a:tab pos="8035925" algn="l"/>
                <a:tab pos="8493125" algn="l"/>
                <a:tab pos="8950325" algn="l"/>
                <a:tab pos="9407525" algn="l"/>
              </a:tabLst>
            </a:pPr>
            <a:r>
              <a:rPr lang="en-US" altLang="en-US" dirty="0" smtClean="0"/>
              <a:t> The primary difference between these instruments is </a:t>
            </a:r>
            <a:r>
              <a:rPr lang="en-US" altLang="en-US" u="sng" dirty="0" smtClean="0"/>
              <a:t>Significant Figures</a:t>
            </a:r>
          </a:p>
        </p:txBody>
      </p:sp>
    </p:spTree>
    <p:extLst>
      <p:ext uri="{BB962C8B-B14F-4D97-AF65-F5344CB8AC3E}">
        <p14:creationId xmlns:p14="http://schemas.microsoft.com/office/powerpoint/2010/main" val="1709902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7543800" cy="1435100"/>
          </a:xfrm>
        </p:spPr>
        <p:txBody>
          <a:bodyPr anchor="b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Material Safety Data Sheet (MSDS)</a:t>
            </a:r>
            <a:r>
              <a:rPr lang="ar-SA" altLang="en-US" smtClean="0"/>
              <a:t>‏</a:t>
            </a:r>
            <a:endParaRPr lang="en-US" altLang="en-US" dirty="0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495800"/>
          </a:xfrm>
        </p:spPr>
        <p:txBody>
          <a:bodyPr/>
          <a:lstStyle/>
          <a:p>
            <a:pPr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Detailed information on 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Physical and chemical hazards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Handling procedures</a:t>
            </a:r>
          </a:p>
          <a:p>
            <a:pPr lvl="1" eaLnBrk="1" hangingPunct="1"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400" dirty="0" smtClean="0"/>
              <a:t>Emergency response procedures</a:t>
            </a:r>
          </a:p>
          <a:p>
            <a:pPr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There must be a MSDS for every chemical used and stored in a laboratory</a:t>
            </a:r>
          </a:p>
          <a:p>
            <a:pPr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sz="2800" dirty="0" smtClean="0"/>
              <a:t>MSDS for all chemicals must be read and understood before starting a procedure</a:t>
            </a:r>
          </a:p>
        </p:txBody>
      </p:sp>
    </p:spTree>
    <p:extLst>
      <p:ext uri="{BB962C8B-B14F-4D97-AF65-F5344CB8AC3E}">
        <p14:creationId xmlns:p14="http://schemas.microsoft.com/office/powerpoint/2010/main" val="17142663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228600"/>
            <a:ext cx="8001000" cy="6438900"/>
          </a:xfrm>
        </p:spPr>
        <p:txBody>
          <a:bodyPr anchor="t"/>
          <a:lstStyle/>
          <a:p>
            <a:pPr marL="328613" indent="-328613" algn="l" eaLnBrk="1" hangingPunct="1"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800" dirty="0" smtClean="0"/>
              <a:t>Your first line of defense are container labels</a:t>
            </a:r>
          </a:p>
          <a:p>
            <a:pPr algn="l"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 eaLnBrk="1" hangingPunct="1"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Chemical </a:t>
            </a:r>
            <a:r>
              <a:rPr lang="en-US" sz="2800" dirty="0" smtClean="0">
                <a:solidFill>
                  <a:schemeClr val="tx1"/>
                </a:solidFill>
              </a:rPr>
              <a:t>manufacturers post physical and health hazards on container labels</a:t>
            </a:r>
          </a:p>
          <a:p>
            <a:pPr marL="328613" indent="-328613" algn="l" eaLnBrk="1" hangingPunct="1"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800" dirty="0" smtClean="0"/>
              <a:t>What information goes on a container label??</a:t>
            </a:r>
          </a:p>
          <a:p>
            <a:pPr marL="728663" lvl="1" indent="-271463" algn="l" eaLnBrk="1" hangingPunct="1">
              <a:spcBef>
                <a:spcPts val="6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Name</a:t>
            </a:r>
          </a:p>
          <a:p>
            <a:pPr marL="728663" lvl="1" indent="-271463" algn="l" eaLnBrk="1" hangingPunct="1">
              <a:spcBef>
                <a:spcPts val="6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Manufacturer’s information</a:t>
            </a:r>
          </a:p>
          <a:p>
            <a:pPr marL="728663" lvl="1" indent="-271463" algn="l" eaLnBrk="1" hangingPunct="1">
              <a:spcBef>
                <a:spcPts val="6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Physical hazards</a:t>
            </a:r>
          </a:p>
          <a:p>
            <a:pPr marL="728663" lvl="1" indent="-271463" algn="l" eaLnBrk="1" hangingPunct="1">
              <a:spcBef>
                <a:spcPts val="6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Storing, handling, and disposal</a:t>
            </a:r>
          </a:p>
          <a:p>
            <a:pPr marL="728663" lvl="1" indent="-271463" algn="l" eaLnBrk="1" hangingPunct="1">
              <a:spcBef>
                <a:spcPts val="6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Health hazards</a:t>
            </a:r>
          </a:p>
          <a:p>
            <a:pPr marL="728663" lvl="1" indent="-271463" algn="l" eaLnBrk="1" hangingPunct="1">
              <a:spcBef>
                <a:spcPts val="60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400" dirty="0" smtClean="0"/>
              <a:t>PPE</a:t>
            </a:r>
          </a:p>
          <a:p>
            <a:pPr marL="328613" indent="-328613" algn="l"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400" dirty="0" smtClean="0"/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7338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519271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444734"/>
            <a:ext cx="36766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66" name="Rectangle 5"/>
          <p:cNvSpPr>
            <a:spLocks noChangeArrowheads="1"/>
          </p:cNvSpPr>
          <p:nvPr/>
        </p:nvSpPr>
        <p:spPr bwMode="auto">
          <a:xfrm flipV="1">
            <a:off x="914400" y="4419599"/>
            <a:ext cx="2286000" cy="520559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 idx="1"/>
          </p:nvPr>
        </p:nvSpPr>
        <p:spPr>
          <a:xfrm>
            <a:off x="2971800" y="379413"/>
            <a:ext cx="2514600" cy="808037"/>
          </a:xfrm>
        </p:spPr>
        <p:txBody>
          <a:bodyPr anchor="b"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Labels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29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0" y="11113"/>
            <a:ext cx="6858000" cy="1435100"/>
          </a:xfrm>
        </p:spPr>
        <p:txBody>
          <a:bodyPr anchor="b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National Fire Protection Association - NFPA CODE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0563" y="2057400"/>
            <a:ext cx="4033837" cy="4411663"/>
          </a:xfrm>
        </p:spPr>
        <p:txBody>
          <a:bodyPr/>
          <a:lstStyle/>
          <a:p>
            <a:pPr eaLnBrk="1" hangingPunct="1"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800" b="1" dirty="0" smtClean="0"/>
              <a:t>Blue = Health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800" dirty="0" smtClean="0"/>
          </a:p>
          <a:p>
            <a:pPr eaLnBrk="1" hangingPunct="1"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800" b="1" dirty="0" smtClean="0"/>
              <a:t>Red = Flammable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800" b="1" dirty="0" smtClean="0"/>
          </a:p>
          <a:p>
            <a:pPr eaLnBrk="1" hangingPunct="1">
              <a:spcBef>
                <a:spcPts val="70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Yellow = Reactive</a:t>
            </a:r>
          </a:p>
          <a:p>
            <a:pPr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800" b="1" dirty="0" smtClean="0"/>
          </a:p>
          <a:p>
            <a:pPr eaLnBrk="1" hangingPunct="1">
              <a:spcBef>
                <a:spcPts val="700"/>
              </a:spcBef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US" sz="2800" b="1" dirty="0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119563" y="5570538"/>
            <a:ext cx="47958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8613" indent="-328613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328613" algn="l"/>
                <a:tab pos="785813" algn="l"/>
                <a:tab pos="1243013" algn="l"/>
                <a:tab pos="1700213" algn="l"/>
                <a:tab pos="2157413" algn="l"/>
                <a:tab pos="2614613" algn="l"/>
                <a:tab pos="3071813" algn="l"/>
                <a:tab pos="3529013" algn="l"/>
                <a:tab pos="3986213" algn="l"/>
                <a:tab pos="4443413" algn="l"/>
                <a:tab pos="4900613" algn="l"/>
                <a:tab pos="5357813" algn="l"/>
                <a:tab pos="5815013" algn="l"/>
                <a:tab pos="6272213" algn="l"/>
                <a:tab pos="6729413" algn="l"/>
                <a:tab pos="7186613" algn="l"/>
                <a:tab pos="7643813" algn="l"/>
                <a:tab pos="8101013" algn="l"/>
                <a:tab pos="8558213" algn="l"/>
                <a:tab pos="9015413" algn="l"/>
                <a:tab pos="94726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Scale = 0 – 4</a:t>
            </a:r>
          </a:p>
          <a:p>
            <a:pPr algn="ctr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Least Intense to Most Intense</a:t>
            </a:r>
          </a:p>
        </p:txBody>
      </p:sp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58825" y="4800600"/>
            <a:ext cx="3813175" cy="763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2600" b="1" dirty="0">
                <a:solidFill>
                  <a:srgbClr val="FFFFFF"/>
                </a:solidFill>
              </a:rPr>
              <a:t>White = Special Hazard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Ex : ACID, NO WATER</a:t>
            </a:r>
          </a:p>
        </p:txBody>
      </p:sp>
      <p:sp>
        <p:nvSpPr>
          <p:cNvPr id="94215" name="Text Box 6"/>
          <p:cNvSpPr txBox="1">
            <a:spLocks noChangeArrowheads="1"/>
          </p:cNvSpPr>
          <p:nvPr/>
        </p:nvSpPr>
        <p:spPr bwMode="auto">
          <a:xfrm>
            <a:off x="1611313" y="1462088"/>
            <a:ext cx="5267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/>
              <a:t>http://www.orcbs.msu.edu/chemical/nfpa/nfpa.html</a:t>
            </a:r>
          </a:p>
        </p:txBody>
      </p:sp>
    </p:spTree>
    <p:extLst>
      <p:ext uri="{BB962C8B-B14F-4D97-AF65-F5344CB8AC3E}">
        <p14:creationId xmlns:p14="http://schemas.microsoft.com/office/powerpoint/2010/main" val="2729900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884238"/>
          </a:xfrm>
        </p:spPr>
        <p:txBody>
          <a:bodyPr anchor="b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LABELING… Biohazards</a:t>
            </a: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619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76200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/>
              <a:t>What is a Biohazardous material?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Biological in nature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Capable of producing harmful effects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 on other biological organisms, particularly humans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dirty="0"/>
              <a:t>Examples: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Certain bacteria, fungi, viruses, parasites, recombinant products, allergens, cultured human or animal cells and their potentially infectious agents</a:t>
            </a:r>
          </a:p>
        </p:txBody>
      </p:sp>
    </p:spTree>
    <p:extLst>
      <p:ext uri="{BB962C8B-B14F-4D97-AF65-F5344CB8AC3E}">
        <p14:creationId xmlns:p14="http://schemas.microsoft.com/office/powerpoint/2010/main" val="2220680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07988"/>
            <a:ext cx="8229600" cy="105410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Precision = +/- 0.01g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37063"/>
          </a:xfrm>
        </p:spPr>
        <p:txBody>
          <a:bodyPr lIns="0" tIns="0" rIns="0" bIns="0"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52475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191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Top Loading Balance</a:t>
            </a:r>
          </a:p>
        </p:txBody>
      </p:sp>
      <p:pic>
        <p:nvPicPr>
          <p:cNvPr id="15363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33800"/>
            <a:ext cx="4114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8613" indent="-328613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033000" algn="l"/>
                <a:tab pos="10490200" algn="l"/>
                <a:tab pos="10493375" algn="l"/>
                <a:tab pos="10496550" algn="l"/>
                <a:tab pos="10499725" algn="l"/>
                <a:tab pos="10502900" algn="l"/>
                <a:tab pos="10506075" algn="l"/>
                <a:tab pos="10509250" algn="l"/>
                <a:tab pos="105124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en-US" altLang="en-US" dirty="0"/>
              <a:t>Used when less quantitative results are required (+/- 0.01g) 			(Capacity &lt; 1200 g)</a:t>
            </a:r>
            <a:r>
              <a:rPr lang="ar-SA" altLang="en-US"/>
              <a:t>‏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9116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Analytical Balance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Used for measurements requiring highly quantitative results i.e. +/- 0.0002 g</a:t>
            </a:r>
          </a:p>
          <a:p>
            <a:pPr eaLnBrk="1" hangingPunct="1">
              <a:buFont typeface="Arial" panose="020B0604020202020204" pitchFamily="34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			(Capacity &lt; 100 g)</a:t>
            </a:r>
            <a:r>
              <a:rPr lang="ar-SA" altLang="en-US" smtClean="0"/>
              <a:t>‏</a:t>
            </a:r>
            <a:endParaRPr lang="en-US" altLang="en-US" dirty="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17526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46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05410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Bio-Rad Pipetmen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37063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 smtClean="0"/>
              <a:t>Pipets can measure +/-1% of their largest volume and be accurate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6172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15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Limits of Measurement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15313" cy="45116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dirty="0" smtClean="0"/>
              <a:t>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All measurements contain some error and it is calculated by the following formula: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 smtClean="0"/>
              <a:t>                             Percent Error     =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 smtClean="0"/>
              <a:t>   </a:t>
            </a:r>
            <a:r>
              <a:rPr lang="en-US" altLang="en-US" sz="2800" u="sng" dirty="0" smtClean="0"/>
              <a:t>True Value  -   Average Measured Value </a:t>
            </a:r>
            <a:r>
              <a:rPr lang="en-US" altLang="en-US" sz="2800" dirty="0" smtClean="0"/>
              <a:t>X 100%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dirty="0" smtClean="0"/>
              <a:t>		                       True Value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219200" y="19812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All </a:t>
            </a:r>
          </a:p>
        </p:txBody>
      </p:sp>
    </p:spTree>
    <p:extLst>
      <p:ext uri="{BB962C8B-B14F-4D97-AF65-F5344CB8AC3E}">
        <p14:creationId xmlns:p14="http://schemas.microsoft.com/office/powerpoint/2010/main" val="107039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56457</TotalTime>
  <Words>1244</Words>
  <Application>Microsoft Office PowerPoint</Application>
  <PresentationFormat>On-screen Show (4:3)</PresentationFormat>
  <Paragraphs>277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ＭＳ Ｐゴシック</vt:lpstr>
      <vt:lpstr>ＭＳ Ｐゴシック</vt:lpstr>
      <vt:lpstr>Arial</vt:lpstr>
      <vt:lpstr>Calibri</vt:lpstr>
      <vt:lpstr>Lucida Sans Unicode</vt:lpstr>
      <vt:lpstr>Symbol</vt:lpstr>
      <vt:lpstr>Times New Roman</vt:lpstr>
      <vt:lpstr>Wingdings</vt:lpstr>
      <vt:lpstr>Office Theme</vt:lpstr>
      <vt:lpstr>  Metrology  </vt:lpstr>
      <vt:lpstr>Metrology </vt:lpstr>
      <vt:lpstr>Outline </vt:lpstr>
      <vt:lpstr>Types of Balances</vt:lpstr>
      <vt:lpstr>Precision = +/- 0.01g</vt:lpstr>
      <vt:lpstr>Top Loading Balance</vt:lpstr>
      <vt:lpstr>Analytical Balance</vt:lpstr>
      <vt:lpstr>Bio-Rad Pipetmen</vt:lpstr>
      <vt:lpstr>Limits of Measurement</vt:lpstr>
      <vt:lpstr>PowerPoint Presentation</vt:lpstr>
      <vt:lpstr>What are Significant Figures?</vt:lpstr>
      <vt:lpstr>Why Consider Significant Figures?</vt:lpstr>
      <vt:lpstr>Determining Significant Figures</vt:lpstr>
      <vt:lpstr>Accuracy </vt:lpstr>
      <vt:lpstr>Precision</vt:lpstr>
      <vt:lpstr>Measurement Requires Accuracy and Precision</vt:lpstr>
      <vt:lpstr>Accuracy vs Precision</vt:lpstr>
      <vt:lpstr>Calibration of Balances</vt:lpstr>
      <vt:lpstr>Validation of Pipetmen</vt:lpstr>
      <vt:lpstr>Percent Error </vt:lpstr>
      <vt:lpstr>Electromagnetic Spectrum</vt:lpstr>
      <vt:lpstr>Spectroscopy</vt:lpstr>
      <vt:lpstr>Absorption</vt:lpstr>
      <vt:lpstr>Fluorescence</vt:lpstr>
      <vt:lpstr>Examples of Fluorescence</vt:lpstr>
      <vt:lpstr>UV/Vis Spectrophotometer</vt:lpstr>
      <vt:lpstr>UV/Vis Spectrophotometer</vt:lpstr>
      <vt:lpstr>Application</vt:lpstr>
      <vt:lpstr>Determining Concentration</vt:lpstr>
      <vt:lpstr>Determining Nucleic Acid Concentration </vt:lpstr>
      <vt:lpstr>Other Wavelengths</vt:lpstr>
      <vt:lpstr>Terminology</vt:lpstr>
      <vt:lpstr>Terminology (cont.)‏</vt:lpstr>
      <vt:lpstr>Common Buffers</vt:lpstr>
      <vt:lpstr>pH</vt:lpstr>
      <vt:lpstr>How pH is Measured</vt:lpstr>
      <vt:lpstr>pH Meter</vt:lpstr>
      <vt:lpstr>Preparing solutions</vt:lpstr>
      <vt:lpstr>Sample Calculation</vt:lpstr>
      <vt:lpstr>Material Safety Data Sheet (MSDS)‏</vt:lpstr>
      <vt:lpstr>Labels</vt:lpstr>
      <vt:lpstr>National Fire Protection Association - NFPA CODE</vt:lpstr>
      <vt:lpstr>LABELING… Biohazards</vt:lpstr>
    </vt:vector>
  </TitlesOfParts>
  <Company>NHCTC-Pease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NBC2 Presentation to the NVC March 31, 2009</dc:title>
  <dc:creator>Sonia Wallman</dc:creator>
  <cp:lastModifiedBy>Linda Rehfuss</cp:lastModifiedBy>
  <cp:revision>1089</cp:revision>
  <cp:lastPrinted>2015-11-05T22:24:58Z</cp:lastPrinted>
  <dcterms:created xsi:type="dcterms:W3CDTF">2009-03-02T19:13:16Z</dcterms:created>
  <dcterms:modified xsi:type="dcterms:W3CDTF">2019-02-25T19:13:41Z</dcterms:modified>
</cp:coreProperties>
</file>