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191" r:id="rId2"/>
    <p:sldId id="1192" r:id="rId3"/>
    <p:sldId id="1226" r:id="rId4"/>
    <p:sldId id="1194" r:id="rId5"/>
    <p:sldId id="1195" r:id="rId6"/>
    <p:sldId id="1196" r:id="rId7"/>
    <p:sldId id="1197" r:id="rId8"/>
    <p:sldId id="1227" r:id="rId9"/>
    <p:sldId id="1198" r:id="rId10"/>
    <p:sldId id="1200" r:id="rId11"/>
    <p:sldId id="1201" r:id="rId12"/>
    <p:sldId id="1202" r:id="rId13"/>
    <p:sldId id="1203" r:id="rId14"/>
    <p:sldId id="1204" r:id="rId15"/>
    <p:sldId id="1205" r:id="rId16"/>
    <p:sldId id="1206" r:id="rId17"/>
    <p:sldId id="1207" r:id="rId18"/>
    <p:sldId id="1208" r:id="rId19"/>
    <p:sldId id="1209" r:id="rId20"/>
    <p:sldId id="1210" r:id="rId21"/>
    <p:sldId id="1211" r:id="rId22"/>
    <p:sldId id="1212" r:id="rId23"/>
    <p:sldId id="1213" r:id="rId24"/>
    <p:sldId id="1214" r:id="rId25"/>
    <p:sldId id="1216" r:id="rId26"/>
    <p:sldId id="1217" r:id="rId27"/>
    <p:sldId id="1218" r:id="rId28"/>
    <p:sldId id="1219" r:id="rId29"/>
    <p:sldId id="1220" r:id="rId30"/>
    <p:sldId id="1221" r:id="rId31"/>
    <p:sldId id="1222" r:id="rId32"/>
    <p:sldId id="1223" r:id="rId33"/>
    <p:sldId id="1224" r:id="rId34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D5322"/>
    <a:srgbClr val="000074"/>
    <a:srgbClr val="C00000"/>
    <a:srgbClr val="F0EA00"/>
    <a:srgbClr val="237826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3173" autoAdjust="0"/>
  </p:normalViewPr>
  <p:slideViewPr>
    <p:cSldViewPr>
      <p:cViewPr varScale="1">
        <p:scale>
          <a:sx n="64" d="100"/>
          <a:sy n="64" d="100"/>
        </p:scale>
        <p:origin x="128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912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38F0F-C55F-4D59-8E20-C8C152F57FD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78AF1B-F3CE-4185-9F66-C8253FB45FDA}">
      <dgm:prSet phldrT="[Text]"/>
      <dgm:spPr/>
      <dgm:t>
        <a:bodyPr/>
        <a:lstStyle/>
        <a:p>
          <a:r>
            <a:rPr lang="en-US" dirty="0"/>
            <a:t>Production of GFP by Cell Growth and Division</a:t>
          </a:r>
        </a:p>
      </dgm:t>
    </dgm:pt>
    <dgm:pt modelId="{48283E0D-7FB4-4C4F-96E1-B6CC48233573}" type="parTrans" cxnId="{A37A7A33-6C06-4C9A-850A-2AA21BB85C89}">
      <dgm:prSet/>
      <dgm:spPr/>
      <dgm:t>
        <a:bodyPr/>
        <a:lstStyle/>
        <a:p>
          <a:endParaRPr lang="en-US"/>
        </a:p>
      </dgm:t>
    </dgm:pt>
    <dgm:pt modelId="{89809D74-9BB1-4BA4-9D19-9A3801A1B3F7}" type="sibTrans" cxnId="{A37A7A33-6C06-4C9A-850A-2AA21BB85C89}">
      <dgm:prSet/>
      <dgm:spPr/>
      <dgm:t>
        <a:bodyPr/>
        <a:lstStyle/>
        <a:p>
          <a:endParaRPr lang="en-US"/>
        </a:p>
      </dgm:t>
    </dgm:pt>
    <dgm:pt modelId="{37ADC73B-C60F-45E1-B2D5-0CD463AD44A7}">
      <dgm:prSet phldrT="[Text]"/>
      <dgm:spPr/>
      <dgm:t>
        <a:bodyPr/>
        <a:lstStyle/>
        <a:p>
          <a:r>
            <a:rPr lang="en-US" dirty="0"/>
            <a:t>Harvesting</a:t>
          </a:r>
          <a:r>
            <a:rPr lang="en-US" baseline="0" dirty="0"/>
            <a:t> and Initial Purification</a:t>
          </a:r>
          <a:endParaRPr lang="en-US" dirty="0"/>
        </a:p>
      </dgm:t>
    </dgm:pt>
    <dgm:pt modelId="{32CB2C52-5982-4C3F-A6AB-2B23BCB5AF26}" type="parTrans" cxnId="{E1DACE5E-CC8E-4C53-BC78-A58A36630EBD}">
      <dgm:prSet/>
      <dgm:spPr/>
      <dgm:t>
        <a:bodyPr/>
        <a:lstStyle/>
        <a:p>
          <a:endParaRPr lang="en-US"/>
        </a:p>
      </dgm:t>
    </dgm:pt>
    <dgm:pt modelId="{F46F955E-1164-4DC9-AEA6-EA0D4279388B}" type="sibTrans" cxnId="{E1DACE5E-CC8E-4C53-BC78-A58A36630EBD}">
      <dgm:prSet/>
      <dgm:spPr/>
      <dgm:t>
        <a:bodyPr/>
        <a:lstStyle/>
        <a:p>
          <a:endParaRPr lang="en-US"/>
        </a:p>
      </dgm:t>
    </dgm:pt>
    <dgm:pt modelId="{4BA30824-C924-4B3B-98ED-F3FDFD493F51}">
      <dgm:prSet phldrT="[Text]"/>
      <dgm:spPr/>
      <dgm:t>
        <a:bodyPr/>
        <a:lstStyle/>
        <a:p>
          <a:r>
            <a:rPr lang="en-US" dirty="0"/>
            <a:t>Chromatography and highly purified final product </a:t>
          </a:r>
        </a:p>
      </dgm:t>
    </dgm:pt>
    <dgm:pt modelId="{6AAF3C66-3B80-4DF9-A69E-5F67ED794B32}" type="parTrans" cxnId="{3BCADDC7-112E-4AED-B77A-A8DE4827FA15}">
      <dgm:prSet/>
      <dgm:spPr/>
      <dgm:t>
        <a:bodyPr/>
        <a:lstStyle/>
        <a:p>
          <a:endParaRPr lang="en-US"/>
        </a:p>
      </dgm:t>
    </dgm:pt>
    <dgm:pt modelId="{A97A5277-684B-4490-A544-290B3B8C7BC6}" type="sibTrans" cxnId="{3BCADDC7-112E-4AED-B77A-A8DE4827FA15}">
      <dgm:prSet/>
      <dgm:spPr/>
      <dgm:t>
        <a:bodyPr/>
        <a:lstStyle/>
        <a:p>
          <a:endParaRPr lang="en-US"/>
        </a:p>
      </dgm:t>
    </dgm:pt>
    <dgm:pt modelId="{E035174F-0F62-4501-B81E-BC0184A1DA55}" type="pres">
      <dgm:prSet presAssocID="{DAE38F0F-C55F-4D59-8E20-C8C152F57FD3}" presName="Name0" presStyleCnt="0">
        <dgm:presLayoutVars>
          <dgm:dir/>
          <dgm:animLvl val="lvl"/>
          <dgm:resizeHandles val="exact"/>
        </dgm:presLayoutVars>
      </dgm:prSet>
      <dgm:spPr/>
    </dgm:pt>
    <dgm:pt modelId="{8573F063-3BA0-4CB9-9620-D41114D7792D}" type="pres">
      <dgm:prSet presAssocID="{A278AF1B-F3CE-4185-9F66-C8253FB45FDA}" presName="parTxOnly" presStyleLbl="node1" presStyleIdx="0" presStyleCnt="3" custAng="20604433" custScaleY="100557" custLinFactNeighborX="-16092" custLinFactNeighborY="8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24208-A283-496F-93F2-6A80E86BA605}" type="pres">
      <dgm:prSet presAssocID="{89809D74-9BB1-4BA4-9D19-9A3801A1B3F7}" presName="parTxOnlySpace" presStyleCnt="0"/>
      <dgm:spPr/>
    </dgm:pt>
    <dgm:pt modelId="{A3F01192-56A5-40B4-959D-094B467B6CDB}" type="pres">
      <dgm:prSet presAssocID="{37ADC73B-C60F-45E1-B2D5-0CD463AD44A7}" presName="parTxOnly" presStyleLbl="node1" presStyleIdx="1" presStyleCnt="3" custAng="20593286" custLinFactNeighborX="-6493" custLinFactNeighborY="24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3E58E-AD68-479B-83D5-B5EB9020D79B}" type="pres">
      <dgm:prSet presAssocID="{F46F955E-1164-4DC9-AEA6-EA0D4279388B}" presName="parTxOnlySpace" presStyleCnt="0"/>
      <dgm:spPr/>
    </dgm:pt>
    <dgm:pt modelId="{AD37BCC8-0478-4BFE-A1CB-48A588DE1405}" type="pres">
      <dgm:prSet presAssocID="{4BA30824-C924-4B3B-98ED-F3FDFD493F51}" presName="parTxOnly" presStyleLbl="node1" presStyleIdx="2" presStyleCnt="3" custAng="20712116" custLinFactNeighborX="-28267" custLinFactNeighborY="-37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A7A33-6C06-4C9A-850A-2AA21BB85C89}" srcId="{DAE38F0F-C55F-4D59-8E20-C8C152F57FD3}" destId="{A278AF1B-F3CE-4185-9F66-C8253FB45FDA}" srcOrd="0" destOrd="0" parTransId="{48283E0D-7FB4-4C4F-96E1-B6CC48233573}" sibTransId="{89809D74-9BB1-4BA4-9D19-9A3801A1B3F7}"/>
    <dgm:cxn modelId="{4969E90C-4DCF-40F1-8FE3-4C5A4F69AE5F}" type="presOf" srcId="{DAE38F0F-C55F-4D59-8E20-C8C152F57FD3}" destId="{E035174F-0F62-4501-B81E-BC0184A1DA55}" srcOrd="0" destOrd="0" presId="urn:microsoft.com/office/officeart/2005/8/layout/chevron1"/>
    <dgm:cxn modelId="{E1DACE5E-CC8E-4C53-BC78-A58A36630EBD}" srcId="{DAE38F0F-C55F-4D59-8E20-C8C152F57FD3}" destId="{37ADC73B-C60F-45E1-B2D5-0CD463AD44A7}" srcOrd="1" destOrd="0" parTransId="{32CB2C52-5982-4C3F-A6AB-2B23BCB5AF26}" sibTransId="{F46F955E-1164-4DC9-AEA6-EA0D4279388B}"/>
    <dgm:cxn modelId="{EF1E4389-4CAB-49D3-ADED-660450EC09CB}" type="presOf" srcId="{37ADC73B-C60F-45E1-B2D5-0CD463AD44A7}" destId="{A3F01192-56A5-40B4-959D-094B467B6CDB}" srcOrd="0" destOrd="0" presId="urn:microsoft.com/office/officeart/2005/8/layout/chevron1"/>
    <dgm:cxn modelId="{68EE4B15-83EE-4328-93CF-44AEEB793988}" type="presOf" srcId="{A278AF1B-F3CE-4185-9F66-C8253FB45FDA}" destId="{8573F063-3BA0-4CB9-9620-D41114D7792D}" srcOrd="0" destOrd="0" presId="urn:microsoft.com/office/officeart/2005/8/layout/chevron1"/>
    <dgm:cxn modelId="{6C54C5AE-6C44-4E4B-B447-1AC269CC5399}" type="presOf" srcId="{4BA30824-C924-4B3B-98ED-F3FDFD493F51}" destId="{AD37BCC8-0478-4BFE-A1CB-48A588DE1405}" srcOrd="0" destOrd="0" presId="urn:microsoft.com/office/officeart/2005/8/layout/chevron1"/>
    <dgm:cxn modelId="{3BCADDC7-112E-4AED-B77A-A8DE4827FA15}" srcId="{DAE38F0F-C55F-4D59-8E20-C8C152F57FD3}" destId="{4BA30824-C924-4B3B-98ED-F3FDFD493F51}" srcOrd="2" destOrd="0" parTransId="{6AAF3C66-3B80-4DF9-A69E-5F67ED794B32}" sibTransId="{A97A5277-684B-4490-A544-290B3B8C7BC6}"/>
    <dgm:cxn modelId="{7B9A6381-A660-4562-8C3C-C3B457A41E95}" type="presParOf" srcId="{E035174F-0F62-4501-B81E-BC0184A1DA55}" destId="{8573F063-3BA0-4CB9-9620-D41114D7792D}" srcOrd="0" destOrd="0" presId="urn:microsoft.com/office/officeart/2005/8/layout/chevron1"/>
    <dgm:cxn modelId="{C537D963-7A41-4AE8-8874-15BA99EA0E88}" type="presParOf" srcId="{E035174F-0F62-4501-B81E-BC0184A1DA55}" destId="{7E324208-A283-496F-93F2-6A80E86BA605}" srcOrd="1" destOrd="0" presId="urn:microsoft.com/office/officeart/2005/8/layout/chevron1"/>
    <dgm:cxn modelId="{45ECA139-9543-4F92-8B5D-2F66B3E9E1C9}" type="presParOf" srcId="{E035174F-0F62-4501-B81E-BC0184A1DA55}" destId="{A3F01192-56A5-40B4-959D-094B467B6CDB}" srcOrd="2" destOrd="0" presId="urn:microsoft.com/office/officeart/2005/8/layout/chevron1"/>
    <dgm:cxn modelId="{749571CD-A3C2-4701-AD5A-71A1ADB701D4}" type="presParOf" srcId="{E035174F-0F62-4501-B81E-BC0184A1DA55}" destId="{9DE3E58E-AD68-479B-83D5-B5EB9020D79B}" srcOrd="3" destOrd="0" presId="urn:microsoft.com/office/officeart/2005/8/layout/chevron1"/>
    <dgm:cxn modelId="{19F02ADB-F381-4B9E-9286-15DFC444DF00}" type="presParOf" srcId="{E035174F-0F62-4501-B81E-BC0184A1DA55}" destId="{AD37BCC8-0478-4BFE-A1CB-48A588DE140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3F063-3BA0-4CB9-9620-D41114D7792D}">
      <dsp:nvSpPr>
        <dsp:cNvPr id="0" name=""/>
        <dsp:cNvSpPr/>
      </dsp:nvSpPr>
      <dsp:spPr>
        <a:xfrm rot="20604433">
          <a:off x="2310" y="2617172"/>
          <a:ext cx="2815028" cy="11322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Production of GFP by Cell Growth and Division</a:t>
          </a:r>
        </a:p>
      </dsp:txBody>
      <dsp:txXfrm>
        <a:off x="568452" y="2617172"/>
        <a:ext cx="1682745" cy="1132283"/>
      </dsp:txXfrm>
    </dsp:sp>
    <dsp:sp modelId="{A3F01192-56A5-40B4-959D-094B467B6CDB}">
      <dsp:nvSpPr>
        <dsp:cNvPr id="0" name=""/>
        <dsp:cNvSpPr/>
      </dsp:nvSpPr>
      <dsp:spPr>
        <a:xfrm rot="20593286">
          <a:off x="2517557" y="1884324"/>
          <a:ext cx="2815028" cy="11260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Harvesting</a:t>
          </a:r>
          <a:r>
            <a:rPr lang="en-US" sz="1800" kern="1200" baseline="0" dirty="0"/>
            <a:t> and Initial Purification</a:t>
          </a:r>
          <a:endParaRPr lang="en-US" sz="1800" kern="1200" dirty="0"/>
        </a:p>
      </dsp:txBody>
      <dsp:txXfrm>
        <a:off x="3080563" y="1884324"/>
        <a:ext cx="1689017" cy="1126011"/>
      </dsp:txXfrm>
    </dsp:sp>
    <dsp:sp modelId="{AD37BCC8-0478-4BFE-A1CB-48A588DE1405}">
      <dsp:nvSpPr>
        <dsp:cNvPr id="0" name=""/>
        <dsp:cNvSpPr/>
      </dsp:nvSpPr>
      <dsp:spPr>
        <a:xfrm rot="20712116">
          <a:off x="4989788" y="1192154"/>
          <a:ext cx="2815028" cy="11260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Chromatography and highly purified final product </a:t>
          </a:r>
        </a:p>
      </dsp:txBody>
      <dsp:txXfrm>
        <a:off x="5552794" y="1192154"/>
        <a:ext cx="1689017" cy="1126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7563" y="8770938"/>
            <a:ext cx="3013075" cy="463550"/>
          </a:xfrm>
          <a:prstGeom prst="rect">
            <a:avLst/>
          </a:prstGeom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DC4C673E-631E-46E9-8FAD-DBF8C046F5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69" tIns="46235" rIns="92469" bIns="462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6E25B-4FB9-434D-8A6D-634B4E1A113D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69" tIns="46235" rIns="92469" bIns="4623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938"/>
            <a:ext cx="3011488" cy="463550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0938"/>
            <a:ext cx="3011488" cy="463550"/>
          </a:xfrm>
          <a:prstGeom prst="rect">
            <a:avLst/>
          </a:prstGeom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D0D2BD-515F-4C81-986E-795FD6D54C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7F092-3C08-4BD8-8AC2-9DB7BDADCBE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8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6C72AB-D6F7-4E9E-B440-F196287B1124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2E0BF8-0038-4BDA-B90F-B32CD07F1D69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7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B27D46-63D5-4DE2-8870-397F5DD3835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48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1CBF6E-F61C-49C4-A209-078AB2CA0DD2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52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63E67-70BD-4377-933A-D79CB5942F53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5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25433-2A9F-477E-A91A-A415CD003A1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E64370-DFF4-46F2-A03E-E99C3074DCE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4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9BD20E-320E-4305-8FB6-6B6C95AF58C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4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CD5CFF-5072-4DED-B78B-FBA17F9875D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5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85C58C-F508-4721-81F3-F4CE83A02AC4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6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9A7ABD-F1FD-4AA3-9D5A-628E6C87B0E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7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16E768-97FC-4D8E-BC35-347E4D986EAB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7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4BD777-1151-4D69-8B29-DF4F8D1F7E5D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6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BC2PP_titleSlid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1"/>
            <a:ext cx="9144000" cy="9143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/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1805-E87F-4C6C-BE8E-C932A4E50EF6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3953-5CCB-49AD-BCE9-638D745F00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48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62F4-64CB-4D94-844B-9C5A2237A097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F4C9-D0B1-4233-B859-2500BED010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264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8EE1-BE59-4FFD-94C4-F27F6C1334F0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7562-34E9-49C2-88A9-BE075EEB9C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976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3176-19D2-4CF3-9506-B9DB32BB5279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B276-77BB-457F-8D5A-24841DF36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62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8A32-6A06-4356-80E4-82DA0220C025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F221-CAC4-4672-800B-F9BE35A4A3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13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4A80-7261-42A9-8A90-A0EB2F605822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0637-ECBC-48AD-8F4F-D686D6695C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394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D1C5-7CCE-4A97-8DC4-801D7356F8C7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2FA9-F4DD-4567-8298-690417B512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E2FD-713F-48A6-B3F8-A7C674F51084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1F0C-BFE0-43E6-81AF-72C19739D6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29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7536-566C-45F6-9376-E897D276BB51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32DA-1D7F-450A-BBFD-5286FEA177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105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19A4-BD1D-4DD5-A294-5FA764AE57B7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96A6-5075-4D25-B006-21F3C46D37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57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FA86-A11F-4357-93BF-D586CF2CB76F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148F-CBC9-460D-93F2-254520792D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83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BC2PP_Slide2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8"/>
            <a:ext cx="82296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D3346B-583C-443C-9E0E-C8460F8EA108}" type="datetimeFigureOut">
              <a:rPr lang="en-US" altLang="en-US"/>
              <a:pPr>
                <a:defRPr/>
              </a:pPr>
              <a:t>3/25/2019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1BC8F5-D781-4397-90FF-09B16FE087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Purification of </a:t>
            </a:r>
            <a:r>
              <a:rPr lang="en-US" altLang="en-US" dirty="0"/>
              <a:t>Green Fluorescent Protein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48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87703" y="-15627"/>
            <a:ext cx="8513762" cy="1325563"/>
          </a:xfrm>
        </p:spPr>
        <p:txBody>
          <a:bodyPr/>
          <a:lstStyle/>
          <a:p>
            <a:pPr algn="l"/>
            <a:r>
              <a:rPr lang="en-US" altLang="en-US" sz="3200" dirty="0"/>
              <a:t>Centrifugation and Tangential Flow Filtration (TFF)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99515" y="2378147"/>
            <a:ext cx="3868737" cy="8239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           Centrifuge </a:t>
            </a: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7" y="3513921"/>
            <a:ext cx="1562100" cy="1771650"/>
          </a:xfrm>
        </p:spPr>
      </p:pic>
      <p:sp>
        <p:nvSpPr>
          <p:cNvPr id="16389" name="Text Placeholder 5"/>
          <p:cNvSpPr>
            <a:spLocks noGrp="1"/>
          </p:cNvSpPr>
          <p:nvPr>
            <p:ph type="body" sz="quarter" idx="3"/>
          </p:nvPr>
        </p:nvSpPr>
        <p:spPr bwMode="auto">
          <a:xfrm>
            <a:off x="4746573" y="2522425"/>
            <a:ext cx="3887788" cy="44846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/>
              <a:t>TFF process</a:t>
            </a:r>
          </a:p>
        </p:txBody>
      </p:sp>
      <p:sp>
        <p:nvSpPr>
          <p:cNvPr id="16390" name="Content Placeholder 6"/>
          <p:cNvSpPr>
            <a:spLocks noGrp="1"/>
          </p:cNvSpPr>
          <p:nvPr>
            <p:ph sz="quarter" idx="4"/>
          </p:nvPr>
        </p:nvSpPr>
        <p:spPr bwMode="auto">
          <a:xfrm>
            <a:off x="4317181" y="3055093"/>
            <a:ext cx="4746573" cy="75348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Tangential Flow   Filtration separates  molecules by membrane pore size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66983" y="1901132"/>
            <a:ext cx="7602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dirty="0"/>
              <a:t>Separates by centripetal force acting on different sized particles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07599" y="4429054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11"/>
          <p:cNvSpPr txBox="1">
            <a:spLocks noChangeArrowheads="1"/>
          </p:cNvSpPr>
          <p:nvPr/>
        </p:nvSpPr>
        <p:spPr bwMode="auto">
          <a:xfrm rot="10800000" flipV="1">
            <a:off x="502943" y="424411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/>
              <a:t>rotor</a:t>
            </a:r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51" y="4341243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4953000" y="5029200"/>
            <a:ext cx="1828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/>
              <a:t>Novasep.com</a:t>
            </a: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821799" y="5713413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000"/>
              <a:t>Glossary.periodni.com</a:t>
            </a:r>
          </a:p>
        </p:txBody>
      </p:sp>
    </p:spTree>
    <p:extLst>
      <p:ext uri="{BB962C8B-B14F-4D97-AF65-F5344CB8AC3E}">
        <p14:creationId xmlns:p14="http://schemas.microsoft.com/office/powerpoint/2010/main" val="98150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Pelleted Cells Will Glow under UV After Centrifugation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2943225" cy="1581150"/>
          </a:xfrm>
        </p:spPr>
      </p:pic>
      <p:sp>
        <p:nvSpPr>
          <p:cNvPr id="5" name="Flowchart: Merge 4"/>
          <p:cNvSpPr/>
          <p:nvPr/>
        </p:nvSpPr>
        <p:spPr>
          <a:xfrm>
            <a:off x="5410200" y="2971800"/>
            <a:ext cx="762000" cy="7620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1981200"/>
            <a:ext cx="762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629400" y="3429000"/>
            <a:ext cx="83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Cell pellet</a:t>
            </a:r>
          </a:p>
          <a:p>
            <a:r>
              <a:rPr lang="en-US" altLang="en-US"/>
              <a:t>Seen under UV light</a:t>
            </a:r>
          </a:p>
        </p:txBody>
      </p:sp>
      <p:cxnSp>
        <p:nvCxnSpPr>
          <p:cNvPr id="9" name="Straight Arrow Connector 8"/>
          <p:cNvCxnSpPr>
            <a:stCxn id="17414" idx="1"/>
            <a:endCxn id="5" idx="3"/>
          </p:cNvCxnSpPr>
          <p:nvPr/>
        </p:nvCxnSpPr>
        <p:spPr>
          <a:xfrm rot="10800000">
            <a:off x="5981700" y="3352800"/>
            <a:ext cx="647700" cy="954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10200" y="2133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6477000" y="1752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media</a:t>
            </a:r>
          </a:p>
        </p:txBody>
      </p:sp>
      <p:cxnSp>
        <p:nvCxnSpPr>
          <p:cNvPr id="18" name="Straight Arrow Connector 17"/>
          <p:cNvCxnSpPr>
            <a:endCxn id="6" idx="3"/>
          </p:cNvCxnSpPr>
          <p:nvPr/>
        </p:nvCxnSpPr>
        <p:spPr>
          <a:xfrm rot="10800000" flipV="1">
            <a:off x="6172200" y="21336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609600" y="4419600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Colony is placed into media containing penicillin and arabinose and grown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90800" y="5257800"/>
            <a:ext cx="914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Merge 26"/>
          <p:cNvSpPr/>
          <p:nvPr/>
        </p:nvSpPr>
        <p:spPr>
          <a:xfrm>
            <a:off x="4038600" y="5029200"/>
            <a:ext cx="762000" cy="762000"/>
          </a:xfrm>
          <a:prstGeom prst="flowChartMer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Flowchart: Merge 28"/>
          <p:cNvSpPr/>
          <p:nvPr/>
        </p:nvSpPr>
        <p:spPr>
          <a:xfrm>
            <a:off x="5410200" y="3048000"/>
            <a:ext cx="762000" cy="7620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38600" y="3962400"/>
            <a:ext cx="7620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4381500" y="3009900"/>
            <a:ext cx="914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extBox 32"/>
          <p:cNvSpPr txBox="1">
            <a:spLocks noChangeArrowheads="1"/>
          </p:cNvSpPr>
          <p:nvPr/>
        </p:nvSpPr>
        <p:spPr bwMode="auto">
          <a:xfrm>
            <a:off x="3581400" y="297180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After </a:t>
            </a:r>
          </a:p>
          <a:p>
            <a:r>
              <a:rPr lang="en-US" altLang="en-US"/>
              <a:t>spinning</a:t>
            </a:r>
          </a:p>
        </p:txBody>
      </p:sp>
    </p:spTree>
    <p:extLst>
      <p:ext uri="{BB962C8B-B14F-4D97-AF65-F5344CB8AC3E}">
        <p14:creationId xmlns:p14="http://schemas.microsoft.com/office/powerpoint/2010/main" val="382231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8382000" cy="1143000"/>
          </a:xfrm>
        </p:spPr>
        <p:txBody>
          <a:bodyPr/>
          <a:lstStyle/>
          <a:p>
            <a:r>
              <a:rPr lang="en-US" altLang="en-US" sz="3600" dirty="0"/>
              <a:t>Tangential Flow Filtration Downstream Processing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429000"/>
            <a:ext cx="5238750" cy="2703512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85800" y="2057400"/>
            <a:ext cx="80676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/>
              <a:t>This technique allows large volumes of media to be concentrated, removal or exchange of salts in solutions etc.</a:t>
            </a:r>
          </a:p>
        </p:txBody>
      </p:sp>
    </p:spTree>
    <p:extLst>
      <p:ext uri="{BB962C8B-B14F-4D97-AF65-F5344CB8AC3E}">
        <p14:creationId xmlns:p14="http://schemas.microsoft.com/office/powerpoint/2010/main" val="218600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Lysing Cells to Release Product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 bwMode="auto">
          <a:xfrm>
            <a:off x="152400" y="2133600"/>
            <a:ext cx="8839200" cy="4144962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buFont typeface="Wingdings 3" panose="05040102010807070707" pitchFamily="18" charset="2"/>
              <a:buNone/>
            </a:pPr>
            <a:r>
              <a:rPr lang="en-US" altLang="en-US" sz="2400" i="1" dirty="0"/>
              <a:t>Cells must be broken open to release product from the intracellular space . This can be done by the following means</a:t>
            </a:r>
            <a:r>
              <a:rPr lang="en-US" altLang="en-US" sz="2400" dirty="0"/>
              <a:t>:</a:t>
            </a:r>
          </a:p>
          <a:p>
            <a:pPr marL="566737" indent="-457200">
              <a:buFont typeface="+mj-lt"/>
              <a:buAutoNum type="arabicPeriod"/>
            </a:pPr>
            <a:r>
              <a:rPr lang="en-US" altLang="en-US" sz="2400" b="1" dirty="0"/>
              <a:t>Freeze/thawing of cell pellet </a:t>
            </a:r>
            <a:r>
              <a:rPr lang="en-US" altLang="en-US" sz="2400" dirty="0"/>
              <a:t>will break open the cell wall. (requires freezing pellet). Addition of lysozyme facilitates process</a:t>
            </a:r>
          </a:p>
          <a:p>
            <a:pPr marL="566737" indent="-457200">
              <a:buFont typeface="+mj-lt"/>
              <a:buAutoNum type="arabicPeriod"/>
            </a:pPr>
            <a:r>
              <a:rPr lang="en-US" altLang="en-US" sz="2400" b="1" dirty="0"/>
              <a:t>Homogenize pellet </a:t>
            </a:r>
            <a:r>
              <a:rPr lang="en-US" altLang="en-US" sz="2400" dirty="0"/>
              <a:t>by grinding with  specially designed homogenizers (is frequently used and requires less time)</a:t>
            </a:r>
          </a:p>
          <a:p>
            <a:pPr marL="566737" indent="-457200">
              <a:buFont typeface="+mj-lt"/>
              <a:buAutoNum type="arabicPeriod"/>
            </a:pPr>
            <a:r>
              <a:rPr lang="en-US" altLang="en-US" sz="2400" b="1" dirty="0"/>
              <a:t> Sonication </a:t>
            </a:r>
            <a:r>
              <a:rPr lang="en-US" altLang="en-US" sz="2400" dirty="0"/>
              <a:t>will break open membranes in an efficient way</a:t>
            </a:r>
          </a:p>
        </p:txBody>
      </p:sp>
    </p:spTree>
    <p:extLst>
      <p:ext uri="{BB962C8B-B14F-4D97-AF65-F5344CB8AC3E}">
        <p14:creationId xmlns:p14="http://schemas.microsoft.com/office/powerpoint/2010/main" val="129858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Basics of Chromatography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 bwMode="auto">
          <a:xfrm>
            <a:off x="304800" y="1981200"/>
            <a:ext cx="8534400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dirty="0"/>
              <a:t>What is it?</a:t>
            </a:r>
          </a:p>
          <a:p>
            <a:pPr marL="620713" lvl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2400" dirty="0"/>
              <a:t>Components are distributed between two phases</a:t>
            </a:r>
          </a:p>
          <a:p>
            <a:pPr marL="858838" lvl="2">
              <a:buFont typeface="Wingdings 2" panose="05020102010507070707" pitchFamily="18" charset="2"/>
              <a:buChar char=""/>
            </a:pPr>
            <a:r>
              <a:rPr lang="en-US" altLang="en-US" dirty="0"/>
              <a:t>Stationary phase</a:t>
            </a:r>
          </a:p>
          <a:p>
            <a:pPr marL="858838" lvl="2">
              <a:buFont typeface="Wingdings 2" panose="05020102010507070707" pitchFamily="18" charset="2"/>
              <a:buChar char=""/>
            </a:pPr>
            <a:r>
              <a:rPr lang="en-US" altLang="en-US" dirty="0"/>
              <a:t>Mobile phase which moves across the stationary phase                                                  </a:t>
            </a:r>
          </a:p>
          <a:p>
            <a:pPr marL="620713" lvl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2400" dirty="0"/>
              <a:t>A Physical method that gently separate mixtures 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dirty="0"/>
              <a:t>Different rates of moving over the stationary phase separates different molecules</a:t>
            </a:r>
          </a:p>
          <a:p>
            <a:pPr marL="620713" lvl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2400" dirty="0"/>
              <a:t>It is a very gentle process: does not denature proteins</a:t>
            </a:r>
          </a:p>
          <a:p>
            <a:pPr marL="620713" lvl="1"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2400" dirty="0"/>
              <a:t>Large amounts of product can be reliably isolated 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dirty="0"/>
              <a:t>Proteins that differ by one amino acid can be separated by this method	</a:t>
            </a:r>
          </a:p>
        </p:txBody>
      </p:sp>
    </p:spTree>
    <p:extLst>
      <p:ext uri="{BB962C8B-B14F-4D97-AF65-F5344CB8AC3E}">
        <p14:creationId xmlns:p14="http://schemas.microsoft.com/office/powerpoint/2010/main" val="423409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sz="4000" dirty="0"/>
              <a:t>Types of Low Pressure Liquid Chromatography (LPC)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905000"/>
            <a:ext cx="6858000" cy="50593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Adsorption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Ion Exchange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Molecular Size Exclusion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Affinity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                        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6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altLang="en-US" sz="3600" dirty="0"/>
              <a:t>Adsorption Chromatography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sz="3100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61008"/>
            <a:ext cx="4286250" cy="2606103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" y="1965012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/>
              <a:t>Hydrophobic Interaction Chromatography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uses a mobile liquid or gaseous phase that becomes adsorbed to the stationary phase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differences in adsorption separate molecules</a:t>
            </a:r>
          </a:p>
        </p:txBody>
      </p:sp>
    </p:spTree>
    <p:extLst>
      <p:ext uri="{BB962C8B-B14F-4D97-AF65-F5344CB8AC3E}">
        <p14:creationId xmlns:p14="http://schemas.microsoft.com/office/powerpoint/2010/main" val="39496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Ion Exchange Chromatography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66850"/>
            <a:ext cx="4429125" cy="3105150"/>
          </a:xfrm>
        </p:spPr>
      </p:pic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609600" y="457200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Electrostatic forces attract oppositely charged ions between molecules in mobile and the stationary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strength of the attraction determines how long a molecule will stays on the resin resulting in separation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723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io.miami.edu/~cmallery/150/protein/ion_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5334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57200" y="3810000"/>
            <a:ext cx="19812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/>
              <a:t>Positively charged Ions do not attach to resin &amp; pass through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4876800"/>
            <a:ext cx="2057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96000" y="4648200"/>
            <a:ext cx="990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9"/>
          <p:cNvSpPr txBox="1">
            <a:spLocks noChangeArrowheads="1"/>
          </p:cNvSpPr>
          <p:nvPr/>
        </p:nvSpPr>
        <p:spPr bwMode="auto">
          <a:xfrm>
            <a:off x="7375574" y="4048125"/>
            <a:ext cx="1524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/>
              <a:t>Negatively charged ions attach to the column</a:t>
            </a:r>
          </a:p>
        </p:txBody>
      </p:sp>
      <p:sp>
        <p:nvSpPr>
          <p:cNvPr id="24583" name="TextBox 20"/>
          <p:cNvSpPr txBox="1">
            <a:spLocks noChangeArrowheads="1"/>
          </p:cNvSpPr>
          <p:nvPr/>
        </p:nvSpPr>
        <p:spPr bwMode="auto">
          <a:xfrm>
            <a:off x="1676400" y="2286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     Anion Exchange Columns and How They Work cont’d</a:t>
            </a:r>
          </a:p>
        </p:txBody>
      </p:sp>
    </p:spTree>
    <p:extLst>
      <p:ext uri="{BB962C8B-B14F-4D97-AF65-F5344CB8AC3E}">
        <p14:creationId xmlns:p14="http://schemas.microsoft.com/office/powerpoint/2010/main" val="175438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34169" y="127795"/>
            <a:ext cx="8589962" cy="823912"/>
          </a:xfrm>
        </p:spPr>
        <p:txBody>
          <a:bodyPr/>
          <a:lstStyle/>
          <a:p>
            <a:pPr algn="l"/>
            <a:r>
              <a:rPr lang="en-US" altLang="en-US" sz="3200" dirty="0"/>
              <a:t>Molecular Size Exclusion Chromatography</a:t>
            </a:r>
          </a:p>
        </p:txBody>
      </p:sp>
      <p:sp>
        <p:nvSpPr>
          <p:cNvPr id="2560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509538" y="5541169"/>
            <a:ext cx="4040188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2000" dirty="0"/>
              <a:t>Bead size allows only small molecules into the bead</a:t>
            </a:r>
          </a:p>
        </p:txBody>
      </p:sp>
      <p:sp>
        <p:nvSpPr>
          <p:cNvPr id="25605" name="Text Placeholder 9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788" cy="8239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dirty="0"/>
              <a:t>Small molecules are last to emerge from the column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48201" y="2551112"/>
            <a:ext cx="4041775" cy="3941763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Mixtures of differently sized molecules are added to the column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Large molecules will be eluted first, smallest last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Column resin must not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  be disturbed since all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	sized molecules will pass through the channels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6705600" y="61722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100"/>
              <a:t>Siumed.edu</a:t>
            </a:r>
          </a:p>
        </p:txBody>
      </p:sp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4" y="1981200"/>
            <a:ext cx="3321038" cy="35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3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/>
          <a:lstStyle/>
          <a:p>
            <a:pPr algn="l"/>
            <a:r>
              <a:rPr lang="en-US" altLang="en-US" sz="3200" dirty="0"/>
              <a:t>Biomanufacturing Steps in Product Purification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5572" y="1806844"/>
            <a:ext cx="8229600" cy="50593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/>
              <a:t>UPSTREAM PROCESSING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2600" dirty="0"/>
              <a:t>   Genetically engineered protein produced by an organism (ex. E.coli) are grown to yield the  optimal amount of product</a:t>
            </a:r>
          </a:p>
          <a:p>
            <a:pPr marL="365760" indent="-256032" fontAlgn="auto">
              <a:spcAft>
                <a:spcPts val="0"/>
              </a:spcAft>
              <a:buFont typeface="Wingdings" charset="2"/>
              <a:buNone/>
              <a:defRPr/>
            </a:pPr>
            <a:endParaRPr lang="en-US" sz="2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/>
              <a:t>DOWNSTREAM PROCESSING</a:t>
            </a:r>
          </a:p>
          <a:p>
            <a:pPr marL="793242" lvl="1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2600" dirty="0"/>
              <a:t>Cells which do not export product need to be, isolated, homogenized, and crude fractions obtained by centrifugation</a:t>
            </a:r>
          </a:p>
          <a:p>
            <a:pPr marL="793242" lvl="1" indent="-457200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2600" dirty="0"/>
              <a:t>Chromatography of partially purified  product is then carried out</a:t>
            </a:r>
          </a:p>
          <a:p>
            <a:pPr marL="109728" indent="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dirty="0"/>
              <a:t>	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en-US" sz="3600" dirty="0"/>
              <a:t>Affinity Chromatography</a:t>
            </a:r>
          </a:p>
        </p:txBody>
      </p:sp>
      <p:sp>
        <p:nvSpPr>
          <p:cNvPr id="2662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27062" y="1453883"/>
            <a:ext cx="3868737" cy="8239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Affinity Column </a:t>
            </a: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83973"/>
            <a:ext cx="2362200" cy="4156075"/>
          </a:xfrm>
        </p:spPr>
      </p:pic>
      <p:sp>
        <p:nvSpPr>
          <p:cNvPr id="26629" name="Text Placeholder 5"/>
          <p:cNvSpPr>
            <a:spLocks noGrp="1"/>
          </p:cNvSpPr>
          <p:nvPr>
            <p:ph type="body" sz="quarter" idx="3"/>
          </p:nvPr>
        </p:nvSpPr>
        <p:spPr bwMode="auto">
          <a:xfrm>
            <a:off x="4876800" y="1371600"/>
            <a:ext cx="3871911" cy="904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How it is used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67200" y="2505075"/>
            <a:ext cx="4572000" cy="3684588"/>
          </a:xfrm>
        </p:spPr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900" dirty="0"/>
              <a:t>1. Stationary phase has an  antigen covalently attached  to the fixed resin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9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900" dirty="0"/>
              <a:t>2. A mixture containing the antibody that can recognize the antigen will attach to it non-covalently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9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900" dirty="0"/>
              <a:t>3. The substances in the mixture not wanted are washed out from column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9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900" dirty="0"/>
              <a:t>4. The elution step releases the antibody from the antigen on the column by high salt or low pH resulting in a pure  antibody being collected from column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900" dirty="0"/>
              <a:t>	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Column  Chromatography of GFP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82969"/>
            <a:ext cx="5638800" cy="4775200"/>
          </a:xfrm>
        </p:spPr>
      </p:pic>
    </p:spTree>
    <p:extLst>
      <p:ext uri="{BB962C8B-B14F-4D97-AF65-F5344CB8AC3E}">
        <p14:creationId xmlns:p14="http://schemas.microsoft.com/office/powerpoint/2010/main" val="338893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              </a:t>
            </a:r>
            <a:r>
              <a:rPr lang="en-US" altLang="en-US" sz="3600" dirty="0"/>
              <a:t>Standard Operating  Procedures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798638"/>
            <a:ext cx="8229600" cy="5059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dirty="0"/>
              <a:t>You will be purifying the original mixture from GFP transformed E.coli cells using column chromatography 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endParaRPr lang="en-US" altLang="en-US" sz="2400" dirty="0"/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dirty="0"/>
              <a:t>Harvest cells by centrifugation and add lysozyme. Place in freezer overnight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endParaRPr lang="en-US" altLang="en-US" sz="2400" dirty="0"/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dirty="0"/>
              <a:t>Centrifuge the treated cells after defrosting them to collect the supernatant for columns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endParaRPr lang="en-US" altLang="en-US" sz="2400" dirty="0"/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dirty="0"/>
              <a:t>SOP’s for each step is found in your workshop book, starting on pages</a:t>
            </a:r>
          </a:p>
        </p:txBody>
      </p:sp>
    </p:spTree>
    <p:extLst>
      <p:ext uri="{BB962C8B-B14F-4D97-AF65-F5344CB8AC3E}">
        <p14:creationId xmlns:p14="http://schemas.microsoft.com/office/powerpoint/2010/main" val="371470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Day 1-Growing Transformed Cells</a:t>
            </a:r>
          </a:p>
        </p:txBody>
      </p:sp>
      <p:graphicFrame>
        <p:nvGraphicFramePr>
          <p:cNvPr id="7183" name="Group 15"/>
          <p:cNvGraphicFramePr>
            <a:graphicFrameLocks noGrp="1"/>
          </p:cNvGraphicFramePr>
          <p:nvPr/>
        </p:nvGraphicFramePr>
        <p:xfrm>
          <a:off x="2408238" y="2041525"/>
          <a:ext cx="4329112" cy="2774950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4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5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27" name="Picture 6" descr="chart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07528"/>
            <a:ext cx="64770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1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Day 2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2095500"/>
            <a:ext cx="7597775" cy="2895600"/>
          </a:xfrm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38299" y="5181600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Cells must be lysed; freezing and thawing works well.</a:t>
            </a:r>
          </a:p>
        </p:txBody>
      </p:sp>
    </p:spTree>
    <p:extLst>
      <p:ext uri="{BB962C8B-B14F-4D97-AF65-F5344CB8AC3E}">
        <p14:creationId xmlns:p14="http://schemas.microsoft.com/office/powerpoint/2010/main" val="29568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HIC Columns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057400"/>
            <a:ext cx="8229600" cy="3886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Some proteins are hydrophobic or water hating</a:t>
            </a:r>
          </a:p>
          <a:p>
            <a:pPr marL="0" indent="0">
              <a:buNone/>
            </a:pPr>
            <a:endParaRPr lang="en-US" altLang="en-US" sz="2800" dirty="0"/>
          </a:p>
          <a:p>
            <a:pPr>
              <a:buClr>
                <a:schemeClr val="tx1"/>
              </a:buClr>
            </a:pPr>
            <a:r>
              <a:rPr lang="en-US" altLang="en-US" sz="2800" dirty="0"/>
              <a:t>High salt concentration causes protein to fold exposes hydrophobic regions to outside and proteins stick to the column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sz="2800" dirty="0"/>
          </a:p>
          <a:p>
            <a:pPr>
              <a:buClr>
                <a:schemeClr val="tx1"/>
              </a:buClr>
            </a:pPr>
            <a:r>
              <a:rPr lang="en-US" altLang="en-US" sz="2800" dirty="0"/>
              <a:t>When low salt buffer is added, hydrophilic areas are exposed – protein is released</a:t>
            </a:r>
          </a:p>
        </p:txBody>
      </p:sp>
    </p:spTree>
    <p:extLst>
      <p:ext uri="{BB962C8B-B14F-4D97-AF65-F5344CB8AC3E}">
        <p14:creationId xmlns:p14="http://schemas.microsoft.com/office/powerpoint/2010/main" val="354285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altLang="en-US"/>
              <a:t>Day 3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5416"/>
            <a:ext cx="4724400" cy="4523716"/>
          </a:xfrm>
        </p:spPr>
      </p:pic>
    </p:spTree>
    <p:extLst>
      <p:ext uri="{BB962C8B-B14F-4D97-AF65-F5344CB8AC3E}">
        <p14:creationId xmlns:p14="http://schemas.microsoft.com/office/powerpoint/2010/main" val="26698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Four Different Buffers for Use in Column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2209800"/>
            <a:ext cx="7391400" cy="36115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Equilibration buffer- 2M ammonium sulfate</a:t>
            </a:r>
          </a:p>
          <a:p>
            <a:endParaRPr lang="en-US" altLang="en-US" sz="2800" dirty="0"/>
          </a:p>
          <a:p>
            <a:r>
              <a:rPr lang="en-US" altLang="en-US" sz="2800" dirty="0"/>
              <a:t>Binding buffer- 4M ammonium sulfate</a:t>
            </a:r>
          </a:p>
          <a:p>
            <a:endParaRPr lang="en-US" altLang="en-US" sz="2800" dirty="0"/>
          </a:p>
          <a:p>
            <a:r>
              <a:rPr lang="en-US" altLang="en-US" sz="2800" dirty="0"/>
              <a:t>Wash buffer- 1.3 M ammonium sulfate</a:t>
            </a:r>
          </a:p>
          <a:p>
            <a:endParaRPr lang="en-US" altLang="en-US" sz="2800" dirty="0"/>
          </a:p>
          <a:p>
            <a:r>
              <a:rPr lang="en-US" altLang="en-US" sz="2800" dirty="0"/>
              <a:t>Elution buffer- low salt TE buffer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13393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Preparation of HIC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3" y="2438400"/>
            <a:ext cx="8101012" cy="3276600"/>
          </a:xfrm>
        </p:spPr>
      </p:pic>
    </p:spTree>
    <p:extLst>
      <p:ext uri="{BB962C8B-B14F-4D97-AF65-F5344CB8AC3E}">
        <p14:creationId xmlns:p14="http://schemas.microsoft.com/office/powerpoint/2010/main" val="1981340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74" y="152400"/>
            <a:ext cx="8229600" cy="1066800"/>
          </a:xfrm>
        </p:spPr>
        <p:txBody>
          <a:bodyPr/>
          <a:lstStyle/>
          <a:p>
            <a:r>
              <a:rPr lang="en-US" altLang="en-US" sz="3600" dirty="0"/>
              <a:t>Equilibration Buffer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5" y="2286000"/>
            <a:ext cx="7794625" cy="3505200"/>
          </a:xfrm>
        </p:spPr>
      </p:pic>
    </p:spTree>
    <p:extLst>
      <p:ext uri="{BB962C8B-B14F-4D97-AF65-F5344CB8AC3E}">
        <p14:creationId xmlns:p14="http://schemas.microsoft.com/office/powerpoint/2010/main" val="260246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255B-1AE6-45F8-B437-0CAE2A0E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Green Fluorescent Protein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34AC94-2251-4E41-9626-2C4E2966CD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2" y="2443928"/>
            <a:ext cx="4329323" cy="3318732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880A628-E5E4-488D-A012-90761E69AC85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228600" y="2218077"/>
            <a:ext cx="4191000" cy="377043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2400" dirty="0"/>
              <a:t>Why we use GFP production to exemplify </a:t>
            </a:r>
            <a:r>
              <a:rPr lang="en-US" altLang="en-US" sz="2400" b="0" dirty="0"/>
              <a:t>Biomanufacturin</a:t>
            </a:r>
            <a:r>
              <a:rPr lang="en-US" altLang="en-US" sz="2400" dirty="0"/>
              <a:t>g Process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000" dirty="0"/>
              <a:t>Useful in following the purification process by using UV light detection of GFP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endParaRPr lang="en-US" altLang="en-US" sz="2000" dirty="0"/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000" dirty="0"/>
              <a:t>In the presence of arabinose, GFP gene is transcribed into mRNA and translated into protein product 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1386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Purification Step 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48994" y="2209800"/>
            <a:ext cx="8229600" cy="3763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Label three collection tubes 1,2,3</a:t>
            </a:r>
          </a:p>
          <a:p>
            <a:r>
              <a:rPr lang="en-US" altLang="en-US" sz="2800" dirty="0"/>
              <a:t>Place column into tube 1 and allow liquid to run through column</a:t>
            </a:r>
          </a:p>
          <a:p>
            <a:pPr>
              <a:buClr>
                <a:schemeClr val="tx1"/>
              </a:buClr>
            </a:pPr>
            <a:r>
              <a:rPr lang="en-US" altLang="en-US" sz="2800" dirty="0"/>
              <a:t>Place 250 ul of supernatant onto the top of the column</a:t>
            </a:r>
          </a:p>
          <a:p>
            <a:pPr>
              <a:buClr>
                <a:schemeClr val="tx1"/>
              </a:buClr>
            </a:pPr>
            <a:r>
              <a:rPr lang="en-US" altLang="en-US" sz="2800" dirty="0"/>
              <a:t>Let the liquid empty from column </a:t>
            </a:r>
          </a:p>
          <a:p>
            <a:pPr>
              <a:buClr>
                <a:schemeClr val="tx1"/>
              </a:buClr>
            </a:pPr>
            <a:r>
              <a:rPr lang="en-US" altLang="en-US" sz="2800" dirty="0"/>
              <a:t>Move column to tube 2</a:t>
            </a:r>
          </a:p>
        </p:txBody>
      </p:sp>
    </p:spTree>
    <p:extLst>
      <p:ext uri="{BB962C8B-B14F-4D97-AF65-F5344CB8AC3E}">
        <p14:creationId xmlns:p14="http://schemas.microsoft.com/office/powerpoint/2010/main" val="2755532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Purification Step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8229600" cy="39925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/>
              <a:t>Add 250 ul of wash buffer to the column and allow all liquid to empty into tube 2</a:t>
            </a:r>
          </a:p>
          <a:p>
            <a:endParaRPr lang="en-US" altLang="en-US" sz="2800" dirty="0"/>
          </a:p>
          <a:p>
            <a:r>
              <a:rPr lang="en-US" altLang="en-US" sz="2800" dirty="0"/>
              <a:t>This allows most of the cellular proteins to be rinsed through column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Clr>
                <a:schemeClr val="tx1"/>
              </a:buClr>
            </a:pPr>
            <a:r>
              <a:rPr lang="en-US" altLang="en-US" sz="2800" dirty="0"/>
              <a:t>GFP protein should still be attached to column</a:t>
            </a:r>
          </a:p>
        </p:txBody>
      </p:sp>
    </p:spTree>
    <p:extLst>
      <p:ext uri="{BB962C8B-B14F-4D97-AF65-F5344CB8AC3E}">
        <p14:creationId xmlns:p14="http://schemas.microsoft.com/office/powerpoint/2010/main" val="13861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Purification Step 3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Move column to test tube 3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sz="2800"/>
              <a:t>Finally, add 750 ul of TE buffer (low binding) to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column and allow it to run completely through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into test tube 3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sz="2800"/>
              <a:t>This buffer should elute the GFP protein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en-US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044837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Examination of test tubes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798638"/>
            <a:ext cx="8229600" cy="4906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800" dirty="0"/>
              <a:t>Examine all three test tubes by viewing under a UV light</a:t>
            </a:r>
          </a:p>
          <a:p>
            <a:pPr marL="365125" indent="-255588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365125" indent="-255588">
              <a:buClr>
                <a:schemeClr val="tx1"/>
              </a:buClr>
              <a:buFont typeface="Wingdings 3" panose="05040102010807070707" pitchFamily="18" charset="2"/>
              <a:buChar char=""/>
            </a:pPr>
            <a:r>
              <a:rPr lang="en-US" altLang="en-US" sz="2800" dirty="0"/>
              <a:t>Which test tubes should contain the GFP?</a:t>
            </a:r>
          </a:p>
          <a:p>
            <a:pPr marL="109537" indent="0">
              <a:buClr>
                <a:schemeClr val="tx1"/>
              </a:buClr>
              <a:buNone/>
            </a:pPr>
            <a:endParaRPr lang="en-US" altLang="en-US" sz="2800" dirty="0"/>
          </a:p>
          <a:p>
            <a:pPr marL="365125" indent="-255588">
              <a:buClr>
                <a:schemeClr val="tx1"/>
              </a:buClr>
              <a:buFont typeface="Wingdings 3" panose="05040102010807070707" pitchFamily="18" charset="2"/>
              <a:buChar char=""/>
            </a:pPr>
            <a:r>
              <a:rPr lang="en-US" altLang="en-US" sz="2800" dirty="0"/>
              <a:t>Compare your results with the expected ones on next slide</a:t>
            </a:r>
          </a:p>
          <a:p>
            <a:pPr marL="365125" indent="-255588">
              <a:buClr>
                <a:schemeClr val="tx1"/>
              </a:buClr>
              <a:buFont typeface="Wingdings 3" panose="05040102010807070707" pitchFamily="18" charset="2"/>
              <a:buChar char=""/>
            </a:pPr>
            <a:endParaRPr lang="en-US" altLang="en-US" sz="2800" dirty="0"/>
          </a:p>
          <a:p>
            <a:pPr marL="365125" indent="-255588">
              <a:buClr>
                <a:schemeClr val="tx1"/>
              </a:buClr>
              <a:buFont typeface="Wingdings 3" panose="05040102010807070707" pitchFamily="18" charset="2"/>
              <a:buChar char=""/>
            </a:pPr>
            <a:r>
              <a:rPr lang="en-US" altLang="en-US" sz="2800" dirty="0"/>
              <a:t>Secure all your column fractions needed for SDS PAGE analysis</a:t>
            </a:r>
          </a:p>
          <a:p>
            <a:pPr marL="365125" indent="-255588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517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Flow Chart for GFP Product in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85800" y="2819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/>
              <a:t>Step  1</a:t>
            </a:r>
          </a:p>
          <a:p>
            <a:r>
              <a:rPr lang="en-US" altLang="en-US" dirty="0"/>
              <a:t>Growth of cells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048000" y="2057400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Step  2</a:t>
            </a:r>
          </a:p>
          <a:p>
            <a:r>
              <a:rPr lang="en-US" altLang="en-US"/>
              <a:t>Crude separation of  </a:t>
            </a:r>
          </a:p>
          <a:p>
            <a:r>
              <a:rPr lang="en-US" altLang="en-US"/>
              <a:t>product   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562600" y="16002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3. Step</a:t>
            </a:r>
          </a:p>
          <a:p>
            <a:r>
              <a:rPr lang="en-US" altLang="en-US"/>
              <a:t>Purification by</a:t>
            </a:r>
          </a:p>
          <a:p>
            <a:r>
              <a:rPr lang="en-US" altLang="en-US"/>
              <a:t>Chromatography</a:t>
            </a:r>
          </a:p>
        </p:txBody>
      </p:sp>
    </p:spTree>
    <p:extLst>
      <p:ext uri="{BB962C8B-B14F-4D97-AF65-F5344CB8AC3E}">
        <p14:creationId xmlns:p14="http://schemas.microsoft.com/office/powerpoint/2010/main" val="215598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-94200"/>
            <a:ext cx="8458200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STEP 1 - Cell Growth of Transformed E.coli Results In GFP Product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20531"/>
            <a:ext cx="4219575" cy="41041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562600" y="5771046"/>
            <a:ext cx="1600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900"/>
              <a:t>Bio-rad.com</a:t>
            </a:r>
          </a:p>
        </p:txBody>
      </p:sp>
    </p:spTree>
    <p:extLst>
      <p:ext uri="{BB962C8B-B14F-4D97-AF65-F5344CB8AC3E}">
        <p14:creationId xmlns:p14="http://schemas.microsoft.com/office/powerpoint/2010/main" val="423509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>
          <a:xfrm>
            <a:off x="2286000" y="1600200"/>
            <a:ext cx="609600" cy="83820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3276600" y="1600200"/>
            <a:ext cx="609600" cy="8382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4191000" y="1600200"/>
            <a:ext cx="609600" cy="8382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5943600" y="1600200"/>
            <a:ext cx="609600" cy="838200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5105400" y="1600200"/>
            <a:ext cx="609600" cy="838200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2295" name="Chart 14"/>
          <p:cNvGraphicFramePr>
            <a:graphicFrameLocks/>
          </p:cNvGraphicFramePr>
          <p:nvPr/>
        </p:nvGraphicFramePr>
        <p:xfrm>
          <a:off x="1676400" y="2514600"/>
          <a:ext cx="7010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3" imgW="7011008" imgH="3200677" progId="Excel.Chart.8">
                  <p:embed/>
                </p:oleObj>
              </mc:Choice>
              <mc:Fallback>
                <p:oleObj r:id="rId3" imgW="7011008" imgH="3200677" progId="Excel.Chart.8">
                  <p:embed/>
                  <p:pic>
                    <p:nvPicPr>
                      <p:cNvPr id="12295" name="Char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7010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Box 15"/>
          <p:cNvSpPr txBox="1">
            <a:spLocks noChangeArrowheads="1"/>
          </p:cNvSpPr>
          <p:nvPr/>
        </p:nvSpPr>
        <p:spPr bwMode="auto">
          <a:xfrm>
            <a:off x="2895600" y="6010366"/>
            <a:ext cx="441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600" dirty="0"/>
              <a:t>time of  E. coli growth in culture (hours)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381000" y="28194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Number </a:t>
            </a:r>
          </a:p>
          <a:p>
            <a:r>
              <a:rPr lang="en-US" altLang="en-US"/>
              <a:t>of cells</a:t>
            </a:r>
          </a:p>
        </p:txBody>
      </p: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1066800" y="4572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000" dirty="0"/>
              <a:t>        </a:t>
            </a:r>
            <a:r>
              <a:rPr lang="en-US" altLang="en-US" sz="2800" dirty="0">
                <a:solidFill>
                  <a:schemeClr val="bg1"/>
                </a:solidFill>
              </a:rPr>
              <a:t>Growth of Transformed Cells in Culture</a:t>
            </a:r>
          </a:p>
        </p:txBody>
      </p:sp>
    </p:spTree>
    <p:extLst>
      <p:ext uri="{BB962C8B-B14F-4D97-AF65-F5344CB8AC3E}">
        <p14:creationId xmlns:p14="http://schemas.microsoft.com/office/powerpoint/2010/main" val="421378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artorius.com/fileadmin/sartorius_pdf/pressimages/BIOSTAT_A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362200"/>
            <a:ext cx="6448425" cy="4314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52400" y="30480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600" b="1" dirty="0"/>
              <a:t>Bioreactor with cells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3581400" y="1297912"/>
            <a:ext cx="243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/>
              <a:t>Controller </a:t>
            </a:r>
          </a:p>
          <a:p>
            <a:r>
              <a:rPr lang="en-US" altLang="en-US" b="1" dirty="0"/>
              <a:t>supplying gas, acid or base </a:t>
            </a:r>
            <a:r>
              <a:rPr lang="en-US" altLang="en-US" b="1" dirty="0" err="1"/>
              <a:t>etc</a:t>
            </a:r>
            <a:endParaRPr lang="en-US" alt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200" y="3352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315" idx="3"/>
          </p:cNvCxnSpPr>
          <p:nvPr/>
        </p:nvCxnSpPr>
        <p:spPr>
          <a:xfrm flipH="1" flipV="1">
            <a:off x="2057400" y="3340388"/>
            <a:ext cx="152400" cy="88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315" idx="3"/>
          </p:cNvCxnSpPr>
          <p:nvPr/>
        </p:nvCxnSpPr>
        <p:spPr>
          <a:xfrm flipH="1" flipV="1">
            <a:off x="2057400" y="3340388"/>
            <a:ext cx="152400" cy="88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3600" y="3352800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724400" y="2644117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21"/>
          <p:cNvSpPr txBox="1">
            <a:spLocks noChangeArrowheads="1"/>
          </p:cNvSpPr>
          <p:nvPr/>
        </p:nvSpPr>
        <p:spPr bwMode="auto">
          <a:xfrm>
            <a:off x="6473825" y="1515354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600" b="1" dirty="0"/>
              <a:t>Computer  controlling bioreactor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6400800" y="26670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7FD3-961C-4097-AD27-6CC3275D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839200" cy="1143000"/>
          </a:xfrm>
        </p:spPr>
        <p:txBody>
          <a:bodyPr/>
          <a:lstStyle/>
          <a:p>
            <a:pPr algn="l"/>
            <a:r>
              <a:rPr lang="en-US" altLang="en-US" sz="3200" dirty="0"/>
              <a:t>Step 2- </a:t>
            </a:r>
            <a:r>
              <a:rPr lang="en-US" altLang="en-US" sz="3200" b="1" dirty="0"/>
              <a:t>: </a:t>
            </a:r>
            <a:r>
              <a:rPr lang="en-US" altLang="en-US" sz="3200" dirty="0"/>
              <a:t>Harvesting and Initial Purification Steps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CFE2E-7903-470B-86A8-978011FE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55588">
              <a:buFont typeface="Wingdings" panose="05000000000000000000" pitchFamily="2" charset="2"/>
              <a:buChar char="Ø"/>
            </a:pPr>
            <a:r>
              <a:rPr lang="en-US" altLang="en-US" sz="2400" b="1" dirty="0"/>
              <a:t>Location of Product</a:t>
            </a:r>
            <a:endParaRPr lang="en-US" altLang="en-US" sz="2400" dirty="0"/>
          </a:p>
          <a:p>
            <a:pPr marL="365125" indent="-255588">
              <a:buFont typeface="Wingdings" panose="05000000000000000000" pitchFamily="2" charset="2"/>
              <a:buChar char="Ø"/>
            </a:pPr>
            <a:r>
              <a:rPr lang="en-US" altLang="en-US" sz="2400" dirty="0"/>
              <a:t>Is it inside the cell? </a:t>
            </a:r>
          </a:p>
          <a:p>
            <a:pPr marL="452437"/>
            <a:r>
              <a:rPr lang="en-US" altLang="en-US" sz="2400" dirty="0"/>
              <a:t>Can be separated from media by  centrifugation and concentrated in the cell pellet E.coli product (GFP) is kept</a:t>
            </a:r>
          </a:p>
          <a:p>
            <a:pPr marL="452437"/>
            <a:r>
              <a:rPr lang="en-US" altLang="en-US" sz="2400" dirty="0"/>
              <a:t>            </a:t>
            </a:r>
          </a:p>
          <a:p>
            <a:pPr marL="365125" indent="-255588">
              <a:buFont typeface="Wingdings" panose="05000000000000000000" pitchFamily="2" charset="2"/>
              <a:buChar char="Ø"/>
            </a:pPr>
            <a:r>
              <a:rPr lang="en-US" altLang="en-US" sz="2400" dirty="0"/>
              <a:t>Is it outside the cell? </a:t>
            </a:r>
          </a:p>
          <a:p>
            <a:pPr marL="452437"/>
            <a:r>
              <a:rPr lang="en-US" altLang="en-US" sz="2400" dirty="0"/>
              <a:t> Product is in the media and is diluted</a:t>
            </a:r>
          </a:p>
          <a:p>
            <a:pPr marL="452437"/>
            <a:r>
              <a:rPr lang="en-US" altLang="en-US" sz="2400" dirty="0"/>
              <a:t> It often needs to be concentrated</a:t>
            </a:r>
          </a:p>
          <a:p>
            <a:pPr marL="452437"/>
            <a:endParaRPr lang="en-US" altLang="en-US" sz="2400" dirty="0"/>
          </a:p>
          <a:p>
            <a:pPr marL="109537" indent="0">
              <a:buNone/>
            </a:pPr>
            <a:r>
              <a:rPr lang="en-US" altLang="en-US" sz="2400" dirty="0"/>
              <a:t>Mammalian cells transport product out of cell</a:t>
            </a:r>
          </a:p>
          <a:p>
            <a:pPr marL="109537" indent="0">
              <a:buNone/>
            </a:pP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Isolation of GFP from Transformed E. Coli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 bwMode="auto">
          <a:xfrm>
            <a:off x="457200" y="1905000"/>
            <a:ext cx="8153400" cy="3886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buFont typeface="Wingdings 3" panose="05040102010807070707" pitchFamily="18" charset="2"/>
              <a:buNone/>
            </a:pPr>
            <a:r>
              <a:rPr lang="en-US" sz="2400" dirty="0"/>
              <a:t>Step1 - If product is retained in cell:</a:t>
            </a:r>
            <a:br>
              <a:rPr lang="en-US" sz="2400" dirty="0"/>
            </a:br>
            <a:endParaRPr lang="en-US" sz="2400" dirty="0"/>
          </a:p>
          <a:p>
            <a:pPr marL="452437"/>
            <a:r>
              <a:rPr lang="en-US" altLang="en-US" sz="2400" dirty="0"/>
              <a:t>Transfer all contents of media + cells into a centrifuge tube once cell growth is achieved</a:t>
            </a:r>
          </a:p>
          <a:p>
            <a:pPr marL="452437"/>
            <a:r>
              <a:rPr lang="en-US" altLang="en-US" sz="2400" dirty="0"/>
              <a:t>Place this tube plus balancing tube into centrifuge and spin at selected speed</a:t>
            </a:r>
          </a:p>
          <a:p>
            <a:pPr marL="452437"/>
            <a:r>
              <a:rPr lang="en-US" altLang="en-US" sz="2400" dirty="0"/>
              <a:t>Remove tube with cells and a pellet should present (since GFP glows, check tube with UV light to determine the location of GFP)</a:t>
            </a:r>
          </a:p>
        </p:txBody>
      </p:sp>
    </p:spTree>
    <p:extLst>
      <p:ext uri="{BB962C8B-B14F-4D97-AF65-F5344CB8AC3E}">
        <p14:creationId xmlns:p14="http://schemas.microsoft.com/office/powerpoint/2010/main" val="43777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C2 PowerPoint template" id="{F15A885A-7257-4F4F-A4A6-F29A90161DA3}" vid="{28915DB9-359B-427F-BD5D-19C98EC2DC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56518</TotalTime>
  <Words>1064</Words>
  <Application>Microsoft Office PowerPoint</Application>
  <PresentationFormat>On-screen Show (4:3)</PresentationFormat>
  <Paragraphs>205</Paragraphs>
  <Slides>33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Tahoma</vt:lpstr>
      <vt:lpstr>Verdana</vt:lpstr>
      <vt:lpstr>Wingdings</vt:lpstr>
      <vt:lpstr>Wingdings 2</vt:lpstr>
      <vt:lpstr>Wingdings 3</vt:lpstr>
      <vt:lpstr>Office Theme</vt:lpstr>
      <vt:lpstr>Microsoft Excel Chart</vt:lpstr>
      <vt:lpstr>Purification of Green Fluorescent Protein</vt:lpstr>
      <vt:lpstr>Biomanufacturing Steps in Product Purification</vt:lpstr>
      <vt:lpstr>Green Fluorescent Protein</vt:lpstr>
      <vt:lpstr>Flow Chart for GFP Product in Process</vt:lpstr>
      <vt:lpstr> STEP 1 - Cell Growth of Transformed E.coli Results In GFP Product</vt:lpstr>
      <vt:lpstr>PowerPoint Presentation</vt:lpstr>
      <vt:lpstr>PowerPoint Presentation</vt:lpstr>
      <vt:lpstr>Step 2- : Harvesting and Initial Purification Steps</vt:lpstr>
      <vt:lpstr> Isolation of GFP from Transformed E. Coli </vt:lpstr>
      <vt:lpstr>Centrifugation and Tangential Flow Filtration (TFF)</vt:lpstr>
      <vt:lpstr>Pelleted Cells Will Glow under UV After Centrifugation</vt:lpstr>
      <vt:lpstr>Tangential Flow Filtration Downstream Processing</vt:lpstr>
      <vt:lpstr>Lysing Cells to Release Product</vt:lpstr>
      <vt:lpstr>Basics of Chromatography</vt:lpstr>
      <vt:lpstr>    Types of Low Pressure Liquid Chromatography (LPC) </vt:lpstr>
      <vt:lpstr>Adsorption Chromatography </vt:lpstr>
      <vt:lpstr>Ion Exchange Chromatography</vt:lpstr>
      <vt:lpstr>PowerPoint Presentation</vt:lpstr>
      <vt:lpstr>Molecular Size Exclusion Chromatography</vt:lpstr>
      <vt:lpstr>Affinity Chromatography</vt:lpstr>
      <vt:lpstr>Column  Chromatography of GFP</vt:lpstr>
      <vt:lpstr>              Standard Operating  Procedures</vt:lpstr>
      <vt:lpstr>Day 1-Growing Transformed Cells</vt:lpstr>
      <vt:lpstr>Day 2</vt:lpstr>
      <vt:lpstr>HIC Columns</vt:lpstr>
      <vt:lpstr>Day 3</vt:lpstr>
      <vt:lpstr>Four Different Buffers for Use in Column</vt:lpstr>
      <vt:lpstr>Preparation of HIC</vt:lpstr>
      <vt:lpstr>Equilibration Buffer </vt:lpstr>
      <vt:lpstr>Purification Step 1</vt:lpstr>
      <vt:lpstr>Purification Step 2</vt:lpstr>
      <vt:lpstr>Purification Step 3</vt:lpstr>
      <vt:lpstr>Examination of test tubes</vt:lpstr>
    </vt:vector>
  </TitlesOfParts>
  <Company>NHCTC-Pease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NBC2 Presentation to the NVC March 31, 2009</dc:title>
  <dc:creator>Sonia Wallman</dc:creator>
  <cp:lastModifiedBy>Linda Rehfuss</cp:lastModifiedBy>
  <cp:revision>1113</cp:revision>
  <cp:lastPrinted>2015-11-05T22:24:58Z</cp:lastPrinted>
  <dcterms:created xsi:type="dcterms:W3CDTF">2009-03-02T19:13:16Z</dcterms:created>
  <dcterms:modified xsi:type="dcterms:W3CDTF">2019-03-25T13:51:13Z</dcterms:modified>
</cp:coreProperties>
</file>