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49" r:id="rId2"/>
  </p:sldMasterIdLst>
  <p:notesMasterIdLst>
    <p:notesMasterId r:id="rId30"/>
  </p:notesMasterIdLst>
  <p:handoutMasterIdLst>
    <p:handoutMasterId r:id="rId31"/>
  </p:handoutMasterIdLst>
  <p:sldIdLst>
    <p:sldId id="256" r:id="rId3"/>
    <p:sldId id="600" r:id="rId4"/>
    <p:sldId id="601" r:id="rId5"/>
    <p:sldId id="656" r:id="rId6"/>
    <p:sldId id="589" r:id="rId7"/>
    <p:sldId id="668" r:id="rId8"/>
    <p:sldId id="674" r:id="rId9"/>
    <p:sldId id="598" r:id="rId10"/>
    <p:sldId id="669" r:id="rId11"/>
    <p:sldId id="670" r:id="rId12"/>
    <p:sldId id="671" r:id="rId13"/>
    <p:sldId id="672" r:id="rId14"/>
    <p:sldId id="673" r:id="rId15"/>
    <p:sldId id="675" r:id="rId16"/>
    <p:sldId id="676" r:id="rId17"/>
    <p:sldId id="679" r:id="rId18"/>
    <p:sldId id="680" r:id="rId19"/>
    <p:sldId id="681" r:id="rId20"/>
    <p:sldId id="682" r:id="rId21"/>
    <p:sldId id="594" r:id="rId22"/>
    <p:sldId id="592" r:id="rId23"/>
    <p:sldId id="683" r:id="rId24"/>
    <p:sldId id="684" r:id="rId25"/>
    <p:sldId id="685" r:id="rId26"/>
    <p:sldId id="686" r:id="rId27"/>
    <p:sldId id="687" r:id="rId28"/>
    <p:sldId id="652" r:id="rId29"/>
  </p:sldIdLst>
  <p:sldSz cx="9144000" cy="6858000" type="screen4x3"/>
  <p:notesSz cx="70770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74"/>
    <a:srgbClr val="C00000"/>
    <a:srgbClr val="F0EA00"/>
    <a:srgbClr val="237826"/>
    <a:srgbClr val="000000"/>
    <a:srgbClr val="1D532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5" d="100"/>
          <a:sy n="65" d="100"/>
        </p:scale>
        <p:origin x="131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1556"/>
    </p:cViewPr>
  </p:sorterViewPr>
  <p:notesViewPr>
    <p:cSldViewPr>
      <p:cViewPr varScale="1">
        <p:scale>
          <a:sx n="75" d="100"/>
          <a:sy n="75" d="100"/>
        </p:scale>
        <p:origin x="-912" y="-102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419475" y="8897938"/>
            <a:ext cx="3067050" cy="469900"/>
          </a:xfrm>
          <a:prstGeom prst="rect">
            <a:avLst/>
          </a:prstGeom>
        </p:spPr>
        <p:txBody>
          <a:bodyPr vert="horz" wrap="square" lIns="93963" tIns="46982" rIns="93963" bIns="469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Page </a:t>
            </a:r>
            <a:fld id="{5F7B5A13-84B4-4EF4-8C5C-D41460850C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63" tIns="46982" rIns="93963" bIns="46982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63" tIns="46982" rIns="93963" bIns="469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5708D22-9879-4BE6-9201-A1191DF39B46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63" tIns="46982" rIns="93963" bIns="4698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61025" cy="4216400"/>
          </a:xfrm>
          <a:prstGeom prst="rect">
            <a:avLst/>
          </a:prstGeom>
        </p:spPr>
        <p:txBody>
          <a:bodyPr vert="horz" lIns="93963" tIns="46982" rIns="93963" bIns="4698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7938"/>
            <a:ext cx="3067050" cy="469900"/>
          </a:xfrm>
          <a:prstGeom prst="rect">
            <a:avLst/>
          </a:prstGeom>
        </p:spPr>
        <p:txBody>
          <a:bodyPr vert="horz" lIns="93963" tIns="46982" rIns="93963" bIns="46982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7938"/>
            <a:ext cx="3067050" cy="469900"/>
          </a:xfrm>
          <a:prstGeom prst="rect">
            <a:avLst/>
          </a:prstGeom>
        </p:spPr>
        <p:txBody>
          <a:bodyPr vert="horz" wrap="square" lIns="93963" tIns="46982" rIns="93963" bIns="469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A3414135-A70C-499A-9676-8DAB021AC3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MF=microfiltration with .1 to .22u (pore size) filters</a:t>
            </a:r>
          </a:p>
          <a:p>
            <a:r>
              <a:rPr lang="en-US" altLang="en-US"/>
              <a:t>UF=ultrafiltration with e.g. 10,000Dalton (pore size) cut-off filters</a:t>
            </a:r>
          </a:p>
          <a:p>
            <a:r>
              <a:rPr lang="en-US" altLang="en-US"/>
              <a:t>DF=diafiltration where you exchange buffers and/or concentrate protein of interest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61ADC82D-B79C-4530-98B3-9A285335251A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B99A6831-49F5-4651-977B-4DC0E03F172C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59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GFP band or peak moving through HIC column.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827E257-E61E-437D-9A6D-A5DB1B0E96A7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Droplet of GFP caught in ‘fraction collector’.</a:t>
            </a: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3312642-B5DF-43B2-8C22-D645BDE279EC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If you were running HIC columns, the chromatogram produced would show flow through of (hydrophilic) proteins that do not attach to the HIC column, no proteins in the wash, followed by  a peak of hydrophobic GFP eluted from the HIC column with low salt. 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CC3C0F8-639C-40A1-B192-9FD249C1BBA5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NBC2PP_titleSlide2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343401"/>
            <a:ext cx="9144000" cy="91439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105400"/>
            <a:ext cx="6400800" cy="1752600"/>
          </a:xfrm>
        </p:spPr>
        <p:txBody>
          <a:bodyPr/>
          <a:lstStyle>
            <a:lvl1pPr marL="0" indent="0" algn="ctr">
              <a:buNone/>
              <a:defRPr sz="28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0A77DB-95E0-463F-91AB-D626E771C423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02683-0FBC-4DD7-A5DD-E6ED895C9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27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9F6F6C-B4CE-4D14-8917-40DE3C57BAE0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D916D-58BC-424B-A50B-B3679E2094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33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53FFF-3E6A-42BF-BE40-F134B09F1DC3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1EEF5-9EF7-4AB2-B456-7E59F3B839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513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27B53-6655-4BCA-9018-3CAE508D3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189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190A0-5A23-4318-BC90-3F993F621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3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863D93-79DA-4287-BC52-D40D959422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816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96A6-FC66-47C2-BA17-70B3776EB9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553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D976A-A1BF-4C96-A88B-DCDC74C4B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702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FFDB5-2CAC-4E04-AB5B-213BB6CBE2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535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CBF1-191F-4F6E-B839-C5719EF063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449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BA34D-C216-4A76-AB3A-9F7DFB5E4A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31F7EC-4785-4391-B8BD-9F152CBEFB69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FE3A-105D-4FA2-B174-8AFC5E1030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30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A1190-FA92-4186-83FD-EB71A1963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598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5275D-BC5A-476C-B3C0-7A4FFFEC2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256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8E32A-CA37-42E5-98A2-8437A66A41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238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C1A263-72E3-40DC-9927-4C68F1CB62FD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C4E79-D725-437C-A526-02613530ED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80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BC1547-4DF1-40CE-8931-55EB0DCD62DD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4134-13ED-443B-8A9F-CD655FEEB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1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C4790B-DBDF-4F4A-B3CF-4595341BD3F8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364F6-3AB2-41C4-A634-459A24AE58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2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25C581-31E4-4777-862A-6C0CCE6BE491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175BE-2603-40E0-9C60-94FB93C73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070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6221ED-7DE4-434A-A217-728F3706C527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19C69-8CB3-4BBA-857B-EB510FAFD0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5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264033-3556-4A63-96EA-8C245F69D4DE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85279-EBA4-4266-A211-A20B249FC0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1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5C48FA-9662-432D-850D-FCC6DF53CC21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3CF4-13A8-431A-8B27-8A53697F90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4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NBC2PP_Slide2a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8638"/>
            <a:ext cx="8229600" cy="505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DDF873F9-66AF-491B-8121-1FEE07E40EA7}" type="datetimeFigureOut">
              <a:rPr lang="en-US" altLang="en-US"/>
              <a:pPr/>
              <a:t>3/25/2019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8BF72398-8E85-4887-ADBD-37862EB390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  <p:sldLayoutId id="21474843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412D3D7-9E38-4FFE-AB7B-88245104E543}" type="datetime2">
              <a:rPr lang="en-US" altLang="en-US"/>
              <a:pPr/>
              <a:t>Monday, March 25, 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Eszter Birck-Wilson Process Development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57095D-3C02-4951-9D54-10AA91C11E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  <p:sldLayoutId id="21474843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2"/>
          <p:cNvSpPr>
            <a:spLocks noGrp="1"/>
          </p:cNvSpPr>
          <p:nvPr>
            <p:ph type="ctrTitle"/>
          </p:nvPr>
        </p:nvSpPr>
        <p:spPr>
          <a:xfrm>
            <a:off x="0" y="4648200"/>
            <a:ext cx="9144000" cy="914400"/>
          </a:xfrm>
        </p:spPr>
        <p:txBody>
          <a:bodyPr/>
          <a:lstStyle/>
          <a:p>
            <a:r>
              <a:rPr lang="en-US" altLang="en-US" sz="5400"/>
              <a:t>Downstream Processing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7875-76BC-4E3E-9EE9-CF73DE6C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sz="3600" dirty="0"/>
              <a:t>Centrifuge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D493663-D21C-4921-B4F8-51C0CAF17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1905000"/>
            <a:ext cx="630897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1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86A41-6C4A-4CF5-B260-B1B9C91F6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Depth Filtration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AF0B7-D7AF-4D25-BAD7-1693F8FBD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062" y="2743200"/>
            <a:ext cx="2280138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Cells and cellular debris stick to ceramic encrusted fibers in pads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802F3-C122-4145-9080-C7DD67959B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7400" y="1981200"/>
            <a:ext cx="6836083" cy="391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0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D940-41F3-435D-8F2B-97C3F5C2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3600" dirty="0"/>
              <a:t>Tangential Flow Filtration- TFF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8CE54-95FE-43F5-A4F7-0399116F2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057400"/>
            <a:ext cx="7162800" cy="3733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Used to  separate of protein of interest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000" dirty="0"/>
              <a:t>Using TFF with the right cut off filters, the protein of interest can be separated from other proteins and molecules in the sterile filtered, clarified medium</a:t>
            </a:r>
          </a:p>
          <a:p>
            <a:pPr lvl="1">
              <a:spcBef>
                <a:spcPct val="0"/>
              </a:spcBef>
            </a:pPr>
            <a:r>
              <a:rPr lang="en-US" altLang="en-US" sz="1600" dirty="0" err="1"/>
              <a:t>e.g</a:t>
            </a:r>
            <a:r>
              <a:rPr lang="en-US" altLang="en-US" sz="1600" dirty="0"/>
              <a:t> HSA has a molecular weight of 69KD . To make sure that the protein of interest is retained, a 10KD cut-off filter is used</a:t>
            </a:r>
          </a:p>
          <a:p>
            <a:pPr lvl="1">
              <a:spcBef>
                <a:spcPct val="0"/>
              </a:spcBef>
            </a:pPr>
            <a:endParaRPr lang="en-US" altLang="en-US" sz="1600" dirty="0"/>
          </a:p>
          <a:p>
            <a:pPr>
              <a:spcBef>
                <a:spcPct val="0"/>
              </a:spcBef>
            </a:pPr>
            <a:r>
              <a:rPr lang="en-US" altLang="en-US" sz="2000" dirty="0"/>
              <a:t>After ultrafiltration perform defiltration with buffer used to prepare for affinity chromatography of HSA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9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2ED4A-3788-4E58-89D7-619DEA5C2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TFF Concentrates and Purifies</a:t>
            </a:r>
            <a:br>
              <a:rPr lang="en-US" sz="3600" dirty="0"/>
            </a:br>
            <a:r>
              <a:rPr lang="en-US" sz="3600" dirty="0"/>
              <a:t>a Protein of Interest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E745CE-AAFA-4ED6-87B0-E79ABBFFC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66" y="1981200"/>
            <a:ext cx="6587068" cy="409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97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3FB23-DD46-4BA3-89CA-E5FD0CECA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Low Pressure Liquid </a:t>
            </a:r>
            <a:br>
              <a:rPr lang="en-US" altLang="en-US" sz="3600" dirty="0"/>
            </a:br>
            <a:r>
              <a:rPr lang="en-US" altLang="en-US" sz="3600" dirty="0"/>
              <a:t>(Production) Chromatography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036BC-D701-47FB-A97A-D13CDDA4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981200"/>
            <a:ext cx="76581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Media: </a:t>
            </a:r>
          </a:p>
          <a:p>
            <a:r>
              <a:rPr lang="en-US" sz="2800" dirty="0"/>
              <a:t>Hydrophobic Interaction (HIC)</a:t>
            </a:r>
          </a:p>
          <a:p>
            <a:r>
              <a:rPr lang="en-US" sz="2800" dirty="0"/>
              <a:t> Ion Exchange (Anion AEX and Cation CEX Exchange)</a:t>
            </a:r>
          </a:p>
          <a:p>
            <a:r>
              <a:rPr lang="en-US" sz="2800" dirty="0"/>
              <a:t> Gel Filtration (=Size Exclusion)</a:t>
            </a:r>
          </a:p>
          <a:p>
            <a:r>
              <a:rPr lang="en-US" sz="2800" dirty="0"/>
              <a:t>Affinity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System:  Components and Processes </a:t>
            </a:r>
          </a:p>
        </p:txBody>
      </p:sp>
    </p:spTree>
    <p:extLst>
      <p:ext uri="{BB962C8B-B14F-4D97-AF65-F5344CB8AC3E}">
        <p14:creationId xmlns:p14="http://schemas.microsoft.com/office/powerpoint/2010/main" val="328531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0F7829-9802-4397-8041-57030AD2E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17" y="1371600"/>
            <a:ext cx="4824548" cy="5164726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000" dirty="0"/>
          </a:p>
          <a:p>
            <a:pPr eaLnBrk="1" hangingPunct="1"/>
            <a:r>
              <a:rPr lang="en-US" altLang="en-US" sz="1800" dirty="0"/>
              <a:t>HIC media have high capacity and are economical and stable; capable of powerful resolution</a:t>
            </a:r>
          </a:p>
          <a:p>
            <a:pPr eaLnBrk="1" hangingPunct="1"/>
            <a:r>
              <a:rPr lang="en-US" altLang="en-US" sz="1800" dirty="0"/>
              <a:t>used in therapeutic antibody purification because part antibodies are found in membranes, are  lipid soluble and therefore hydrophobic</a:t>
            </a:r>
          </a:p>
          <a:p>
            <a:pPr eaLnBrk="1" hangingPunct="1"/>
            <a:r>
              <a:rPr lang="en-US" altLang="en-US" sz="1800" dirty="0"/>
              <a:t>molecular mechanism relies on unique structural features- serves as an orthogonal method to ion exchange and affinity chromatography</a:t>
            </a:r>
          </a:p>
          <a:p>
            <a:pPr eaLnBrk="1" hangingPunct="1"/>
            <a:r>
              <a:rPr lang="en-US" altLang="en-US" sz="1800" b="1" dirty="0"/>
              <a:t>adsorption takes place in high salt and elution in low salt concentrations</a:t>
            </a:r>
            <a:r>
              <a:rPr lang="en-US" altLang="en-US" sz="1800" dirty="0"/>
              <a:t> These special properties make HIC very useful in whole processes for bridging or transitioning between other steps in addition to the separation which is effected</a:t>
            </a:r>
          </a:p>
          <a:p>
            <a:pPr eaLnBrk="1" hangingPunct="1"/>
            <a:endParaRPr lang="en-US" alt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CAC4AA-C1A2-4D72-8A06-1C597B1E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510" y="2569574"/>
            <a:ext cx="2649499" cy="19812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6FECEA6E-792B-43B9-8C58-54A0AEED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altLang="en-US" sz="3200" dirty="0"/>
              <a:t>Hydrophobic Interaction Chromatography (HIC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320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CFFE0-B1DA-4FA3-A9B1-BF1ECC470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Ion Exchange Chromatography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1B522-094B-498C-97F3-2AE23610E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7800" y="1638300"/>
            <a:ext cx="5334000" cy="990600"/>
          </a:xfrm>
        </p:spPr>
        <p:txBody>
          <a:bodyPr/>
          <a:lstStyle/>
          <a:p>
            <a:r>
              <a:rPr lang="en-US" altLang="en-US" dirty="0"/>
              <a:t>Separates by Charge 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6B1BCA-6B14-422B-9559-B00FF76408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62200" y="2438400"/>
            <a:ext cx="4823262" cy="327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59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0052-F3B5-40A5-9702-70110193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Isoelectric Focusing or IEF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82FE5-112A-495A-BDEA-6B6FD9E1F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004290"/>
            <a:ext cx="4038600" cy="4525963"/>
          </a:xfrm>
        </p:spPr>
        <p:txBody>
          <a:bodyPr/>
          <a:lstStyle/>
          <a:p>
            <a:r>
              <a:rPr lang="en-US" altLang="en-US" sz="2000" dirty="0"/>
              <a:t>If the </a:t>
            </a:r>
            <a:r>
              <a:rPr lang="en-US" altLang="en-US" sz="2000" dirty="0" err="1"/>
              <a:t>pI</a:t>
            </a:r>
            <a:r>
              <a:rPr lang="en-US" altLang="en-US" sz="2000" dirty="0"/>
              <a:t> of your protein (or the pH at which your protein is neutral) is known , you can place it in a buffer at a lower or higher pH to alter its charge</a:t>
            </a:r>
          </a:p>
          <a:p>
            <a:r>
              <a:rPr lang="en-US" altLang="en-US" sz="2000" dirty="0"/>
              <a:t>  If the pH of the buffer &lt; </a:t>
            </a:r>
            <a:r>
              <a:rPr lang="en-US" altLang="en-US" sz="2000" dirty="0" err="1"/>
              <a:t>pI</a:t>
            </a:r>
            <a:r>
              <a:rPr lang="en-US" altLang="en-US" sz="2000" dirty="0"/>
              <a:t>, the protein of interest will become positively charged</a:t>
            </a:r>
          </a:p>
          <a:p>
            <a:r>
              <a:rPr lang="en-US" altLang="en-US" sz="2000" dirty="0"/>
              <a:t> If the pH of the buffer &gt; the </a:t>
            </a:r>
            <a:r>
              <a:rPr lang="en-US" altLang="en-US" sz="2000" dirty="0" err="1"/>
              <a:t>pI</a:t>
            </a:r>
            <a:r>
              <a:rPr lang="en-US" altLang="en-US" sz="2000" dirty="0"/>
              <a:t>, the protein of interest will become negatively charged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09A315-29A7-4E02-B437-3464CC64D4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590727"/>
            <a:ext cx="3883489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19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A2BD-0CF0-499E-800F-9B91A1557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Liquid Column Chromatography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837D6-A043-4E53-B8D7-B31464184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11" y="1905000"/>
            <a:ext cx="7696200" cy="449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PURGE</a:t>
            </a:r>
            <a:r>
              <a:rPr lang="en-US" altLang="en-US" sz="2400" dirty="0"/>
              <a:t> Air from Column use </a:t>
            </a:r>
            <a:r>
              <a:rPr lang="en-US" altLang="en-US" sz="2400" i="1" dirty="0"/>
              <a:t>Equilibration Buffer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/>
              <a:t>PACK</a:t>
            </a:r>
            <a:r>
              <a:rPr lang="en-US" altLang="en-US" sz="2400" dirty="0"/>
              <a:t> Column with </a:t>
            </a:r>
            <a:r>
              <a:rPr lang="en-US" altLang="en-US" sz="2400" i="1" dirty="0"/>
              <a:t>Beads</a:t>
            </a:r>
            <a:r>
              <a:rPr lang="en-US" altLang="en-US" sz="2400" dirty="0"/>
              <a:t> (e.g. ion exchange, HIC, affinity or gel filtration beads/media)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EQUILIBRATE</a:t>
            </a:r>
            <a:r>
              <a:rPr lang="en-US" altLang="en-US" sz="2400" dirty="0"/>
              <a:t> Column with </a:t>
            </a:r>
            <a:r>
              <a:rPr lang="en-US" altLang="en-US" sz="2400" i="1" dirty="0"/>
              <a:t>Equilibration</a:t>
            </a:r>
            <a:r>
              <a:rPr lang="en-US" altLang="en-US" sz="2400" dirty="0"/>
              <a:t> Buffer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LOAD</a:t>
            </a:r>
            <a:r>
              <a:rPr lang="en-US" altLang="en-US" sz="2400" dirty="0"/>
              <a:t> Column with Protein of Interest </a:t>
            </a:r>
            <a:r>
              <a:rPr lang="en-US" altLang="en-US" sz="2400" i="1" dirty="0"/>
              <a:t>in Equilibration </a:t>
            </a:r>
            <a:r>
              <a:rPr lang="en-US" altLang="en-US" sz="2400" dirty="0"/>
              <a:t>Buffer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WASH</a:t>
            </a:r>
            <a:r>
              <a:rPr lang="en-US" altLang="en-US" sz="2400" dirty="0"/>
              <a:t> Column with </a:t>
            </a:r>
            <a:r>
              <a:rPr lang="en-US" altLang="en-US" sz="2400" i="1" dirty="0"/>
              <a:t>Equilibration Buffer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srgbClr val="FF0000"/>
                </a:solidFill>
              </a:rPr>
              <a:t>ELUTE</a:t>
            </a:r>
            <a:r>
              <a:rPr lang="en-US" altLang="en-US" sz="2400" dirty="0"/>
              <a:t> Protein of Interest with </a:t>
            </a:r>
            <a:r>
              <a:rPr lang="en-US" altLang="en-US" sz="2400" i="1" dirty="0"/>
              <a:t>Elution Buffer</a:t>
            </a:r>
            <a:r>
              <a:rPr lang="en-US" altLang="en-US" sz="2400" dirty="0"/>
              <a:t> of High or Low Salt or pH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dirty="0"/>
              <a:t>REGENERATE Column or Clean and Store (NaOH)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91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45387-74FD-415A-A06D-D0E308983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Liquid Column Chromatography</a:t>
            </a:r>
            <a:endParaRPr lang="en-US" sz="36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FD6B7D-D3F4-44CC-A25F-BDE2A5D65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981200"/>
            <a:ext cx="6022615" cy="425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Know the Characteristics of Your Protein </a:t>
            </a:r>
            <a:br>
              <a:rPr lang="en-US" altLang="en-US" sz="3200" dirty="0"/>
            </a:br>
            <a:r>
              <a:rPr lang="en-US" altLang="en-US" sz="3200" dirty="0"/>
              <a:t>Green Fluorescent Protein (GFP)</a:t>
            </a:r>
          </a:p>
        </p:txBody>
      </p:sp>
      <p:sp>
        <p:nvSpPr>
          <p:cNvPr id="28674" name="Text Placeholder 5"/>
          <p:cNvSpPr>
            <a:spLocks noGrp="1"/>
          </p:cNvSpPr>
          <p:nvPr>
            <p:ph type="body" idx="1"/>
          </p:nvPr>
        </p:nvSpPr>
        <p:spPr>
          <a:xfrm>
            <a:off x="543535" y="1770776"/>
            <a:ext cx="4040188" cy="457200"/>
          </a:xfrm>
        </p:spPr>
        <p:txBody>
          <a:bodyPr/>
          <a:lstStyle/>
          <a:p>
            <a:r>
              <a:rPr lang="en-US" altLang="en-US" dirty="0"/>
              <a:t>Sequence of Amino Acids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238191"/>
            <a:ext cx="2968625" cy="413739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1800" dirty="0"/>
              <a:t>MSKGEELFTGVVPVLVELDGDVNGQKFSVSGEGEGDATYGKLTLNFICTTGKLPVPWPTLVTTFSYGVQCFSRYPDHMKQHDFFKSAMPEGYVQERTIFYKDDGNYKTRAEVKFEGDTLVNRIELKGIDFKEDGNILGHKMEYNYNSHNVYIMGDKPKNGIKVNFKIRHNIKDGSVQLADHYQQNTPIGDGPVLLPDNHYLSTQSALSKDPNEKRDHMILLEFVTAARITHGMDELYK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</a:p>
          <a:p>
            <a:endParaRPr lang="en-US" altLang="en-US" dirty="0"/>
          </a:p>
        </p:txBody>
      </p:sp>
      <p:sp>
        <p:nvSpPr>
          <p:cNvPr id="28676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11505" y="1765396"/>
            <a:ext cx="4041775" cy="446088"/>
          </a:xfrm>
        </p:spPr>
        <p:txBody>
          <a:bodyPr/>
          <a:lstStyle/>
          <a:p>
            <a:r>
              <a:rPr lang="en-US" altLang="en-US" dirty="0"/>
              <a:t>Tertiary Structure</a:t>
            </a:r>
          </a:p>
        </p:txBody>
      </p:sp>
      <p:pic>
        <p:nvPicPr>
          <p:cNvPr id="28677" name="Picture 2" descr="crystalstructur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11484"/>
            <a:ext cx="2968626" cy="4026886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GFP Chromatography (HIC)</a:t>
            </a:r>
          </a:p>
        </p:txBody>
      </p:sp>
      <p:pic>
        <p:nvPicPr>
          <p:cNvPr id="614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382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5029200" y="3352800"/>
            <a:ext cx="3579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GFP moving through HIC column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GFP Chromatography</a:t>
            </a:r>
          </a:p>
        </p:txBody>
      </p:sp>
      <p:pic>
        <p:nvPicPr>
          <p:cNvPr id="634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55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Box 1"/>
          <p:cNvSpPr txBox="1">
            <a:spLocks noChangeArrowheads="1"/>
          </p:cNvSpPr>
          <p:nvPr/>
        </p:nvSpPr>
        <p:spPr bwMode="auto">
          <a:xfrm>
            <a:off x="4495800" y="4267200"/>
            <a:ext cx="2573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FFFF"/>
                </a:solidFill>
              </a:rPr>
              <a:t>Droplet of GFP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2168-9925-49FB-A3EF-23362638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LP LC System Components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6BE11-6EFD-4AEC-BBEA-41C788207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17" y="2133600"/>
            <a:ext cx="3273083" cy="4267200"/>
          </a:xfrm>
        </p:spPr>
        <p:txBody>
          <a:bodyPr/>
          <a:lstStyle/>
          <a:p>
            <a:r>
              <a:rPr lang="en-US" altLang="en-US" sz="2000" dirty="0"/>
              <a:t>Mixer for Buffers, Filtrate with Protein of Interest, Cleaning Solutions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b="1" dirty="0"/>
              <a:t>Peristaltic Pump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dirty="0"/>
              <a:t>Chromatography Column and Media (Beads)</a:t>
            </a:r>
          </a:p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 b="1" dirty="0"/>
              <a:t>Conductivity Meter</a:t>
            </a:r>
          </a:p>
          <a:p>
            <a:endParaRPr lang="en-US" altLang="en-US" sz="2000" dirty="0"/>
          </a:p>
          <a:p>
            <a:r>
              <a:rPr lang="en-US" altLang="en-US" sz="2000" b="1" dirty="0"/>
              <a:t>UV Detector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9E582-728A-4054-BF7B-AA8F8D1B6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66607"/>
            <a:ext cx="4103220" cy="520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A1B3-99B0-4F7B-BA66-FC6B09732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LP LC System Components- Peristaltic Pump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9DE83A-AB68-47DC-AF93-92ABB509A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1400" y="2286000"/>
            <a:ext cx="4572396" cy="3657917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A8C4945-177A-4C5F-A494-9A9167761568}"/>
              </a:ext>
            </a:extLst>
          </p:cNvPr>
          <p:cNvSpPr txBox="1">
            <a:spLocks/>
          </p:cNvSpPr>
          <p:nvPr/>
        </p:nvSpPr>
        <p:spPr bwMode="auto">
          <a:xfrm>
            <a:off x="424375" y="2286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200" dirty="0"/>
              <a:t>Creates a gentle squeezing action to move fluid through flexible tubing</a:t>
            </a:r>
          </a:p>
        </p:txBody>
      </p:sp>
    </p:spTree>
    <p:extLst>
      <p:ext uri="{BB962C8B-B14F-4D97-AF65-F5344CB8AC3E}">
        <p14:creationId xmlns:p14="http://schemas.microsoft.com/office/powerpoint/2010/main" val="819109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03F19-15C1-4A70-8F1F-BA372686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LC System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AD05-952C-4F5C-B4ED-B91DFF5EA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86000"/>
            <a:ext cx="8229600" cy="3992562"/>
          </a:xfrm>
        </p:spPr>
        <p:txBody>
          <a:bodyPr/>
          <a:lstStyle/>
          <a:p>
            <a:r>
              <a:rPr lang="en-US" sz="2800" dirty="0"/>
              <a:t>UV Detector -   </a:t>
            </a:r>
            <a:r>
              <a:rPr lang="en-US" altLang="en-US" sz="2800" dirty="0"/>
              <a:t>detects proteins from the column by measuring absorbance at 280nm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Conductivity Meter - </a:t>
            </a:r>
            <a:r>
              <a:rPr lang="en-US" altLang="en-US" sz="2800" dirty="0"/>
              <a:t>measures the amount of salt in the buffers coming out of the columns – high salt or low salt are often used to elute the protein of interest from the chromatography beads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84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C54B0-CE16-46F0-980E-C3960949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Height Equivalent to Theoretical Plate (HETP)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0FBEB-F63D-4B7E-8326-A2F61FE14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591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b="1" dirty="0"/>
              <a:t>HETP = L/N </a:t>
            </a:r>
          </a:p>
          <a:p>
            <a:pPr lvl="1" eaLnBrk="1" hangingPunct="1"/>
            <a:r>
              <a:rPr lang="en-US" altLang="en-US" b="1" dirty="0"/>
              <a:t>L=length of column in mm</a:t>
            </a:r>
          </a:p>
          <a:p>
            <a:pPr lvl="1" eaLnBrk="1" hangingPunct="1"/>
            <a:r>
              <a:rPr lang="en-US" altLang="en-US" b="1" dirty="0"/>
              <a:t>N=column efficiency</a:t>
            </a:r>
          </a:p>
          <a:p>
            <a:pPr marL="457200" lvl="1" indent="0" eaLnBrk="1" hangingPunct="1">
              <a:buNone/>
            </a:pPr>
            <a:endParaRPr lang="en-US" altLang="en-US" b="1" dirty="0"/>
          </a:p>
          <a:p>
            <a:r>
              <a:rPr lang="en-US" altLang="en-US" sz="2400" dirty="0"/>
              <a:t>allows comparison of columns of different lengths</a:t>
            </a:r>
          </a:p>
          <a:p>
            <a:r>
              <a:rPr lang="en-US" altLang="en-US" sz="2400" dirty="0"/>
              <a:t>smaller the HETP the better</a:t>
            </a:r>
          </a:p>
          <a:p>
            <a:r>
              <a:rPr lang="en-US" altLang="en-US" sz="2400" dirty="0"/>
              <a:t>shorter the column the better</a:t>
            </a:r>
          </a:p>
          <a:p>
            <a:pPr eaLnBrk="1" hangingPunct="1"/>
            <a:endParaRPr lang="en-US" altLang="en-US" sz="2400" b="1" dirty="0"/>
          </a:p>
          <a:p>
            <a:pPr lvl="1" eaLnBrk="1" hangingPunct="1"/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23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C5998-A68F-4A37-8AE9-03FF5A07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/>
              <a:t>Calculating Column Efficiency (N)</a:t>
            </a:r>
            <a:endParaRPr lang="en-US" sz="32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1617B9-51E9-45DE-8621-FF66EF10B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503" y="2286000"/>
            <a:ext cx="648729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96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8" descr="NBC2PP_Slide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3"/>
          </a:xfrm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</a:rPr>
              <a:t>A Typical Chromatogram</a:t>
            </a:r>
          </a:p>
        </p:txBody>
      </p:sp>
      <p:pic>
        <p:nvPicPr>
          <p:cNvPr id="6553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70739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6425" y="3733800"/>
            <a:ext cx="12541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  <a:ea typeface="ＭＳ Ｐゴシック" charset="0"/>
                <a:cs typeface="ＭＳ Ｐゴシック" charset="0"/>
              </a:rPr>
              <a:t>Flow</a:t>
            </a:r>
          </a:p>
          <a:p>
            <a:pPr algn="ctr">
              <a:defRPr/>
            </a:pPr>
            <a:r>
              <a:rPr lang="en-US" sz="2400" b="1" dirty="0">
                <a:latin typeface="+mn-lt"/>
                <a:ea typeface="ＭＳ Ｐゴシック" charset="0"/>
                <a:cs typeface="ＭＳ Ｐゴシック" charset="0"/>
              </a:rPr>
              <a:t>Through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3600" y="685800"/>
            <a:ext cx="1905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Eluate</a:t>
            </a:r>
            <a:endParaRPr lang="en-US" sz="2800" b="1" dirty="0">
              <a:solidFill>
                <a:schemeClr val="bg1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4648200"/>
            <a:ext cx="2209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atin typeface="+mn-lt"/>
                <a:ea typeface="ＭＳ Ｐゴシック" charset="0"/>
                <a:cs typeface="ＭＳ Ｐゴシック" charset="0"/>
              </a:rPr>
              <a:t>Wash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altLang="en-US" sz="3600" dirty="0"/>
              <a:t>Green Fluorescent Protein (GFP)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1228725" y="2057400"/>
            <a:ext cx="6686550" cy="3916363"/>
          </a:xfrm>
        </p:spPr>
        <p:txBody>
          <a:bodyPr/>
          <a:lstStyle/>
          <a:p>
            <a:r>
              <a:rPr lang="en-US" altLang="en-US" sz="2400" dirty="0"/>
              <a:t>MW (molecular weight = 27,000 Daltons (27 </a:t>
            </a:r>
            <a:r>
              <a:rPr lang="en-US" altLang="en-US" sz="2400" dirty="0" err="1"/>
              <a:t>kD</a:t>
            </a:r>
            <a:r>
              <a:rPr lang="en-US" altLang="en-US" sz="2400" dirty="0"/>
              <a:t>)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pI</a:t>
            </a:r>
            <a:r>
              <a:rPr lang="en-US" altLang="en-US" sz="2400" dirty="0"/>
              <a:t> (isoelectric point) - 4.8</a:t>
            </a:r>
          </a:p>
          <a:p>
            <a:pPr marL="0" indent="0">
              <a:buNone/>
            </a:pPr>
            <a:endParaRPr lang="en-US" altLang="en-US" sz="2400" dirty="0"/>
          </a:p>
          <a:p>
            <a:r>
              <a:rPr lang="en-US" altLang="en-US" sz="2400" dirty="0"/>
              <a:t>Hydropathicity (hydrophobicity) - hydrophobic amino acids make up GFP’s fluorophore; amino acids associated with the fluorophore are also hydrophobic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152900" cy="383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0" y="3048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FFFFFF"/>
                </a:solidFill>
                <a:latin typeface="+mj-lt"/>
              </a:rPr>
              <a:t>GFP Chromatophore - Hydrophobic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/>
              <a:t>Downstream Processing in Biopharmaceutical Manufacturing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1050778" y="2209800"/>
            <a:ext cx="7042444" cy="302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Protein Purification 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Harvest by Centrifugation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 Clarification by Depth Filtration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Sterile Filtration (MF)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Tangential Flow Filtration (UF/DF)</a:t>
            </a:r>
          </a:p>
          <a:p>
            <a:pPr marL="457200" indent="-45720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Low Pressure Liquid Column Chromatography</a:t>
            </a:r>
          </a:p>
          <a:p>
            <a:pPr eaLnBrk="1" hangingPunct="1"/>
            <a:endParaRPr lang="en-US" alt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4"/>
          <p:cNvGrpSpPr>
            <a:grpSpLocks/>
          </p:cNvGrpSpPr>
          <p:nvPr/>
        </p:nvGrpSpPr>
        <p:grpSpPr bwMode="auto">
          <a:xfrm>
            <a:off x="381000" y="381000"/>
            <a:ext cx="3429000" cy="2089150"/>
            <a:chOff x="240" y="240"/>
            <a:chExt cx="2160" cy="1316"/>
          </a:xfrm>
        </p:grpSpPr>
        <p:sp>
          <p:nvSpPr>
            <p:cNvPr id="35036" name="AutoShape 3"/>
            <p:cNvSpPr>
              <a:spLocks noChangeArrowheads="1"/>
            </p:cNvSpPr>
            <p:nvPr/>
          </p:nvSpPr>
          <p:spPr bwMode="auto">
            <a:xfrm>
              <a:off x="1728" y="240"/>
              <a:ext cx="672" cy="24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000" b="1">
                  <a:solidFill>
                    <a:srgbClr val="000000"/>
                  </a:solidFill>
                </a:rPr>
                <a:t>Media Prep</a:t>
              </a:r>
            </a:p>
          </p:txBody>
        </p:sp>
        <p:sp>
          <p:nvSpPr>
            <p:cNvPr id="35037" name="Line 4"/>
            <p:cNvSpPr>
              <a:spLocks noChangeShapeType="1"/>
            </p:cNvSpPr>
            <p:nvPr/>
          </p:nvSpPr>
          <p:spPr bwMode="auto">
            <a:xfrm>
              <a:off x="432" y="960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038" name="Group 5"/>
            <p:cNvGrpSpPr>
              <a:grpSpLocks/>
            </p:cNvGrpSpPr>
            <p:nvPr/>
          </p:nvGrpSpPr>
          <p:grpSpPr bwMode="auto">
            <a:xfrm>
              <a:off x="240" y="288"/>
              <a:ext cx="1202" cy="672"/>
              <a:chOff x="192" y="240"/>
              <a:chExt cx="1202" cy="672"/>
            </a:xfrm>
          </p:grpSpPr>
          <p:sp>
            <p:nvSpPr>
              <p:cNvPr id="35057" name="AutoShape 6"/>
              <p:cNvSpPr>
                <a:spLocks noChangeArrowheads="1"/>
              </p:cNvSpPr>
              <p:nvPr/>
            </p:nvSpPr>
            <p:spPr bwMode="auto">
              <a:xfrm>
                <a:off x="864" y="432"/>
                <a:ext cx="530" cy="21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b="1">
                    <a:solidFill>
                      <a:srgbClr val="000000"/>
                    </a:solidFill>
                  </a:rPr>
                  <a:t>Working Cell</a:t>
                </a:r>
              </a:p>
              <a:p>
                <a:pPr algn="ctr" eaLnBrk="1" hangingPunct="1"/>
                <a:r>
                  <a:rPr lang="en-US" altLang="en-US" sz="800" b="1">
                    <a:solidFill>
                      <a:srgbClr val="000000"/>
                    </a:solidFill>
                  </a:rPr>
                  <a:t> Bank</a:t>
                </a:r>
              </a:p>
            </p:txBody>
          </p:sp>
          <p:pic>
            <p:nvPicPr>
              <p:cNvPr id="35058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40"/>
                <a:ext cx="624" cy="67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039" name="Group 41"/>
            <p:cNvGrpSpPr>
              <a:grpSpLocks/>
            </p:cNvGrpSpPr>
            <p:nvPr/>
          </p:nvGrpSpPr>
          <p:grpSpPr bwMode="auto">
            <a:xfrm>
              <a:off x="288" y="816"/>
              <a:ext cx="1680" cy="740"/>
              <a:chOff x="192" y="720"/>
              <a:chExt cx="1680" cy="740"/>
            </a:xfrm>
          </p:grpSpPr>
          <p:pic>
            <p:nvPicPr>
              <p:cNvPr id="35040" name="Picture 4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720"/>
                <a:ext cx="336" cy="183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041" name="Group 43"/>
              <p:cNvGrpSpPr>
                <a:grpSpLocks/>
              </p:cNvGrpSpPr>
              <p:nvPr/>
            </p:nvGrpSpPr>
            <p:grpSpPr bwMode="auto">
              <a:xfrm>
                <a:off x="192" y="960"/>
                <a:ext cx="1680" cy="500"/>
                <a:chOff x="192" y="960"/>
                <a:chExt cx="1680" cy="500"/>
              </a:xfrm>
            </p:grpSpPr>
            <p:sp>
              <p:nvSpPr>
                <p:cNvPr id="35042" name="AutoShape 44"/>
                <p:cNvSpPr>
                  <a:spLocks noChangeArrowheads="1"/>
                </p:cNvSpPr>
                <p:nvPr/>
              </p:nvSpPr>
              <p:spPr bwMode="auto">
                <a:xfrm>
                  <a:off x="192" y="960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Sub- </a:t>
                  </a:r>
                </a:p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Culture</a:t>
                  </a:r>
                </a:p>
              </p:txBody>
            </p:sp>
            <p:sp>
              <p:nvSpPr>
                <p:cNvPr id="3504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32" y="1248"/>
                  <a:ext cx="1248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600" b="1">
                      <a:solidFill>
                        <a:srgbClr val="777777"/>
                      </a:solidFill>
                    </a:rPr>
                    <a:t>Inoculum</a:t>
                  </a:r>
                </a:p>
              </p:txBody>
            </p:sp>
            <p:sp>
              <p:nvSpPr>
                <p:cNvPr id="35044" name="Line 46"/>
                <p:cNvSpPr>
                  <a:spLocks noChangeShapeType="1"/>
                </p:cNvSpPr>
                <p:nvPr/>
              </p:nvSpPr>
              <p:spPr bwMode="auto">
                <a:xfrm>
                  <a:off x="480" y="1056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5" name="Line 47"/>
                <p:cNvSpPr>
                  <a:spLocks noChangeShapeType="1"/>
                </p:cNvSpPr>
                <p:nvPr/>
              </p:nvSpPr>
              <p:spPr bwMode="auto">
                <a:xfrm>
                  <a:off x="192" y="1152"/>
                  <a:ext cx="0" cy="2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6" name="Line 48"/>
                <p:cNvSpPr>
                  <a:spLocks noChangeShapeType="1"/>
                </p:cNvSpPr>
                <p:nvPr/>
              </p:nvSpPr>
              <p:spPr bwMode="auto">
                <a:xfrm>
                  <a:off x="1824" y="1152"/>
                  <a:ext cx="0" cy="2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7" name="Line 49"/>
                <p:cNvSpPr>
                  <a:spLocks noChangeShapeType="1"/>
                </p:cNvSpPr>
                <p:nvPr/>
              </p:nvSpPr>
              <p:spPr bwMode="auto">
                <a:xfrm>
                  <a:off x="1296" y="1344"/>
                  <a:ext cx="52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192" y="134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49" name="Line 51"/>
                <p:cNvSpPr>
                  <a:spLocks noChangeShapeType="1"/>
                </p:cNvSpPr>
                <p:nvPr/>
              </p:nvSpPr>
              <p:spPr bwMode="auto">
                <a:xfrm>
                  <a:off x="1824" y="1056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0" name="AutoShape 52"/>
                <p:cNvSpPr>
                  <a:spLocks noChangeArrowheads="1"/>
                </p:cNvSpPr>
                <p:nvPr/>
              </p:nvSpPr>
              <p:spPr bwMode="auto">
                <a:xfrm>
                  <a:off x="528" y="960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Sub- </a:t>
                  </a:r>
                </a:p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Culture</a:t>
                  </a:r>
                </a:p>
              </p:txBody>
            </p:sp>
            <p:sp>
              <p:nvSpPr>
                <p:cNvPr id="35051" name="AutoShape 53"/>
                <p:cNvSpPr>
                  <a:spLocks noChangeArrowheads="1"/>
                </p:cNvSpPr>
                <p:nvPr/>
              </p:nvSpPr>
              <p:spPr bwMode="auto">
                <a:xfrm>
                  <a:off x="864" y="960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Sub- </a:t>
                  </a:r>
                </a:p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Culture</a:t>
                  </a:r>
                </a:p>
              </p:txBody>
            </p:sp>
            <p:sp>
              <p:nvSpPr>
                <p:cNvPr id="35052" name="Line 54"/>
                <p:cNvSpPr>
                  <a:spLocks noChangeShapeType="1"/>
                </p:cNvSpPr>
                <p:nvPr/>
              </p:nvSpPr>
              <p:spPr bwMode="auto">
                <a:xfrm>
                  <a:off x="1152" y="1056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3" name="AutoShape 55"/>
                <p:cNvSpPr>
                  <a:spLocks noChangeArrowheads="1"/>
                </p:cNvSpPr>
                <p:nvPr/>
              </p:nvSpPr>
              <p:spPr bwMode="auto">
                <a:xfrm>
                  <a:off x="1200" y="960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Sub- </a:t>
                  </a:r>
                </a:p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Culture</a:t>
                  </a:r>
                </a:p>
              </p:txBody>
            </p:sp>
            <p:sp>
              <p:nvSpPr>
                <p:cNvPr id="35054" name="Line 56"/>
                <p:cNvSpPr>
                  <a:spLocks noChangeShapeType="1"/>
                </p:cNvSpPr>
                <p:nvPr/>
              </p:nvSpPr>
              <p:spPr bwMode="auto">
                <a:xfrm>
                  <a:off x="816" y="1056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5" name="Line 57"/>
                <p:cNvSpPr>
                  <a:spLocks noChangeShapeType="1"/>
                </p:cNvSpPr>
                <p:nvPr/>
              </p:nvSpPr>
              <p:spPr bwMode="auto">
                <a:xfrm>
                  <a:off x="1488" y="1056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56" name="AutoShape 58"/>
                <p:cNvSpPr>
                  <a:spLocks noChangeArrowheads="1"/>
                </p:cNvSpPr>
                <p:nvPr/>
              </p:nvSpPr>
              <p:spPr bwMode="auto">
                <a:xfrm>
                  <a:off x="1536" y="960"/>
                  <a:ext cx="288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8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Sub- </a:t>
                  </a:r>
                </a:p>
                <a:p>
                  <a:pPr algn="ctr" eaLnBrk="1" hangingPunct="1"/>
                  <a:r>
                    <a:rPr lang="en-US" altLang="en-US" sz="800" b="1">
                      <a:solidFill>
                        <a:srgbClr val="FFFFFF"/>
                      </a:solidFill>
                    </a:rPr>
                    <a:t>Culture</a:t>
                  </a:r>
                </a:p>
              </p:txBody>
            </p:sp>
          </p:grpSp>
        </p:grpSp>
      </p:grp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971800" y="182563"/>
            <a:ext cx="4267200" cy="2255838"/>
            <a:chOff x="1824" y="19"/>
            <a:chExt cx="2688" cy="1421"/>
          </a:xfrm>
        </p:grpSpPr>
        <p:sp>
          <p:nvSpPr>
            <p:cNvPr id="35006" name="Text Box 61"/>
            <p:cNvSpPr txBox="1">
              <a:spLocks noChangeArrowheads="1"/>
            </p:cNvSpPr>
            <p:nvPr/>
          </p:nvSpPr>
          <p:spPr bwMode="auto">
            <a:xfrm>
              <a:off x="3456" y="19"/>
              <a:ext cx="10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900" b="1" dirty="0">
                  <a:solidFill>
                    <a:srgbClr val="000000"/>
                  </a:solidFill>
                </a:rPr>
                <a:t>Large Scale Bioreactor</a:t>
              </a:r>
            </a:p>
          </p:txBody>
        </p:sp>
        <p:grpSp>
          <p:nvGrpSpPr>
            <p:cNvPr id="35007" name="Group 62"/>
            <p:cNvGrpSpPr>
              <a:grpSpLocks/>
            </p:cNvGrpSpPr>
            <p:nvPr/>
          </p:nvGrpSpPr>
          <p:grpSpPr bwMode="auto">
            <a:xfrm>
              <a:off x="1824" y="144"/>
              <a:ext cx="2544" cy="1296"/>
              <a:chOff x="1824" y="144"/>
              <a:chExt cx="2544" cy="1296"/>
            </a:xfrm>
          </p:grpSpPr>
          <p:sp>
            <p:nvSpPr>
              <p:cNvPr id="35008" name="AutoShape 63"/>
              <p:cNvSpPr>
                <a:spLocks noChangeArrowheads="1"/>
              </p:cNvSpPr>
              <p:nvPr/>
            </p:nvSpPr>
            <p:spPr bwMode="auto">
              <a:xfrm>
                <a:off x="1872" y="912"/>
                <a:ext cx="240" cy="240"/>
              </a:xfrm>
              <a:prstGeom prst="roundRect">
                <a:avLst>
                  <a:gd name="adj" fmla="val 16667"/>
                </a:avLst>
              </a:prstGeom>
              <a:solidFill>
                <a:srgbClr val="B63B0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b="1">
                    <a:solidFill>
                      <a:srgbClr val="FFFFFF"/>
                    </a:solidFill>
                  </a:rPr>
                  <a:t>Wave </a:t>
                </a:r>
              </a:p>
              <a:p>
                <a:pPr algn="ctr" eaLnBrk="1" hangingPunct="1"/>
                <a:r>
                  <a:rPr lang="en-US" altLang="en-US" sz="800" b="1">
                    <a:solidFill>
                      <a:srgbClr val="FFFFFF"/>
                    </a:solidFill>
                  </a:rPr>
                  <a:t>Bag</a:t>
                </a:r>
              </a:p>
            </p:txBody>
          </p:sp>
          <p:sp>
            <p:nvSpPr>
              <p:cNvPr id="35009" name="Line 64"/>
              <p:cNvSpPr>
                <a:spLocks noChangeShapeType="1"/>
              </p:cNvSpPr>
              <p:nvPr/>
            </p:nvSpPr>
            <p:spPr bwMode="auto">
              <a:xfrm>
                <a:off x="2496" y="912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0" name="Line 65"/>
              <p:cNvSpPr>
                <a:spLocks noChangeShapeType="1"/>
              </p:cNvSpPr>
              <p:nvPr/>
            </p:nvSpPr>
            <p:spPr bwMode="auto">
              <a:xfrm>
                <a:off x="3024" y="816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1" name="Line 66"/>
              <p:cNvSpPr>
                <a:spLocks noChangeShapeType="1"/>
              </p:cNvSpPr>
              <p:nvPr/>
            </p:nvSpPr>
            <p:spPr bwMode="auto">
              <a:xfrm>
                <a:off x="2112" y="1056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2" name="Text Box 67"/>
              <p:cNvSpPr txBox="1">
                <a:spLocks noChangeArrowheads="1"/>
              </p:cNvSpPr>
              <p:nvPr/>
            </p:nvSpPr>
            <p:spPr bwMode="auto">
              <a:xfrm>
                <a:off x="2256" y="336"/>
                <a:ext cx="105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00" b="1">
                    <a:solidFill>
                      <a:srgbClr val="000000"/>
                    </a:solidFill>
                  </a:rPr>
                  <a:t>Seed Bioreactors</a:t>
                </a:r>
              </a:p>
            </p:txBody>
          </p:sp>
          <p:sp>
            <p:nvSpPr>
              <p:cNvPr id="35013" name="Text Box 68"/>
              <p:cNvSpPr txBox="1">
                <a:spLocks noChangeArrowheads="1"/>
              </p:cNvSpPr>
              <p:nvPr/>
            </p:nvSpPr>
            <p:spPr bwMode="auto">
              <a:xfrm>
                <a:off x="2256" y="1248"/>
                <a:ext cx="134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rgbClr val="EEECE1"/>
                    </a:solidFill>
                  </a:rPr>
                  <a:t>Fermentation </a:t>
                </a:r>
              </a:p>
            </p:txBody>
          </p:sp>
          <p:sp>
            <p:nvSpPr>
              <p:cNvPr id="35014" name="Line 69"/>
              <p:cNvSpPr>
                <a:spLocks noChangeShapeType="1"/>
              </p:cNvSpPr>
              <p:nvPr/>
            </p:nvSpPr>
            <p:spPr bwMode="auto">
              <a:xfrm>
                <a:off x="3600" y="76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5" name="Line 70"/>
              <p:cNvSpPr>
                <a:spLocks noChangeShapeType="1"/>
              </p:cNvSpPr>
              <p:nvPr/>
            </p:nvSpPr>
            <p:spPr bwMode="auto">
              <a:xfrm>
                <a:off x="4320" y="115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6" name="Line 71"/>
              <p:cNvSpPr>
                <a:spLocks noChangeShapeType="1"/>
              </p:cNvSpPr>
              <p:nvPr/>
            </p:nvSpPr>
            <p:spPr bwMode="auto">
              <a:xfrm>
                <a:off x="3264" y="1344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7" name="Line 72"/>
              <p:cNvSpPr>
                <a:spLocks noChangeShapeType="1"/>
              </p:cNvSpPr>
              <p:nvPr/>
            </p:nvSpPr>
            <p:spPr bwMode="auto">
              <a:xfrm flipH="1">
                <a:off x="1824" y="1344"/>
                <a:ext cx="7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18" name="Picture 7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768"/>
                <a:ext cx="240" cy="1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019" name="Group 74"/>
              <p:cNvGrpSpPr>
                <a:grpSpLocks/>
              </p:cNvGrpSpPr>
              <p:nvPr/>
            </p:nvGrpSpPr>
            <p:grpSpPr bwMode="auto">
              <a:xfrm>
                <a:off x="2160" y="624"/>
                <a:ext cx="336" cy="528"/>
                <a:chOff x="2645" y="1536"/>
                <a:chExt cx="566" cy="960"/>
              </a:xfrm>
            </p:grpSpPr>
            <p:pic>
              <p:nvPicPr>
                <p:cNvPr id="35034" name="Picture 75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5" y="1536"/>
                  <a:ext cx="566" cy="9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035" name="Rectangle 76"/>
                <p:cNvSpPr>
                  <a:spLocks noChangeArrowheads="1"/>
                </p:cNvSpPr>
                <p:nvPr/>
              </p:nvSpPr>
              <p:spPr bwMode="auto">
                <a:xfrm>
                  <a:off x="2689" y="1823"/>
                  <a:ext cx="143" cy="289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5020" name="Text Box 77"/>
              <p:cNvSpPr txBox="1">
                <a:spLocks noChangeArrowheads="1"/>
              </p:cNvSpPr>
              <p:nvPr/>
            </p:nvSpPr>
            <p:spPr bwMode="auto">
              <a:xfrm>
                <a:off x="2112" y="672"/>
                <a:ext cx="48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800" b="1">
                    <a:solidFill>
                      <a:srgbClr val="000000"/>
                    </a:solidFill>
                  </a:rPr>
                  <a:t>150L Bioreactor</a:t>
                </a:r>
              </a:p>
            </p:txBody>
          </p:sp>
          <p:grpSp>
            <p:nvGrpSpPr>
              <p:cNvPr id="35021" name="Group 78"/>
              <p:cNvGrpSpPr>
                <a:grpSpLocks/>
              </p:cNvGrpSpPr>
              <p:nvPr/>
            </p:nvGrpSpPr>
            <p:grpSpPr bwMode="auto">
              <a:xfrm>
                <a:off x="2592" y="480"/>
                <a:ext cx="432" cy="672"/>
                <a:chOff x="2645" y="1536"/>
                <a:chExt cx="566" cy="960"/>
              </a:xfrm>
            </p:grpSpPr>
            <p:pic>
              <p:nvPicPr>
                <p:cNvPr id="35032" name="Picture 79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5" y="1536"/>
                  <a:ext cx="566" cy="9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033" name="Rectangle 80"/>
                <p:cNvSpPr>
                  <a:spLocks noChangeArrowheads="1"/>
                </p:cNvSpPr>
                <p:nvPr/>
              </p:nvSpPr>
              <p:spPr bwMode="auto">
                <a:xfrm>
                  <a:off x="2688" y="1825"/>
                  <a:ext cx="144" cy="2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5022" name="Text Box 81"/>
              <p:cNvSpPr txBox="1">
                <a:spLocks noChangeArrowheads="1"/>
              </p:cNvSpPr>
              <p:nvPr/>
            </p:nvSpPr>
            <p:spPr bwMode="auto">
              <a:xfrm>
                <a:off x="2592" y="576"/>
                <a:ext cx="48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00" b="1">
                    <a:solidFill>
                      <a:srgbClr val="000000"/>
                    </a:solidFill>
                  </a:rPr>
                  <a:t>750L Bioreactor</a:t>
                </a:r>
              </a:p>
            </p:txBody>
          </p:sp>
          <p:grpSp>
            <p:nvGrpSpPr>
              <p:cNvPr id="35023" name="Group 82"/>
              <p:cNvGrpSpPr>
                <a:grpSpLocks/>
              </p:cNvGrpSpPr>
              <p:nvPr/>
            </p:nvGrpSpPr>
            <p:grpSpPr bwMode="auto">
              <a:xfrm>
                <a:off x="3120" y="384"/>
                <a:ext cx="480" cy="768"/>
                <a:chOff x="2645" y="1536"/>
                <a:chExt cx="566" cy="960"/>
              </a:xfrm>
            </p:grpSpPr>
            <p:pic>
              <p:nvPicPr>
                <p:cNvPr id="35030" name="Picture 83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5" y="1536"/>
                  <a:ext cx="566" cy="9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031" name="Rectangle 84"/>
                <p:cNvSpPr>
                  <a:spLocks noChangeArrowheads="1"/>
                </p:cNvSpPr>
                <p:nvPr/>
              </p:nvSpPr>
              <p:spPr bwMode="auto">
                <a:xfrm>
                  <a:off x="2687" y="1824"/>
                  <a:ext cx="145" cy="29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5024" name="Text Box 85"/>
              <p:cNvSpPr txBox="1">
                <a:spLocks noChangeArrowheads="1"/>
              </p:cNvSpPr>
              <p:nvPr/>
            </p:nvSpPr>
            <p:spPr bwMode="auto">
              <a:xfrm>
                <a:off x="3120" y="432"/>
                <a:ext cx="48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00" b="1">
                    <a:solidFill>
                      <a:srgbClr val="000000"/>
                    </a:solidFill>
                  </a:rPr>
                  <a:t>5,000L Bioreactor</a:t>
                </a:r>
              </a:p>
            </p:txBody>
          </p:sp>
          <p:grpSp>
            <p:nvGrpSpPr>
              <p:cNvPr id="35025" name="Group 86"/>
              <p:cNvGrpSpPr>
                <a:grpSpLocks/>
              </p:cNvGrpSpPr>
              <p:nvPr/>
            </p:nvGrpSpPr>
            <p:grpSpPr bwMode="auto">
              <a:xfrm>
                <a:off x="3696" y="144"/>
                <a:ext cx="624" cy="1008"/>
                <a:chOff x="2645" y="1536"/>
                <a:chExt cx="566" cy="960"/>
              </a:xfrm>
            </p:grpSpPr>
            <p:pic>
              <p:nvPicPr>
                <p:cNvPr id="35028" name="Picture 87"/>
                <p:cNvPicPr>
                  <a:picLocks noChangeAspect="1" noChangeArrowheads="1"/>
                </p:cNvPicPr>
                <p:nvPr/>
              </p:nvPicPr>
              <p:blipFill>
                <a:blip r:embed="rId6">
                  <a:lum contrast="1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45" y="1536"/>
                  <a:ext cx="566" cy="960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029" name="Rectangle 88"/>
                <p:cNvSpPr>
                  <a:spLocks noChangeArrowheads="1"/>
                </p:cNvSpPr>
                <p:nvPr/>
              </p:nvSpPr>
              <p:spPr bwMode="auto">
                <a:xfrm>
                  <a:off x="2688" y="1824"/>
                  <a:ext cx="144" cy="29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35026" name="Text Box 89"/>
              <p:cNvSpPr txBox="1">
                <a:spLocks noChangeArrowheads="1"/>
              </p:cNvSpPr>
              <p:nvPr/>
            </p:nvSpPr>
            <p:spPr bwMode="auto">
              <a:xfrm>
                <a:off x="3744" y="336"/>
                <a:ext cx="520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00" b="1">
                    <a:solidFill>
                      <a:srgbClr val="000000"/>
                    </a:solidFill>
                  </a:rPr>
                  <a:t>26,000L Bioreactor</a:t>
                </a:r>
              </a:p>
            </p:txBody>
          </p:sp>
          <p:sp>
            <p:nvSpPr>
              <p:cNvPr id="35027" name="Line 90"/>
              <p:cNvSpPr>
                <a:spLocks noChangeShapeType="1"/>
              </p:cNvSpPr>
              <p:nvPr/>
            </p:nvSpPr>
            <p:spPr bwMode="auto">
              <a:xfrm>
                <a:off x="4320" y="52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" name="Group 216"/>
          <p:cNvGrpSpPr>
            <a:grpSpLocks/>
          </p:cNvGrpSpPr>
          <p:nvPr/>
        </p:nvGrpSpPr>
        <p:grpSpPr bwMode="auto">
          <a:xfrm>
            <a:off x="7010400" y="762000"/>
            <a:ext cx="2133600" cy="1600200"/>
            <a:chOff x="4320" y="384"/>
            <a:chExt cx="1344" cy="1008"/>
          </a:xfrm>
        </p:grpSpPr>
        <p:grpSp>
          <p:nvGrpSpPr>
            <p:cNvPr id="34993" name="Group 217"/>
            <p:cNvGrpSpPr>
              <a:grpSpLocks/>
            </p:cNvGrpSpPr>
            <p:nvPr/>
          </p:nvGrpSpPr>
          <p:grpSpPr bwMode="auto">
            <a:xfrm>
              <a:off x="4320" y="384"/>
              <a:ext cx="1296" cy="1008"/>
              <a:chOff x="4320" y="384"/>
              <a:chExt cx="1296" cy="1008"/>
            </a:xfrm>
          </p:grpSpPr>
          <p:sp>
            <p:nvSpPr>
              <p:cNvPr id="34995" name="AutoShape 218"/>
              <p:cNvSpPr>
                <a:spLocks noChangeArrowheads="1"/>
              </p:cNvSpPr>
              <p:nvPr/>
            </p:nvSpPr>
            <p:spPr bwMode="auto">
              <a:xfrm>
                <a:off x="4752" y="672"/>
                <a:ext cx="576" cy="24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Depth </a:t>
                </a:r>
              </a:p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Filtration</a:t>
                </a:r>
              </a:p>
            </p:txBody>
          </p:sp>
          <p:sp>
            <p:nvSpPr>
              <p:cNvPr id="34996" name="AutoShape 219"/>
              <p:cNvSpPr>
                <a:spLocks noChangeArrowheads="1"/>
              </p:cNvSpPr>
              <p:nvPr/>
            </p:nvSpPr>
            <p:spPr bwMode="auto">
              <a:xfrm>
                <a:off x="5040" y="960"/>
                <a:ext cx="576" cy="240"/>
              </a:xfrm>
              <a:prstGeom prst="roundRect">
                <a:avLst>
                  <a:gd name="adj" fmla="val 16667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000" b="1">
                    <a:solidFill>
                      <a:srgbClr val="000000"/>
                    </a:solidFill>
                  </a:rPr>
                  <a:t>Collection</a:t>
                </a:r>
              </a:p>
            </p:txBody>
          </p:sp>
          <p:sp>
            <p:nvSpPr>
              <p:cNvPr id="34997" name="Line 220"/>
              <p:cNvSpPr>
                <a:spLocks noChangeShapeType="1"/>
              </p:cNvSpPr>
              <p:nvPr/>
            </p:nvSpPr>
            <p:spPr bwMode="auto">
              <a:xfrm>
                <a:off x="5328" y="816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8" name="Line 221"/>
              <p:cNvSpPr>
                <a:spLocks noChangeShapeType="1"/>
              </p:cNvSpPr>
              <p:nvPr/>
            </p:nvSpPr>
            <p:spPr bwMode="auto">
              <a:xfrm>
                <a:off x="4944" y="52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9" name="Line 222"/>
              <p:cNvSpPr>
                <a:spLocks noChangeShapeType="1"/>
              </p:cNvSpPr>
              <p:nvPr/>
            </p:nvSpPr>
            <p:spPr bwMode="auto">
              <a:xfrm>
                <a:off x="5616" y="120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0" name="Line 223"/>
              <p:cNvSpPr>
                <a:spLocks noChangeShapeType="1"/>
              </p:cNvSpPr>
              <p:nvPr/>
            </p:nvSpPr>
            <p:spPr bwMode="auto">
              <a:xfrm>
                <a:off x="5280" y="134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1" name="Line 224"/>
              <p:cNvSpPr>
                <a:spLocks noChangeShapeType="1"/>
              </p:cNvSpPr>
              <p:nvPr/>
            </p:nvSpPr>
            <p:spPr bwMode="auto">
              <a:xfrm flipH="1">
                <a:off x="4320" y="1344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3" name="AutoShape 225"/>
              <p:cNvSpPr>
                <a:spLocks noChangeArrowheads="1"/>
              </p:cNvSpPr>
              <p:nvPr/>
            </p:nvSpPr>
            <p:spPr bwMode="auto">
              <a:xfrm>
                <a:off x="4368" y="384"/>
                <a:ext cx="576" cy="240"/>
              </a:xfrm>
              <a:prstGeom prst="flowChartMagneticDisk">
                <a:avLst/>
              </a:prstGeom>
              <a:gradFill rotWithShape="1">
                <a:gsLst>
                  <a:gs pos="0">
                    <a:srgbClr val="FF9900"/>
                  </a:gs>
                  <a:gs pos="5000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Centrifuge</a:t>
                </a:r>
              </a:p>
            </p:txBody>
          </p:sp>
          <p:sp>
            <p:nvSpPr>
              <p:cNvPr id="35003" name="Line 226"/>
              <p:cNvSpPr>
                <a:spLocks noChangeShapeType="1"/>
              </p:cNvSpPr>
              <p:nvPr/>
            </p:nvSpPr>
            <p:spPr bwMode="auto">
              <a:xfrm>
                <a:off x="5040" y="528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4" name="Line 227"/>
              <p:cNvSpPr>
                <a:spLocks noChangeShapeType="1"/>
              </p:cNvSpPr>
              <p:nvPr/>
            </p:nvSpPr>
            <p:spPr bwMode="auto">
              <a:xfrm>
                <a:off x="5376" y="816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5" name="Text Box 228"/>
              <p:cNvSpPr txBox="1">
                <a:spLocks noChangeArrowheads="1"/>
              </p:cNvSpPr>
              <p:nvPr/>
            </p:nvSpPr>
            <p:spPr bwMode="auto">
              <a:xfrm>
                <a:off x="4368" y="1248"/>
                <a:ext cx="115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900" b="1">
                    <a:solidFill>
                      <a:srgbClr val="000000"/>
                    </a:solidFill>
                  </a:rPr>
                  <a:t>Harvest/Recovery</a:t>
                </a:r>
              </a:p>
            </p:txBody>
          </p:sp>
        </p:grpSp>
        <p:sp>
          <p:nvSpPr>
            <p:cNvPr id="34994" name="AutoShape 229"/>
            <p:cNvSpPr>
              <a:spLocks noChangeArrowheads="1"/>
            </p:cNvSpPr>
            <p:nvPr/>
          </p:nvSpPr>
          <p:spPr bwMode="auto">
            <a:xfrm>
              <a:off x="5376" y="576"/>
              <a:ext cx="288" cy="14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14" name="Group 237"/>
          <p:cNvGrpSpPr>
            <a:grpSpLocks/>
          </p:cNvGrpSpPr>
          <p:nvPr/>
        </p:nvGrpSpPr>
        <p:grpSpPr bwMode="auto">
          <a:xfrm>
            <a:off x="66431" y="2552699"/>
            <a:ext cx="8915400" cy="3886200"/>
            <a:chOff x="0" y="1536"/>
            <a:chExt cx="5616" cy="2448"/>
          </a:xfrm>
        </p:grpSpPr>
        <p:sp>
          <p:nvSpPr>
            <p:cNvPr id="34827" name="Line 59"/>
            <p:cNvSpPr>
              <a:spLocks noChangeShapeType="1"/>
            </p:cNvSpPr>
            <p:nvPr/>
          </p:nvSpPr>
          <p:spPr bwMode="auto">
            <a:xfrm>
              <a:off x="4368" y="19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28" name="Group 8"/>
            <p:cNvGrpSpPr>
              <a:grpSpLocks/>
            </p:cNvGrpSpPr>
            <p:nvPr/>
          </p:nvGrpSpPr>
          <p:grpSpPr bwMode="auto">
            <a:xfrm>
              <a:off x="48" y="1824"/>
              <a:ext cx="2496" cy="960"/>
              <a:chOff x="96" y="1680"/>
              <a:chExt cx="2496" cy="960"/>
            </a:xfrm>
          </p:grpSpPr>
          <p:grpSp>
            <p:nvGrpSpPr>
              <p:cNvPr id="34961" name="Group 9"/>
              <p:cNvGrpSpPr>
                <a:grpSpLocks/>
              </p:cNvGrpSpPr>
              <p:nvPr/>
            </p:nvGrpSpPr>
            <p:grpSpPr bwMode="auto">
              <a:xfrm>
                <a:off x="432" y="1680"/>
                <a:ext cx="2160" cy="960"/>
                <a:chOff x="480" y="2208"/>
                <a:chExt cx="2160" cy="960"/>
              </a:xfrm>
            </p:grpSpPr>
            <p:sp>
              <p:nvSpPr>
                <p:cNvPr id="94218" name="AutoShape 10"/>
                <p:cNvSpPr>
                  <a:spLocks noChangeArrowheads="1"/>
                </p:cNvSpPr>
                <p:nvPr/>
              </p:nvSpPr>
              <p:spPr bwMode="auto">
                <a:xfrm>
                  <a:off x="480" y="2400"/>
                  <a:ext cx="336" cy="480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tx1"/>
                    </a:gs>
                    <a:gs pos="50000">
                      <a:srgbClr val="FF9900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prstClr val="white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Harvest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prstClr val="white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Collection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prstClr val="white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Tank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800" b="1" dirty="0">
                    <a:solidFill>
                      <a:prstClr val="white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800" b="1" dirty="0">
                      <a:solidFill>
                        <a:prstClr val="white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1,500L</a:t>
                  </a:r>
                </a:p>
              </p:txBody>
            </p:sp>
            <p:grpSp>
              <p:nvGrpSpPr>
                <p:cNvPr id="34964" name="Group 11"/>
                <p:cNvGrpSpPr>
                  <a:grpSpLocks/>
                </p:cNvGrpSpPr>
                <p:nvPr/>
              </p:nvGrpSpPr>
              <p:grpSpPr bwMode="auto">
                <a:xfrm>
                  <a:off x="1824" y="2448"/>
                  <a:ext cx="336" cy="432"/>
                  <a:chOff x="1872" y="2304"/>
                  <a:chExt cx="384" cy="480"/>
                </a:xfrm>
              </p:grpSpPr>
              <p:sp>
                <p:nvSpPr>
                  <p:cNvPr id="34985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304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8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78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8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0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88" name="Rectangle 15" descr="Large confetti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544"/>
                    <a:ext cx="288" cy="240"/>
                  </a:xfrm>
                  <a:prstGeom prst="rect">
                    <a:avLst/>
                  </a:prstGeom>
                  <a:pattFill prst="lgConfetti">
                    <a:fgClr>
                      <a:schemeClr val="bg2"/>
                    </a:fgClr>
                    <a:bgClr>
                      <a:schemeClr val="bg1"/>
                    </a:bgClr>
                  </a:patt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89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90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6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91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92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965" name="AutoShape 20"/>
                <p:cNvSpPr>
                  <a:spLocks noChangeArrowheads="1"/>
                </p:cNvSpPr>
                <p:nvPr/>
              </p:nvSpPr>
              <p:spPr bwMode="auto">
                <a:xfrm rot="-5400000">
                  <a:off x="888" y="2664"/>
                  <a:ext cx="288" cy="144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9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864" y="2304"/>
                  <a:ext cx="33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  <p:sp>
              <p:nvSpPr>
                <p:cNvPr id="34967" name="Rectangle 22" descr="Small checker board"/>
                <p:cNvSpPr>
                  <a:spLocks noChangeArrowheads="1"/>
                </p:cNvSpPr>
                <p:nvPr/>
              </p:nvSpPr>
              <p:spPr bwMode="auto">
                <a:xfrm>
                  <a:off x="1008" y="2640"/>
                  <a:ext cx="48" cy="240"/>
                </a:xfrm>
                <a:prstGeom prst="rect">
                  <a:avLst/>
                </a:prstGeom>
                <a:pattFill prst="smCheck">
                  <a:fgClr>
                    <a:schemeClr val="bg2"/>
                  </a:fgClr>
                  <a:bgClr>
                    <a:schemeClr val="bg1"/>
                  </a:bgClr>
                </a:pattFill>
                <a:ln w="38100" cap="rnd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96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104" y="2400"/>
                  <a:ext cx="72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Chromatography Skid</a:t>
                  </a:r>
                </a:p>
              </p:txBody>
            </p:sp>
            <p:grpSp>
              <p:nvGrpSpPr>
                <p:cNvPr id="34969" name="Group 24"/>
                <p:cNvGrpSpPr>
                  <a:grpSpLocks/>
                </p:cNvGrpSpPr>
                <p:nvPr/>
              </p:nvGrpSpPr>
              <p:grpSpPr bwMode="auto">
                <a:xfrm>
                  <a:off x="1248" y="2592"/>
                  <a:ext cx="432" cy="288"/>
                  <a:chOff x="1200" y="2640"/>
                  <a:chExt cx="288" cy="240"/>
                </a:xfrm>
              </p:grpSpPr>
              <p:grpSp>
                <p:nvGrpSpPr>
                  <p:cNvPr id="34978" name="Group 25"/>
                  <p:cNvGrpSpPr>
                    <a:grpSpLocks/>
                  </p:cNvGrpSpPr>
                  <p:nvPr/>
                </p:nvGrpSpPr>
                <p:grpSpPr bwMode="auto">
                  <a:xfrm>
                    <a:off x="1200" y="2640"/>
                    <a:ext cx="288" cy="240"/>
                    <a:chOff x="1200" y="2592"/>
                    <a:chExt cx="432" cy="336"/>
                  </a:xfrm>
                </p:grpSpPr>
                <p:sp>
                  <p:nvSpPr>
                    <p:cNvPr id="34982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592"/>
                      <a:ext cx="432" cy="2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 sz="18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98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8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4979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80" name="Picture 30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6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81" name="Picture 31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688"/>
                    <a:ext cx="9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4970" name="Picture 3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48" y="2496"/>
                  <a:ext cx="203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971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768" y="2880"/>
                  <a:ext cx="13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rgbClr val="000000"/>
                      </a:solidFill>
                    </a:rPr>
                    <a:t>Anion Exchange Chromatography (QXL)</a:t>
                  </a:r>
                </a:p>
              </p:txBody>
            </p:sp>
            <p:sp>
              <p:nvSpPr>
                <p:cNvPr id="3497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728" y="2304"/>
                  <a:ext cx="52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Column</a:t>
                  </a:r>
                </a:p>
              </p:txBody>
            </p:sp>
            <p:sp>
              <p:nvSpPr>
                <p:cNvPr id="34973" name="Line 35"/>
                <p:cNvSpPr>
                  <a:spLocks noChangeShapeType="1"/>
                </p:cNvSpPr>
                <p:nvPr/>
              </p:nvSpPr>
              <p:spPr bwMode="auto">
                <a:xfrm>
                  <a:off x="1152" y="2688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74" name="Line 36"/>
                <p:cNvSpPr>
                  <a:spLocks noChangeShapeType="1"/>
                </p:cNvSpPr>
                <p:nvPr/>
              </p:nvSpPr>
              <p:spPr bwMode="auto">
                <a:xfrm>
                  <a:off x="1680" y="2688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245" name="AutoShape 37"/>
                <p:cNvSpPr>
                  <a:spLocks noChangeArrowheads="1"/>
                </p:cNvSpPr>
                <p:nvPr/>
              </p:nvSpPr>
              <p:spPr bwMode="auto">
                <a:xfrm>
                  <a:off x="2256" y="2208"/>
                  <a:ext cx="384" cy="672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tx2"/>
                    </a:gs>
                    <a:gs pos="50000">
                      <a:srgbClr val="FFFF00"/>
                    </a:gs>
                    <a:gs pos="100000">
                      <a:schemeClr val="tx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Eluate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Hold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Tank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8,000L</a:t>
                  </a:r>
                </a:p>
              </p:txBody>
            </p:sp>
            <p:sp>
              <p:nvSpPr>
                <p:cNvPr id="34976" name="Line 38"/>
                <p:cNvSpPr>
                  <a:spLocks noChangeShapeType="1"/>
                </p:cNvSpPr>
                <p:nvPr/>
              </p:nvSpPr>
              <p:spPr bwMode="auto">
                <a:xfrm>
                  <a:off x="2112" y="2688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77" name="Line 39"/>
                <p:cNvSpPr>
                  <a:spLocks noChangeShapeType="1"/>
                </p:cNvSpPr>
                <p:nvPr/>
              </p:nvSpPr>
              <p:spPr bwMode="auto">
                <a:xfrm>
                  <a:off x="816" y="2688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62" name="AutoShape 40"/>
              <p:cNvSpPr>
                <a:spLocks noChangeArrowheads="1"/>
              </p:cNvSpPr>
              <p:nvPr/>
            </p:nvSpPr>
            <p:spPr bwMode="auto">
              <a:xfrm>
                <a:off x="96" y="2064"/>
                <a:ext cx="288" cy="144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4829" name="Group 91"/>
            <p:cNvGrpSpPr>
              <a:grpSpLocks/>
            </p:cNvGrpSpPr>
            <p:nvPr/>
          </p:nvGrpSpPr>
          <p:grpSpPr bwMode="auto">
            <a:xfrm>
              <a:off x="0" y="3024"/>
              <a:ext cx="1920" cy="864"/>
              <a:chOff x="96" y="2976"/>
              <a:chExt cx="1920" cy="864"/>
            </a:xfrm>
          </p:grpSpPr>
          <p:sp>
            <p:nvSpPr>
              <p:cNvPr id="94300" name="AutoShape 92"/>
              <p:cNvSpPr>
                <a:spLocks noChangeArrowheads="1"/>
              </p:cNvSpPr>
              <p:nvPr/>
            </p:nvSpPr>
            <p:spPr bwMode="auto">
              <a:xfrm>
                <a:off x="1680" y="2976"/>
                <a:ext cx="336" cy="576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FFFF00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Eluate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Hold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Tank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b="1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6,000L</a:t>
                </a:r>
              </a:p>
            </p:txBody>
          </p:sp>
          <p:grpSp>
            <p:nvGrpSpPr>
              <p:cNvPr id="34932" name="Group 93"/>
              <p:cNvGrpSpPr>
                <a:grpSpLocks/>
              </p:cNvGrpSpPr>
              <p:nvPr/>
            </p:nvGrpSpPr>
            <p:grpSpPr bwMode="auto">
              <a:xfrm>
                <a:off x="288" y="2976"/>
                <a:ext cx="1392" cy="864"/>
                <a:chOff x="384" y="2976"/>
                <a:chExt cx="1392" cy="864"/>
              </a:xfrm>
            </p:grpSpPr>
            <p:grpSp>
              <p:nvGrpSpPr>
                <p:cNvPr id="34934" name="Group 94"/>
                <p:cNvGrpSpPr>
                  <a:grpSpLocks/>
                </p:cNvGrpSpPr>
                <p:nvPr/>
              </p:nvGrpSpPr>
              <p:grpSpPr bwMode="auto">
                <a:xfrm>
                  <a:off x="1344" y="3120"/>
                  <a:ext cx="336" cy="432"/>
                  <a:chOff x="1872" y="2304"/>
                  <a:chExt cx="384" cy="480"/>
                </a:xfrm>
              </p:grpSpPr>
              <p:sp>
                <p:nvSpPr>
                  <p:cNvPr id="34953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304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5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78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5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0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56" name="Rectangle 98" descr="Large confetti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544"/>
                    <a:ext cx="288" cy="240"/>
                  </a:xfrm>
                  <a:prstGeom prst="rect">
                    <a:avLst/>
                  </a:prstGeom>
                  <a:pattFill prst="lgConfetti">
                    <a:fgClr>
                      <a:schemeClr val="bg2"/>
                    </a:fgClr>
                    <a:bgClr>
                      <a:schemeClr val="bg1"/>
                    </a:bgClr>
                  </a:patt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57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58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6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59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60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935" name="AutoShape 103"/>
                <p:cNvSpPr>
                  <a:spLocks noChangeArrowheads="1"/>
                </p:cNvSpPr>
                <p:nvPr/>
              </p:nvSpPr>
              <p:spPr bwMode="auto">
                <a:xfrm rot="-5400000">
                  <a:off x="408" y="3336"/>
                  <a:ext cx="288" cy="144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936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384" y="2976"/>
                  <a:ext cx="33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  <p:sp>
              <p:nvSpPr>
                <p:cNvPr id="34937" name="Rectangle 105" descr="Small checker board"/>
                <p:cNvSpPr>
                  <a:spLocks noChangeArrowheads="1"/>
                </p:cNvSpPr>
                <p:nvPr/>
              </p:nvSpPr>
              <p:spPr bwMode="auto">
                <a:xfrm>
                  <a:off x="528" y="3312"/>
                  <a:ext cx="48" cy="240"/>
                </a:xfrm>
                <a:prstGeom prst="rect">
                  <a:avLst/>
                </a:prstGeom>
                <a:pattFill prst="smCheck">
                  <a:fgClr>
                    <a:schemeClr val="bg2"/>
                  </a:fgClr>
                  <a:bgClr>
                    <a:schemeClr val="bg1"/>
                  </a:bgClr>
                </a:pattFill>
                <a:ln w="38100" cap="rnd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938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624" y="3072"/>
                  <a:ext cx="72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Chromatography Skid</a:t>
                  </a:r>
                </a:p>
              </p:txBody>
            </p:sp>
            <p:grpSp>
              <p:nvGrpSpPr>
                <p:cNvPr id="34939" name="Group 107"/>
                <p:cNvGrpSpPr>
                  <a:grpSpLocks/>
                </p:cNvGrpSpPr>
                <p:nvPr/>
              </p:nvGrpSpPr>
              <p:grpSpPr bwMode="auto">
                <a:xfrm>
                  <a:off x="768" y="3264"/>
                  <a:ext cx="432" cy="288"/>
                  <a:chOff x="1200" y="2640"/>
                  <a:chExt cx="288" cy="240"/>
                </a:xfrm>
              </p:grpSpPr>
              <p:grpSp>
                <p:nvGrpSpPr>
                  <p:cNvPr id="3494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1200" y="2640"/>
                    <a:ext cx="288" cy="240"/>
                    <a:chOff x="1200" y="2592"/>
                    <a:chExt cx="432" cy="336"/>
                  </a:xfrm>
                </p:grpSpPr>
                <p:sp>
                  <p:nvSpPr>
                    <p:cNvPr id="34950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592"/>
                      <a:ext cx="432" cy="2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 sz="18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951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52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4947" name="Picture 11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48" name="Picture 11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6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49" name="Picture 114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688"/>
                    <a:ext cx="9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4940" name="Picture 11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" y="3168"/>
                  <a:ext cx="203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941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576" y="3552"/>
                  <a:ext cx="115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rgbClr val="000000"/>
                      </a:solidFill>
                    </a:rPr>
                    <a:t>Protein A Chromatography</a:t>
                  </a:r>
                </a:p>
              </p:txBody>
            </p:sp>
            <p:sp>
              <p:nvSpPr>
                <p:cNvPr id="34942" name="Text Box 117"/>
                <p:cNvSpPr txBox="1">
                  <a:spLocks noChangeArrowheads="1"/>
                </p:cNvSpPr>
                <p:nvPr/>
              </p:nvSpPr>
              <p:spPr bwMode="auto">
                <a:xfrm>
                  <a:off x="1248" y="2976"/>
                  <a:ext cx="52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Column</a:t>
                  </a:r>
                </a:p>
              </p:txBody>
            </p:sp>
            <p:sp>
              <p:nvSpPr>
                <p:cNvPr id="34943" name="Line 118"/>
                <p:cNvSpPr>
                  <a:spLocks noChangeShapeType="1"/>
                </p:cNvSpPr>
                <p:nvPr/>
              </p:nvSpPr>
              <p:spPr bwMode="auto">
                <a:xfrm>
                  <a:off x="672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4" name="Line 119"/>
                <p:cNvSpPr>
                  <a:spLocks noChangeShapeType="1"/>
                </p:cNvSpPr>
                <p:nvPr/>
              </p:nvSpPr>
              <p:spPr bwMode="auto">
                <a:xfrm>
                  <a:off x="1200" y="336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45" name="Line 120"/>
                <p:cNvSpPr>
                  <a:spLocks noChangeShapeType="1"/>
                </p:cNvSpPr>
                <p:nvPr/>
              </p:nvSpPr>
              <p:spPr bwMode="auto">
                <a:xfrm>
                  <a:off x="1632" y="336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4933" name="AutoShape 121"/>
              <p:cNvSpPr>
                <a:spLocks noChangeArrowheads="1"/>
              </p:cNvSpPr>
              <p:nvPr/>
            </p:nvSpPr>
            <p:spPr bwMode="auto">
              <a:xfrm>
                <a:off x="96" y="3264"/>
                <a:ext cx="192" cy="144"/>
              </a:xfrm>
              <a:prstGeom prst="rightArrow">
                <a:avLst>
                  <a:gd name="adj1" fmla="val 50000"/>
                  <a:gd name="adj2" fmla="val 33333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4830" name="Group 122"/>
            <p:cNvGrpSpPr>
              <a:grpSpLocks/>
            </p:cNvGrpSpPr>
            <p:nvPr/>
          </p:nvGrpSpPr>
          <p:grpSpPr bwMode="auto">
            <a:xfrm>
              <a:off x="2544" y="1584"/>
              <a:ext cx="2160" cy="1200"/>
              <a:chOff x="2640" y="1632"/>
              <a:chExt cx="2160" cy="1200"/>
            </a:xfrm>
          </p:grpSpPr>
          <p:sp>
            <p:nvSpPr>
              <p:cNvPr id="34901" name="Line 123"/>
              <p:cNvSpPr>
                <a:spLocks noChangeShapeType="1"/>
              </p:cNvSpPr>
              <p:nvPr/>
            </p:nvSpPr>
            <p:spPr bwMode="auto">
              <a:xfrm>
                <a:off x="2640" y="235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4902" name="Group 124"/>
              <p:cNvGrpSpPr>
                <a:grpSpLocks/>
              </p:cNvGrpSpPr>
              <p:nvPr/>
            </p:nvGrpSpPr>
            <p:grpSpPr bwMode="auto">
              <a:xfrm>
                <a:off x="2736" y="1632"/>
                <a:ext cx="2064" cy="1200"/>
                <a:chOff x="1200" y="2736"/>
                <a:chExt cx="2064" cy="1200"/>
              </a:xfrm>
            </p:grpSpPr>
            <p:grpSp>
              <p:nvGrpSpPr>
                <p:cNvPr id="34903" name="Group 125"/>
                <p:cNvGrpSpPr>
                  <a:grpSpLocks/>
                </p:cNvGrpSpPr>
                <p:nvPr/>
              </p:nvGrpSpPr>
              <p:grpSpPr bwMode="auto">
                <a:xfrm>
                  <a:off x="2076" y="3216"/>
                  <a:ext cx="336" cy="432"/>
                  <a:chOff x="1872" y="2304"/>
                  <a:chExt cx="384" cy="480"/>
                </a:xfrm>
              </p:grpSpPr>
              <p:sp>
                <p:nvSpPr>
                  <p:cNvPr id="3492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304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24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78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25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0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26" name="Rectangle 129" descr="Large confetti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544"/>
                    <a:ext cx="288" cy="240"/>
                  </a:xfrm>
                  <a:prstGeom prst="rect">
                    <a:avLst/>
                  </a:prstGeom>
                  <a:pattFill prst="lgConfetti">
                    <a:fgClr>
                      <a:schemeClr val="bg2"/>
                    </a:fgClr>
                    <a:bgClr>
                      <a:schemeClr val="bg1"/>
                    </a:bgClr>
                  </a:patt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927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28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6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29" name="Line 13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930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904" name="AutoShape 134"/>
                <p:cNvSpPr>
                  <a:spLocks noChangeArrowheads="1"/>
                </p:cNvSpPr>
                <p:nvPr/>
              </p:nvSpPr>
              <p:spPr bwMode="auto">
                <a:xfrm rot="-5400000">
                  <a:off x="1140" y="3432"/>
                  <a:ext cx="288" cy="144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905" name="Rectangle 135" descr="Small checker board"/>
                <p:cNvSpPr>
                  <a:spLocks noChangeArrowheads="1"/>
                </p:cNvSpPr>
                <p:nvPr/>
              </p:nvSpPr>
              <p:spPr bwMode="auto">
                <a:xfrm>
                  <a:off x="1260" y="3408"/>
                  <a:ext cx="48" cy="240"/>
                </a:xfrm>
                <a:prstGeom prst="rect">
                  <a:avLst/>
                </a:prstGeom>
                <a:pattFill prst="smCheck">
                  <a:fgClr>
                    <a:schemeClr val="bg2"/>
                  </a:fgClr>
                  <a:bgClr>
                    <a:schemeClr val="bg1"/>
                  </a:bgClr>
                </a:pattFill>
                <a:ln w="38100" cap="rnd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906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356" y="3168"/>
                  <a:ext cx="72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Chromatography Skid</a:t>
                  </a:r>
                </a:p>
              </p:txBody>
            </p:sp>
            <p:grpSp>
              <p:nvGrpSpPr>
                <p:cNvPr id="34907" name="Group 137"/>
                <p:cNvGrpSpPr>
                  <a:grpSpLocks/>
                </p:cNvGrpSpPr>
                <p:nvPr/>
              </p:nvGrpSpPr>
              <p:grpSpPr bwMode="auto">
                <a:xfrm>
                  <a:off x="1500" y="3360"/>
                  <a:ext cx="432" cy="288"/>
                  <a:chOff x="1200" y="2640"/>
                  <a:chExt cx="288" cy="240"/>
                </a:xfrm>
              </p:grpSpPr>
              <p:grpSp>
                <p:nvGrpSpPr>
                  <p:cNvPr id="34916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200" y="2640"/>
                    <a:ext cx="288" cy="240"/>
                    <a:chOff x="1200" y="2592"/>
                    <a:chExt cx="432" cy="336"/>
                  </a:xfrm>
                </p:grpSpPr>
                <p:sp>
                  <p:nvSpPr>
                    <p:cNvPr id="34920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592"/>
                      <a:ext cx="432" cy="2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 sz="18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921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922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4917" name="Picture 14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18" name="Picture 14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6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919" name="Picture 144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688"/>
                    <a:ext cx="9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4908" name="Picture 14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00" y="3264"/>
                  <a:ext cx="203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909" name="Text Box 146"/>
                <p:cNvSpPr txBox="1">
                  <a:spLocks noChangeArrowheads="1"/>
                </p:cNvSpPr>
                <p:nvPr/>
              </p:nvSpPr>
              <p:spPr bwMode="auto">
                <a:xfrm>
                  <a:off x="1980" y="3072"/>
                  <a:ext cx="52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Column</a:t>
                  </a:r>
                </a:p>
              </p:txBody>
            </p:sp>
            <p:sp>
              <p:nvSpPr>
                <p:cNvPr id="34910" name="Line 147"/>
                <p:cNvSpPr>
                  <a:spLocks noChangeShapeType="1"/>
                </p:cNvSpPr>
                <p:nvPr/>
              </p:nvSpPr>
              <p:spPr bwMode="auto">
                <a:xfrm>
                  <a:off x="1404" y="3456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1" name="Line 148"/>
                <p:cNvSpPr>
                  <a:spLocks noChangeShapeType="1"/>
                </p:cNvSpPr>
                <p:nvPr/>
              </p:nvSpPr>
              <p:spPr bwMode="auto">
                <a:xfrm>
                  <a:off x="1932" y="3456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357" name="AutoShape 149"/>
                <p:cNvSpPr>
                  <a:spLocks noChangeArrowheads="1"/>
                </p:cNvSpPr>
                <p:nvPr/>
              </p:nvSpPr>
              <p:spPr bwMode="auto">
                <a:xfrm>
                  <a:off x="2736" y="2736"/>
                  <a:ext cx="528" cy="864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tx1"/>
                    </a:gs>
                    <a:gs pos="50000">
                      <a:srgbClr val="FFFF00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Eluate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Hold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Tank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20,000L</a:t>
                  </a:r>
                </a:p>
              </p:txBody>
            </p:sp>
            <p:sp>
              <p:nvSpPr>
                <p:cNvPr id="34913" name="Line 150"/>
                <p:cNvSpPr>
                  <a:spLocks noChangeShapeType="1"/>
                </p:cNvSpPr>
                <p:nvPr/>
              </p:nvSpPr>
              <p:spPr bwMode="auto">
                <a:xfrm>
                  <a:off x="2364" y="3456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14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1308" y="3648"/>
                  <a:ext cx="13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rgbClr val="000000"/>
                      </a:solidFill>
                    </a:rPr>
                    <a:t>Hydrophobic Interaction  Chromatography (HIC)</a:t>
                  </a:r>
                </a:p>
              </p:txBody>
            </p:sp>
            <p:sp>
              <p:nvSpPr>
                <p:cNvPr id="94360" name="AutoShape 152"/>
                <p:cNvSpPr>
                  <a:spLocks noChangeArrowheads="1"/>
                </p:cNvSpPr>
                <p:nvPr/>
              </p:nvSpPr>
              <p:spPr bwMode="auto">
                <a:xfrm>
                  <a:off x="2496" y="2832"/>
                  <a:ext cx="528" cy="864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tx1"/>
                    </a:gs>
                    <a:gs pos="50000">
                      <a:srgbClr val="FFFF00"/>
                    </a:gs>
                    <a:gs pos="100000">
                      <a:schemeClr val="tx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Eluate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Hold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Tank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9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900" b="1">
                      <a:solidFill>
                        <a:prstClr val="black"/>
                      </a:solidFill>
                      <a:latin typeface="Arial" charset="0"/>
                      <a:ea typeface="ＭＳ Ｐゴシック" charset="0"/>
                      <a:cs typeface="ＭＳ Ｐゴシック" charset="0"/>
                    </a:rPr>
                    <a:t>20,000L</a:t>
                  </a:r>
                </a:p>
              </p:txBody>
            </p:sp>
          </p:grpSp>
        </p:grpSp>
        <p:grpSp>
          <p:nvGrpSpPr>
            <p:cNvPr id="34831" name="Group 153"/>
            <p:cNvGrpSpPr>
              <a:grpSpLocks/>
            </p:cNvGrpSpPr>
            <p:nvPr/>
          </p:nvGrpSpPr>
          <p:grpSpPr bwMode="auto">
            <a:xfrm>
              <a:off x="4560" y="1536"/>
              <a:ext cx="1056" cy="768"/>
              <a:chOff x="4608" y="1584"/>
              <a:chExt cx="1056" cy="768"/>
            </a:xfrm>
          </p:grpSpPr>
          <p:grpSp>
            <p:nvGrpSpPr>
              <p:cNvPr id="34891" name="Group 154"/>
              <p:cNvGrpSpPr>
                <a:grpSpLocks/>
              </p:cNvGrpSpPr>
              <p:nvPr/>
            </p:nvGrpSpPr>
            <p:grpSpPr bwMode="auto">
              <a:xfrm>
                <a:off x="4608" y="1632"/>
                <a:ext cx="1056" cy="720"/>
                <a:chOff x="4608" y="1632"/>
                <a:chExt cx="1056" cy="720"/>
              </a:xfrm>
            </p:grpSpPr>
            <p:sp>
              <p:nvSpPr>
                <p:cNvPr id="34893" name="Line 155"/>
                <p:cNvSpPr>
                  <a:spLocks noChangeShapeType="1"/>
                </p:cNvSpPr>
                <p:nvPr/>
              </p:nvSpPr>
              <p:spPr bwMode="auto">
                <a:xfrm flipH="1">
                  <a:off x="4608" y="1680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94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4752" y="1872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95" name="Group 157"/>
                <p:cNvGrpSpPr>
                  <a:grpSpLocks/>
                </p:cNvGrpSpPr>
                <p:nvPr/>
              </p:nvGrpSpPr>
              <p:grpSpPr bwMode="auto">
                <a:xfrm>
                  <a:off x="4944" y="1632"/>
                  <a:ext cx="720" cy="720"/>
                  <a:chOff x="4944" y="1632"/>
                  <a:chExt cx="720" cy="720"/>
                </a:xfrm>
              </p:grpSpPr>
              <p:sp>
                <p:nvSpPr>
                  <p:cNvPr id="34896" name="AutoShape 158"/>
                  <p:cNvSpPr>
                    <a:spLocks noChangeArrowheads="1"/>
                  </p:cNvSpPr>
                  <p:nvPr/>
                </p:nvSpPr>
                <p:spPr bwMode="auto">
                  <a:xfrm>
                    <a:off x="5280" y="2208"/>
                    <a:ext cx="288" cy="144"/>
                  </a:xfrm>
                  <a:prstGeom prst="rightArrow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34897" name="Group 159"/>
                  <p:cNvGrpSpPr>
                    <a:grpSpLocks/>
                  </p:cNvGrpSpPr>
                  <p:nvPr/>
                </p:nvGrpSpPr>
                <p:grpSpPr bwMode="auto">
                  <a:xfrm>
                    <a:off x="4944" y="1632"/>
                    <a:ext cx="720" cy="288"/>
                    <a:chOff x="4896" y="1440"/>
                    <a:chExt cx="720" cy="288"/>
                  </a:xfrm>
                </p:grpSpPr>
                <p:sp>
                  <p:nvSpPr>
                    <p:cNvPr id="94368" name="AutoShape 160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992" y="1632"/>
                      <a:ext cx="288" cy="96"/>
                    </a:xfrm>
                    <a:prstGeom prst="homePlate">
                      <a:avLst>
                        <a:gd name="adj" fmla="val 75000"/>
                      </a:avLst>
                    </a:prstGeom>
                    <a:gradFill rotWithShape="1">
                      <a:gsLst>
                        <a:gs pos="0">
                          <a:schemeClr val="tx1"/>
                        </a:gs>
                        <a:gs pos="50000">
                          <a:schemeClr val="bg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black"/>
                        </a:solidFill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94369" name="AutoShape 161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4896" y="1440"/>
                      <a:ext cx="240" cy="96"/>
                    </a:xfrm>
                    <a:prstGeom prst="homePlate">
                      <a:avLst>
                        <a:gd name="adj" fmla="val 62500"/>
                      </a:avLst>
                    </a:prstGeom>
                    <a:gradFill rotWithShape="1">
                      <a:gsLst>
                        <a:gs pos="0">
                          <a:schemeClr val="tx1"/>
                        </a:gs>
                        <a:gs pos="50000">
                          <a:schemeClr val="bg1"/>
                        </a:gs>
                        <a:gs pos="100000">
                          <a:schemeClr val="tx1"/>
                        </a:gs>
                      </a:gsLst>
                      <a:lin ang="540000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solidFill>
                          <a:prstClr val="black"/>
                        </a:solidFill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p:txBody>
                </p:sp>
                <p:sp>
                  <p:nvSpPr>
                    <p:cNvPr id="34900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6" y="1440"/>
                      <a:ext cx="480" cy="21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en-US" sz="800" b="1">
                          <a:solidFill>
                            <a:srgbClr val="000000"/>
                          </a:solidFill>
                        </a:rPr>
                        <a:t>Viral Inactivation</a:t>
                      </a:r>
                    </a:p>
                  </p:txBody>
                </p:sp>
              </p:grpSp>
            </p:grpSp>
          </p:grpSp>
          <p:sp>
            <p:nvSpPr>
              <p:cNvPr id="34892" name="Rectangle 163"/>
              <p:cNvSpPr>
                <a:spLocks noChangeArrowheads="1"/>
              </p:cNvSpPr>
              <p:nvPr/>
            </p:nvSpPr>
            <p:spPr bwMode="auto">
              <a:xfrm>
                <a:off x="4944" y="1584"/>
                <a:ext cx="672" cy="3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1800">
                  <a:solidFill>
                    <a:srgbClr val="000000"/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4832" name="Group 164"/>
            <p:cNvGrpSpPr>
              <a:grpSpLocks/>
            </p:cNvGrpSpPr>
            <p:nvPr/>
          </p:nvGrpSpPr>
          <p:grpSpPr bwMode="auto">
            <a:xfrm>
              <a:off x="2928" y="3024"/>
              <a:ext cx="1680" cy="960"/>
              <a:chOff x="3024" y="2976"/>
              <a:chExt cx="1680" cy="960"/>
            </a:xfrm>
          </p:grpSpPr>
          <p:sp>
            <p:nvSpPr>
              <p:cNvPr id="94373" name="AutoShape 165"/>
              <p:cNvSpPr>
                <a:spLocks noChangeArrowheads="1"/>
              </p:cNvSpPr>
              <p:nvPr/>
            </p:nvSpPr>
            <p:spPr bwMode="auto">
              <a:xfrm>
                <a:off x="4416" y="3072"/>
                <a:ext cx="288" cy="480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rgbClr val="FFFF00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Eluate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Hold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Tank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b="1">
                  <a:solidFill>
                    <a:prstClr val="black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5,000L</a:t>
                </a:r>
              </a:p>
            </p:txBody>
          </p:sp>
          <p:grpSp>
            <p:nvGrpSpPr>
              <p:cNvPr id="34863" name="Group 166"/>
              <p:cNvGrpSpPr>
                <a:grpSpLocks/>
              </p:cNvGrpSpPr>
              <p:nvPr/>
            </p:nvGrpSpPr>
            <p:grpSpPr bwMode="auto">
              <a:xfrm>
                <a:off x="3024" y="2976"/>
                <a:ext cx="1392" cy="960"/>
                <a:chOff x="3120" y="2976"/>
                <a:chExt cx="1392" cy="960"/>
              </a:xfrm>
            </p:grpSpPr>
            <p:grpSp>
              <p:nvGrpSpPr>
                <p:cNvPr id="34864" name="Group 167"/>
                <p:cNvGrpSpPr>
                  <a:grpSpLocks/>
                </p:cNvGrpSpPr>
                <p:nvPr/>
              </p:nvGrpSpPr>
              <p:grpSpPr bwMode="auto">
                <a:xfrm>
                  <a:off x="4080" y="3120"/>
                  <a:ext cx="336" cy="432"/>
                  <a:chOff x="1872" y="2304"/>
                  <a:chExt cx="384" cy="480"/>
                </a:xfrm>
              </p:grpSpPr>
              <p:sp>
                <p:nvSpPr>
                  <p:cNvPr id="34883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304"/>
                    <a:ext cx="288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884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78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5" name="Line 170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2304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6" name="Rectangle 171" descr="Large confetti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544"/>
                    <a:ext cx="288" cy="240"/>
                  </a:xfrm>
                  <a:prstGeom prst="rect">
                    <a:avLst/>
                  </a:prstGeom>
                  <a:pattFill prst="lgConfetti">
                    <a:fgClr>
                      <a:schemeClr val="bg2"/>
                    </a:fgClr>
                    <a:bgClr>
                      <a:schemeClr val="bg1"/>
                    </a:bgClr>
                  </a:patt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S PGothic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 sz="1800">
                      <a:solidFill>
                        <a:srgbClr val="000000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sp>
                <p:nvSpPr>
                  <p:cNvPr id="34887" name="Line 172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8" name="Line 173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688"/>
                    <a:ext cx="28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89" name="Line 1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4890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2400"/>
                    <a:ext cx="288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4865" name="AutoShape 176"/>
                <p:cNvSpPr>
                  <a:spLocks noChangeArrowheads="1"/>
                </p:cNvSpPr>
                <p:nvPr/>
              </p:nvSpPr>
              <p:spPr bwMode="auto">
                <a:xfrm rot="-5400000">
                  <a:off x="3144" y="3336"/>
                  <a:ext cx="288" cy="144"/>
                </a:xfrm>
                <a:prstGeom prst="flowChartDelay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866" name="Text Box 177"/>
                <p:cNvSpPr txBox="1">
                  <a:spLocks noChangeArrowheads="1"/>
                </p:cNvSpPr>
                <p:nvPr/>
              </p:nvSpPr>
              <p:spPr bwMode="auto">
                <a:xfrm>
                  <a:off x="3120" y="2976"/>
                  <a:ext cx="336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Filter</a:t>
                  </a:r>
                </a:p>
              </p:txBody>
            </p:sp>
            <p:sp>
              <p:nvSpPr>
                <p:cNvPr id="34867" name="Rectangle 178" descr="Small checker board"/>
                <p:cNvSpPr>
                  <a:spLocks noChangeArrowheads="1"/>
                </p:cNvSpPr>
                <p:nvPr/>
              </p:nvSpPr>
              <p:spPr bwMode="auto">
                <a:xfrm>
                  <a:off x="3264" y="3312"/>
                  <a:ext cx="48" cy="240"/>
                </a:xfrm>
                <a:prstGeom prst="rect">
                  <a:avLst/>
                </a:prstGeom>
                <a:pattFill prst="smCheck">
                  <a:fgClr>
                    <a:schemeClr val="bg2"/>
                  </a:fgClr>
                  <a:bgClr>
                    <a:schemeClr val="bg1"/>
                  </a:bgClr>
                </a:pattFill>
                <a:ln w="38100" cap="rnd">
                  <a:solidFill>
                    <a:schemeClr val="bg2"/>
                  </a:solidFill>
                  <a:prstDash val="sysDot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34868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3360" y="3072"/>
                  <a:ext cx="720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Chromatography Skid</a:t>
                  </a:r>
                </a:p>
              </p:txBody>
            </p:sp>
            <p:grpSp>
              <p:nvGrpSpPr>
                <p:cNvPr id="34869" name="Group 180"/>
                <p:cNvGrpSpPr>
                  <a:grpSpLocks/>
                </p:cNvGrpSpPr>
                <p:nvPr/>
              </p:nvGrpSpPr>
              <p:grpSpPr bwMode="auto">
                <a:xfrm>
                  <a:off x="3504" y="3264"/>
                  <a:ext cx="432" cy="288"/>
                  <a:chOff x="1200" y="2640"/>
                  <a:chExt cx="288" cy="240"/>
                </a:xfrm>
              </p:grpSpPr>
              <p:grpSp>
                <p:nvGrpSpPr>
                  <p:cNvPr id="34876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1200" y="2640"/>
                    <a:ext cx="288" cy="240"/>
                    <a:chOff x="1200" y="2592"/>
                    <a:chExt cx="432" cy="336"/>
                  </a:xfrm>
                </p:grpSpPr>
                <p:sp>
                  <p:nvSpPr>
                    <p:cNvPr id="34880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2592"/>
                      <a:ext cx="432" cy="28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eaLnBrk="1" hangingPunct="1"/>
                      <a:endParaRPr lang="en-US" altLang="en-US" sz="180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4881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0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4882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2" y="2880"/>
                      <a:ext cx="0" cy="48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pic>
                <p:nvPicPr>
                  <p:cNvPr id="34877" name="Picture 18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00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78" name="Picture 186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296" y="2688"/>
                    <a:ext cx="10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4879" name="Picture 187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92" y="2688"/>
                    <a:ext cx="96" cy="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4870" name="Picture 188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4" y="3168"/>
                  <a:ext cx="203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4871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3312" y="3552"/>
                  <a:ext cx="1152" cy="3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1200" b="1">
                      <a:solidFill>
                        <a:srgbClr val="000000"/>
                      </a:solidFill>
                    </a:rPr>
                    <a:t>Anion Exchange Chromatography   </a:t>
                  </a:r>
                  <a:r>
                    <a:rPr lang="en-US" altLang="en-US" sz="1000" b="1">
                      <a:solidFill>
                        <a:srgbClr val="000000"/>
                      </a:solidFill>
                    </a:rPr>
                    <a:t>(QFF - Fast Flow) </a:t>
                  </a:r>
                </a:p>
              </p:txBody>
            </p:sp>
            <p:sp>
              <p:nvSpPr>
                <p:cNvPr id="34872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3984" y="2976"/>
                  <a:ext cx="528" cy="1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n-US" sz="900" b="1">
                      <a:solidFill>
                        <a:srgbClr val="000000"/>
                      </a:solidFill>
                    </a:rPr>
                    <a:t>Column</a:t>
                  </a:r>
                </a:p>
              </p:txBody>
            </p:sp>
            <p:sp>
              <p:nvSpPr>
                <p:cNvPr id="34873" name="Line 191"/>
                <p:cNvSpPr>
                  <a:spLocks noChangeShapeType="1"/>
                </p:cNvSpPr>
                <p:nvPr/>
              </p:nvSpPr>
              <p:spPr bwMode="auto">
                <a:xfrm>
                  <a:off x="3408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4" name="Line 192"/>
                <p:cNvSpPr>
                  <a:spLocks noChangeShapeType="1"/>
                </p:cNvSpPr>
                <p:nvPr/>
              </p:nvSpPr>
              <p:spPr bwMode="auto">
                <a:xfrm>
                  <a:off x="3936" y="3360"/>
                  <a:ext cx="19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75" name="Line 193"/>
                <p:cNvSpPr>
                  <a:spLocks noChangeShapeType="1"/>
                </p:cNvSpPr>
                <p:nvPr/>
              </p:nvSpPr>
              <p:spPr bwMode="auto">
                <a:xfrm>
                  <a:off x="4368" y="3360"/>
                  <a:ext cx="14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4833" name="Line 194"/>
            <p:cNvSpPr>
              <a:spLocks noChangeShapeType="1"/>
            </p:cNvSpPr>
            <p:nvPr/>
          </p:nvSpPr>
          <p:spPr bwMode="auto">
            <a:xfrm>
              <a:off x="2928" y="340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34" name="Group 195"/>
            <p:cNvGrpSpPr>
              <a:grpSpLocks/>
            </p:cNvGrpSpPr>
            <p:nvPr/>
          </p:nvGrpSpPr>
          <p:grpSpPr bwMode="auto">
            <a:xfrm>
              <a:off x="1920" y="3168"/>
              <a:ext cx="1008" cy="576"/>
              <a:chOff x="2016" y="3120"/>
              <a:chExt cx="1008" cy="576"/>
            </a:xfrm>
          </p:grpSpPr>
          <p:sp>
            <p:nvSpPr>
              <p:cNvPr id="94404" name="AutoShape 196"/>
              <p:cNvSpPr>
                <a:spLocks noChangeArrowheads="1"/>
              </p:cNvSpPr>
              <p:nvPr/>
            </p:nvSpPr>
            <p:spPr bwMode="auto">
              <a:xfrm>
                <a:off x="2688" y="3120"/>
                <a:ext cx="336" cy="43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bg1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Post-viral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Hold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Vessel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800" b="1">
                    <a:solidFill>
                      <a:prstClr val="black"/>
                    </a:solidFill>
                    <a:latin typeface="Arial" charset="0"/>
                    <a:ea typeface="ＭＳ Ｐゴシック" charset="0"/>
                    <a:cs typeface="ＭＳ Ｐゴシック" charset="0"/>
                  </a:rPr>
                  <a:t>3,000L</a:t>
                </a:r>
              </a:p>
            </p:txBody>
          </p:sp>
          <p:grpSp>
            <p:nvGrpSpPr>
              <p:cNvPr id="34852" name="Group 197"/>
              <p:cNvGrpSpPr>
                <a:grpSpLocks/>
              </p:cNvGrpSpPr>
              <p:nvPr/>
            </p:nvGrpSpPr>
            <p:grpSpPr bwMode="auto">
              <a:xfrm>
                <a:off x="2016" y="3120"/>
                <a:ext cx="672" cy="576"/>
                <a:chOff x="1920" y="3120"/>
                <a:chExt cx="672" cy="576"/>
              </a:xfrm>
            </p:grpSpPr>
            <p:sp>
              <p:nvSpPr>
                <p:cNvPr id="34853" name="Line 198"/>
                <p:cNvSpPr>
                  <a:spLocks noChangeShapeType="1"/>
                </p:cNvSpPr>
                <p:nvPr/>
              </p:nvSpPr>
              <p:spPr bwMode="auto">
                <a:xfrm>
                  <a:off x="1920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4" name="Line 199"/>
                <p:cNvSpPr>
                  <a:spLocks noChangeShapeType="1"/>
                </p:cNvSpPr>
                <p:nvPr/>
              </p:nvSpPr>
              <p:spPr bwMode="auto">
                <a:xfrm>
                  <a:off x="2496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55" name="Line 200"/>
                <p:cNvSpPr>
                  <a:spLocks noChangeShapeType="1"/>
                </p:cNvSpPr>
                <p:nvPr/>
              </p:nvSpPr>
              <p:spPr bwMode="auto">
                <a:xfrm>
                  <a:off x="2112" y="3408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56" name="Group 201"/>
                <p:cNvGrpSpPr>
                  <a:grpSpLocks/>
                </p:cNvGrpSpPr>
                <p:nvPr/>
              </p:nvGrpSpPr>
              <p:grpSpPr bwMode="auto">
                <a:xfrm>
                  <a:off x="2016" y="3216"/>
                  <a:ext cx="480" cy="336"/>
                  <a:chOff x="2928" y="3216"/>
                  <a:chExt cx="384" cy="240"/>
                </a:xfrm>
              </p:grpSpPr>
              <p:sp>
                <p:nvSpPr>
                  <p:cNvPr id="94410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216"/>
                    <a:ext cx="96" cy="2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pic>
                <p:nvPicPr>
                  <p:cNvPr id="34860" name="Picture 203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072" y="3264"/>
                    <a:ext cx="102" cy="192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4412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216"/>
                    <a:ext cx="96" cy="24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34857" name="Rectangle 205"/>
                <p:cNvSpPr>
                  <a:spLocks noChangeArrowheads="1"/>
                </p:cNvSpPr>
                <p:nvPr/>
              </p:nvSpPr>
              <p:spPr bwMode="auto">
                <a:xfrm>
                  <a:off x="1968" y="3552"/>
                  <a:ext cx="576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altLang="en-US" sz="800" b="1">
                      <a:solidFill>
                        <a:srgbClr val="000000"/>
                      </a:solidFill>
                    </a:rPr>
                    <a:t>Viral Filtering</a:t>
                  </a:r>
                </a:p>
              </p:txBody>
            </p:sp>
            <p:sp>
              <p:nvSpPr>
                <p:cNvPr id="34858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68" y="3120"/>
                  <a:ext cx="576" cy="576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835" name="Group 207"/>
            <p:cNvGrpSpPr>
              <a:grpSpLocks/>
            </p:cNvGrpSpPr>
            <p:nvPr/>
          </p:nvGrpSpPr>
          <p:grpSpPr bwMode="auto">
            <a:xfrm>
              <a:off x="4608" y="3168"/>
              <a:ext cx="576" cy="644"/>
              <a:chOff x="4704" y="3120"/>
              <a:chExt cx="576" cy="644"/>
            </a:xfrm>
          </p:grpSpPr>
          <p:sp>
            <p:nvSpPr>
              <p:cNvPr id="34843" name="Rectangle 208"/>
              <p:cNvSpPr>
                <a:spLocks noChangeArrowheads="1"/>
              </p:cNvSpPr>
              <p:nvPr/>
            </p:nvSpPr>
            <p:spPr bwMode="auto">
              <a:xfrm>
                <a:off x="4704" y="3552"/>
                <a:ext cx="57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800" b="1">
                    <a:solidFill>
                      <a:srgbClr val="000000"/>
                    </a:solidFill>
                  </a:rPr>
                  <a:t>Ultra Filtration</a:t>
                </a:r>
              </a:p>
              <a:p>
                <a:pPr algn="ctr" eaLnBrk="1" hangingPunct="1"/>
                <a:r>
                  <a:rPr lang="en-US" altLang="en-US" sz="800" b="1">
                    <a:solidFill>
                      <a:srgbClr val="000000"/>
                    </a:solidFill>
                  </a:rPr>
                  <a:t>Diafiltration</a:t>
                </a:r>
              </a:p>
            </p:txBody>
          </p:sp>
          <p:grpSp>
            <p:nvGrpSpPr>
              <p:cNvPr id="34844" name="Group 209"/>
              <p:cNvGrpSpPr>
                <a:grpSpLocks/>
              </p:cNvGrpSpPr>
              <p:nvPr/>
            </p:nvGrpSpPr>
            <p:grpSpPr bwMode="auto">
              <a:xfrm>
                <a:off x="4704" y="3120"/>
                <a:ext cx="528" cy="624"/>
                <a:chOff x="4704" y="3120"/>
                <a:chExt cx="528" cy="624"/>
              </a:xfrm>
            </p:grpSpPr>
            <p:sp>
              <p:nvSpPr>
                <p:cNvPr id="34845" name="Line 210"/>
                <p:cNvSpPr>
                  <a:spLocks noChangeShapeType="1"/>
                </p:cNvSpPr>
                <p:nvPr/>
              </p:nvSpPr>
              <p:spPr bwMode="auto">
                <a:xfrm>
                  <a:off x="4704" y="3360"/>
                  <a:ext cx="96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4846" name="Group 211"/>
                <p:cNvGrpSpPr>
                  <a:grpSpLocks/>
                </p:cNvGrpSpPr>
                <p:nvPr/>
              </p:nvGrpSpPr>
              <p:grpSpPr bwMode="auto">
                <a:xfrm>
                  <a:off x="4800" y="3216"/>
                  <a:ext cx="312" cy="336"/>
                  <a:chOff x="4704" y="3216"/>
                  <a:chExt cx="312" cy="336"/>
                </a:xfrm>
              </p:grpSpPr>
              <p:sp>
                <p:nvSpPr>
                  <p:cNvPr id="34848" name="Line 212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3408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421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4896" y="3216"/>
                    <a:ext cx="120" cy="3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ＭＳ Ｐゴシック" charset="0"/>
                      <a:cs typeface="ＭＳ Ｐゴシック" charset="0"/>
                    </a:endParaRPr>
                  </a:p>
                </p:txBody>
              </p:sp>
              <p:sp>
                <p:nvSpPr>
                  <p:cNvPr id="94422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3216"/>
                    <a:ext cx="120" cy="33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tx1"/>
                      </a:gs>
                      <a:gs pos="50000">
                        <a:schemeClr val="bg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black"/>
                      </a:solidFill>
                      <a:latin typeface="Calibri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34847" name="AutoShape 215"/>
                <p:cNvSpPr>
                  <a:spLocks noChangeArrowheads="1"/>
                </p:cNvSpPr>
                <p:nvPr/>
              </p:nvSpPr>
              <p:spPr bwMode="auto">
                <a:xfrm>
                  <a:off x="4704" y="3120"/>
                  <a:ext cx="528" cy="624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4836" name="Group 230"/>
            <p:cNvGrpSpPr>
              <a:grpSpLocks/>
            </p:cNvGrpSpPr>
            <p:nvPr/>
          </p:nvGrpSpPr>
          <p:grpSpPr bwMode="auto">
            <a:xfrm>
              <a:off x="5136" y="3360"/>
              <a:ext cx="432" cy="490"/>
              <a:chOff x="5232" y="3312"/>
              <a:chExt cx="432" cy="490"/>
            </a:xfrm>
          </p:grpSpPr>
          <p:sp>
            <p:nvSpPr>
              <p:cNvPr id="94439" name="AutoShape 231"/>
              <p:cNvSpPr>
                <a:spLocks noChangeArrowheads="1"/>
              </p:cNvSpPr>
              <p:nvPr/>
            </p:nvSpPr>
            <p:spPr bwMode="auto">
              <a:xfrm flipV="1">
                <a:off x="5328" y="3312"/>
                <a:ext cx="336" cy="240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6600">
                      <a:alpha val="99001"/>
                    </a:srgbClr>
                  </a:gs>
                  <a:gs pos="50000">
                    <a:srgbClr val="FFFF00"/>
                  </a:gs>
                  <a:gs pos="100000">
                    <a:srgbClr val="CC6600">
                      <a:alpha val="99001"/>
                    </a:srgbClr>
                  </a:gs>
                </a:gsLst>
                <a:lin ang="0" scaled="1"/>
              </a:gradFill>
              <a:ln w="9525">
                <a:solidFill>
                  <a:srgbClr val="CC66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black"/>
                  </a:solidFill>
                  <a:latin typeface="Calibri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841" name="Text Box 232"/>
              <p:cNvSpPr txBox="1">
                <a:spLocks noChangeArrowheads="1"/>
              </p:cNvSpPr>
              <p:nvPr/>
            </p:nvSpPr>
            <p:spPr bwMode="auto">
              <a:xfrm>
                <a:off x="5328" y="3552"/>
                <a:ext cx="33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000" b="1">
                    <a:solidFill>
                      <a:srgbClr val="000000"/>
                    </a:solidFill>
                  </a:rPr>
                  <a:t>Bulk Fill</a:t>
                </a:r>
              </a:p>
            </p:txBody>
          </p:sp>
          <p:sp>
            <p:nvSpPr>
              <p:cNvPr id="34842" name="Line 233"/>
              <p:cNvSpPr>
                <a:spLocks noChangeShapeType="1"/>
              </p:cNvSpPr>
              <p:nvPr/>
            </p:nvSpPr>
            <p:spPr bwMode="auto">
              <a:xfrm>
                <a:off x="5232" y="33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37" name="Rectangle 236"/>
            <p:cNvSpPr>
              <a:spLocks noChangeArrowheads="1"/>
            </p:cNvSpPr>
            <p:nvPr/>
          </p:nvSpPr>
          <p:spPr bwMode="auto">
            <a:xfrm>
              <a:off x="2256" y="2736"/>
              <a:ext cx="9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 b="1" dirty="0"/>
                <a:t>Purification</a:t>
              </a:r>
            </a:p>
          </p:txBody>
        </p:sp>
      </p:grpSp>
      <p:sp>
        <p:nvSpPr>
          <p:cNvPr id="94449" name="Text Box 241"/>
          <p:cNvSpPr txBox="1">
            <a:spLocks noChangeArrowheads="1"/>
          </p:cNvSpPr>
          <p:nvPr/>
        </p:nvSpPr>
        <p:spPr bwMode="auto">
          <a:xfrm>
            <a:off x="609600" y="2362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3300"/>
                </a:solidFill>
              </a:rPr>
              <a:t>24 days</a:t>
            </a:r>
          </a:p>
        </p:txBody>
      </p:sp>
      <p:sp>
        <p:nvSpPr>
          <p:cNvPr id="94450" name="Text Box 242"/>
          <p:cNvSpPr txBox="1">
            <a:spLocks noChangeArrowheads="1"/>
          </p:cNvSpPr>
          <p:nvPr/>
        </p:nvSpPr>
        <p:spPr bwMode="auto">
          <a:xfrm>
            <a:off x="3581400" y="23622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3300"/>
                </a:solidFill>
              </a:rPr>
              <a:t>31 days</a:t>
            </a:r>
          </a:p>
        </p:txBody>
      </p:sp>
      <p:sp>
        <p:nvSpPr>
          <p:cNvPr id="94451" name="Text Box 243"/>
          <p:cNvSpPr txBox="1">
            <a:spLocks noChangeArrowheads="1"/>
          </p:cNvSpPr>
          <p:nvPr/>
        </p:nvSpPr>
        <p:spPr bwMode="auto">
          <a:xfrm>
            <a:off x="3048000" y="60198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3300"/>
                </a:solidFill>
              </a:rPr>
              <a:t>8 days</a:t>
            </a:r>
          </a:p>
        </p:txBody>
      </p:sp>
      <p:sp>
        <p:nvSpPr>
          <p:cNvPr id="94452" name="Text Box 244"/>
          <p:cNvSpPr txBox="1">
            <a:spLocks noChangeArrowheads="1"/>
          </p:cNvSpPr>
          <p:nvPr/>
        </p:nvSpPr>
        <p:spPr bwMode="auto">
          <a:xfrm>
            <a:off x="7315200" y="3048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3300"/>
                </a:solidFill>
              </a:rPr>
              <a:t>1 day</a:t>
            </a:r>
          </a:p>
        </p:txBody>
      </p:sp>
      <p:pic>
        <p:nvPicPr>
          <p:cNvPr id="94454" name="Picture 246" descr="Orencia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51288"/>
            <a:ext cx="1320800" cy="9429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86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4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449" grpId="0"/>
      <p:bldP spid="94450" grpId="0"/>
      <p:bldP spid="94451" grpId="0"/>
      <p:bldP spid="944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5D1D7A-9B66-4049-8987-20C646B85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dirty="0"/>
              <a:t>Protein Purification - Filtration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BBAC15-CDAA-4E44-AF39-3C8F43B1D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09800"/>
            <a:ext cx="7010400" cy="3429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Separate protein using pores in solid media - small pore excludes large proteins (and vice </a:t>
            </a:r>
            <a:r>
              <a:rPr lang="en-US" sz="2000">
                <a:ea typeface="ＭＳ Ｐゴシック" charset="0"/>
              </a:rPr>
              <a:t>versa):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Depth Filtration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Tangential Flow Filtration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Ultrafiltration 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Sterile Filtration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Defiltration</a:t>
            </a:r>
          </a:p>
          <a:p>
            <a:pPr marL="0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801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 altLang="en-US" sz="3600" dirty="0"/>
              <a:t>Protein Purification – Liquid Chromatography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" y="2057400"/>
            <a:ext cx="7543800" cy="3429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dirty="0">
                <a:ea typeface="ＭＳ Ｐゴシック" charset="0"/>
              </a:rPr>
              <a:t>Separate protein using different affinities for a solid media (matrix or bead) vs. liquid buffer: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Hydrophobic Interaction Chromatography (HIC)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Ion Exchange Chromatography (IEX):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>
                <a:ea typeface="ＭＳ Ｐゴシック" charset="0"/>
              </a:rPr>
              <a:t>Anion Exchange Chromatography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err="1">
                <a:ea typeface="ＭＳ Ｐゴシック" charset="0"/>
              </a:rPr>
              <a:t>Cation</a:t>
            </a:r>
            <a:r>
              <a:rPr lang="en-US" dirty="0">
                <a:ea typeface="ＭＳ Ｐゴシック" charset="0"/>
              </a:rPr>
              <a:t> Exchange Chromatography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Affinity Chromatography</a:t>
            </a:r>
          </a:p>
          <a:p>
            <a:pPr>
              <a:buFont typeface="Arial" charset="0"/>
              <a:buChar char="•"/>
              <a:defRPr/>
            </a:pPr>
            <a:r>
              <a:rPr lang="en-US" sz="2000" dirty="0">
                <a:ea typeface="ＭＳ Ｐゴシック" charset="0"/>
              </a:rPr>
              <a:t>Gel Filtration or Size Exclusion Chromatography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Arial" charset="0"/>
              <a:buChar char="•"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5858B-F4A6-4B7B-AAB7-4E7B650E1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92" y="533400"/>
            <a:ext cx="8077200" cy="685800"/>
          </a:xfrm>
        </p:spPr>
        <p:txBody>
          <a:bodyPr/>
          <a:lstStyle/>
          <a:p>
            <a:r>
              <a:rPr lang="en-US" sz="3200" dirty="0"/>
              <a:t>Methods to Remove Cells and Cellular Debris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3046C-4F57-4EAD-ABB5-3AF148F6D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2286000"/>
            <a:ext cx="5334000" cy="2667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Centrifugation</a:t>
            </a:r>
          </a:p>
          <a:p>
            <a:endParaRPr lang="en-US" dirty="0"/>
          </a:p>
          <a:p>
            <a:r>
              <a:rPr lang="en-US" dirty="0"/>
              <a:t>Depth Filtration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40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11023</TotalTime>
  <Words>963</Words>
  <Application>Microsoft Office PowerPoint</Application>
  <PresentationFormat>On-screen Show (4:3)</PresentationFormat>
  <Paragraphs>216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ＭＳ Ｐゴシック</vt:lpstr>
      <vt:lpstr>ＭＳ Ｐゴシック</vt:lpstr>
      <vt:lpstr>Arial</vt:lpstr>
      <vt:lpstr>Calibri</vt:lpstr>
      <vt:lpstr>Wingdings</vt:lpstr>
      <vt:lpstr>Office Theme</vt:lpstr>
      <vt:lpstr>1_Office Theme</vt:lpstr>
      <vt:lpstr>Downstream Processing</vt:lpstr>
      <vt:lpstr>Know the Characteristics of Your Protein  Green Fluorescent Protein (GFP)</vt:lpstr>
      <vt:lpstr>Green Fluorescent Protein (GFP)</vt:lpstr>
      <vt:lpstr>PowerPoint Presentation</vt:lpstr>
      <vt:lpstr>Downstream Processing in Biopharmaceutical Manufacturing</vt:lpstr>
      <vt:lpstr>PowerPoint Presentation</vt:lpstr>
      <vt:lpstr>Protein Purification - Filtration</vt:lpstr>
      <vt:lpstr>Protein Purification – Liquid Chromatography </vt:lpstr>
      <vt:lpstr>Methods to Remove Cells and Cellular Debris </vt:lpstr>
      <vt:lpstr>Centrifuge</vt:lpstr>
      <vt:lpstr>Depth Filtration </vt:lpstr>
      <vt:lpstr>Tangential Flow Filtration- TFF</vt:lpstr>
      <vt:lpstr>How TFF Concentrates and Purifies a Protein of Interest</vt:lpstr>
      <vt:lpstr>Low Pressure Liquid  (Production) Chromatography</vt:lpstr>
      <vt:lpstr>Hydrophobic Interaction Chromatography (HIC</vt:lpstr>
      <vt:lpstr>Ion Exchange Chromatography </vt:lpstr>
      <vt:lpstr>Isoelectric Focusing or IEF</vt:lpstr>
      <vt:lpstr>Liquid Column Chromatography Process</vt:lpstr>
      <vt:lpstr>Liquid Column Chromatography</vt:lpstr>
      <vt:lpstr>GFP Chromatography (HIC)</vt:lpstr>
      <vt:lpstr>GFP Chromatography</vt:lpstr>
      <vt:lpstr>LP LC System Components</vt:lpstr>
      <vt:lpstr>LP LC System Components- Peristaltic Pump</vt:lpstr>
      <vt:lpstr>LC System Components</vt:lpstr>
      <vt:lpstr>Height Equivalent to Theoretical Plate (HETP)</vt:lpstr>
      <vt:lpstr>Calculating Column Efficiency (N)</vt:lpstr>
      <vt:lpstr>A Typical Chromatogram</vt:lpstr>
    </vt:vector>
  </TitlesOfParts>
  <Company>NHCTC-Pease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NBC2 Presentation to the NVC March 31, 2009</dc:title>
  <dc:creator>Sonia Wallman</dc:creator>
  <cp:lastModifiedBy>Linda Rehfuss</cp:lastModifiedBy>
  <cp:revision>562</cp:revision>
  <cp:lastPrinted>2012-01-09T03:09:46Z</cp:lastPrinted>
  <dcterms:created xsi:type="dcterms:W3CDTF">2009-03-02T19:13:16Z</dcterms:created>
  <dcterms:modified xsi:type="dcterms:W3CDTF">2019-03-25T13:53:03Z</dcterms:modified>
</cp:coreProperties>
</file>