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1187" r:id="rId2"/>
    <p:sldId id="1191" r:id="rId3"/>
    <p:sldId id="1192" r:id="rId4"/>
    <p:sldId id="1193" r:id="rId5"/>
    <p:sldId id="1194" r:id="rId6"/>
    <p:sldId id="1195" r:id="rId7"/>
    <p:sldId id="1196" r:id="rId8"/>
    <p:sldId id="1197" r:id="rId9"/>
    <p:sldId id="1198" r:id="rId10"/>
    <p:sldId id="1199" r:id="rId11"/>
    <p:sldId id="1200" r:id="rId12"/>
    <p:sldId id="1201" r:id="rId13"/>
    <p:sldId id="1202" r:id="rId14"/>
    <p:sldId id="1203" r:id="rId15"/>
    <p:sldId id="1204" r:id="rId16"/>
    <p:sldId id="1205" r:id="rId17"/>
    <p:sldId id="1206" r:id="rId18"/>
    <p:sldId id="1207" r:id="rId19"/>
    <p:sldId id="1208" r:id="rId20"/>
    <p:sldId id="1209" r:id="rId21"/>
    <p:sldId id="1210" r:id="rId22"/>
    <p:sldId id="1211" r:id="rId23"/>
    <p:sldId id="1212" r:id="rId24"/>
    <p:sldId id="1213" r:id="rId25"/>
    <p:sldId id="1214" r:id="rId26"/>
    <p:sldId id="1215" r:id="rId27"/>
    <p:sldId id="1216" r:id="rId28"/>
    <p:sldId id="1217" r:id="rId29"/>
    <p:sldId id="1218" r:id="rId30"/>
    <p:sldId id="1219" r:id="rId31"/>
    <p:sldId id="1220" r:id="rId32"/>
  </p:sldIdLst>
  <p:sldSz cx="9144000" cy="6858000" type="screen4x3"/>
  <p:notesSz cx="6950075" cy="92360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1D5322"/>
    <a:srgbClr val="000074"/>
    <a:srgbClr val="C00000"/>
    <a:srgbClr val="F0EA00"/>
    <a:srgbClr val="237826"/>
    <a:srgbClr val="00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3173" autoAdjust="0"/>
  </p:normalViewPr>
  <p:slideViewPr>
    <p:cSldViewPr>
      <p:cViewPr varScale="1">
        <p:scale>
          <a:sx n="64" d="100"/>
          <a:sy n="64" d="100"/>
        </p:scale>
        <p:origin x="1288" y="56"/>
      </p:cViewPr>
      <p:guideLst>
        <p:guide orient="horz" pos="2160"/>
        <p:guide pos="2880"/>
      </p:guideLst>
    </p:cSldViewPr>
  </p:slideViewPr>
  <p:outlineViewPr>
    <p:cViewPr>
      <p:scale>
        <a:sx n="33" d="100"/>
        <a:sy n="33" d="100"/>
      </p:scale>
      <p:origin x="48" y="36720"/>
    </p:cViewPr>
  </p:outlineViewPr>
  <p:notesTextViewPr>
    <p:cViewPr>
      <p:scale>
        <a:sx n="100" d="100"/>
        <a:sy n="100" d="100"/>
      </p:scale>
      <p:origin x="0" y="0"/>
    </p:cViewPr>
  </p:notesTextViewPr>
  <p:sorterViewPr>
    <p:cViewPr>
      <p:scale>
        <a:sx n="63" d="100"/>
        <a:sy n="63" d="100"/>
      </p:scale>
      <p:origin x="0" y="0"/>
    </p:cViewPr>
  </p:sorterViewPr>
  <p:notesViewPr>
    <p:cSldViewPr>
      <p:cViewPr varScale="1">
        <p:scale>
          <a:sx n="75" d="100"/>
          <a:sy n="75" d="100"/>
        </p:scale>
        <p:origin x="-912" y="-10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HSA Standard Curve</a:t>
            </a:r>
          </a:p>
        </c:rich>
      </c:tx>
      <c:layout/>
      <c:overlay val="0"/>
    </c:title>
    <c:autoTitleDeleted val="0"/>
    <c:plotArea>
      <c:layout/>
      <c:scatterChart>
        <c:scatterStyle val="lineMarker"/>
        <c:varyColors val="0"/>
        <c:ser>
          <c:idx val="0"/>
          <c:order val="0"/>
          <c:tx>
            <c:strRef>
              <c:f>Sheet1!$B$1</c:f>
              <c:strCache>
                <c:ptCount val="1"/>
                <c:pt idx="0">
                  <c:v>OD</c:v>
                </c:pt>
              </c:strCache>
            </c:strRef>
          </c:tx>
          <c:spPr>
            <a:ln w="28575">
              <a:noFill/>
            </a:ln>
          </c:spPr>
          <c:trendline>
            <c:trendlineType val="linear"/>
            <c:dispRSqr val="1"/>
            <c:dispEq val="1"/>
            <c:trendlineLbl>
              <c:layout>
                <c:manualLayout>
                  <c:x val="0.40715266841644798"/>
                  <c:y val="-1.8877588218139535E-2"/>
                </c:manualLayout>
              </c:layout>
              <c:numFmt formatCode="General" sourceLinked="0"/>
            </c:trendlineLbl>
          </c:trendline>
          <c:xVal>
            <c:numRef>
              <c:f>Sheet1!$A$2:$A$6</c:f>
              <c:numCache>
                <c:formatCode>General</c:formatCode>
                <c:ptCount val="5"/>
                <c:pt idx="0">
                  <c:v>0</c:v>
                </c:pt>
                <c:pt idx="1">
                  <c:v>6.25</c:v>
                </c:pt>
                <c:pt idx="2">
                  <c:v>25</c:v>
                </c:pt>
                <c:pt idx="3">
                  <c:v>100</c:v>
                </c:pt>
                <c:pt idx="4">
                  <c:v>400</c:v>
                </c:pt>
              </c:numCache>
            </c:numRef>
          </c:xVal>
          <c:yVal>
            <c:numRef>
              <c:f>Sheet1!$B$2:$B$6</c:f>
              <c:numCache>
                <c:formatCode>General</c:formatCode>
                <c:ptCount val="5"/>
                <c:pt idx="0">
                  <c:v>7.1000000000000021E-2</c:v>
                </c:pt>
                <c:pt idx="1">
                  <c:v>0.16900000000000034</c:v>
                </c:pt>
                <c:pt idx="2">
                  <c:v>0.42600000000000032</c:v>
                </c:pt>
                <c:pt idx="3">
                  <c:v>0.95100000000000062</c:v>
                </c:pt>
                <c:pt idx="4">
                  <c:v>1.1559999999999953</c:v>
                </c:pt>
              </c:numCache>
            </c:numRef>
          </c:yVal>
          <c:smooth val="0"/>
          <c:extLst>
            <c:ext xmlns:c16="http://schemas.microsoft.com/office/drawing/2014/chart" uri="{C3380CC4-5D6E-409C-BE32-E72D297353CC}">
              <c16:uniqueId val="{00000000-BB89-4E89-BFF6-FB9218FF2516}"/>
            </c:ext>
          </c:extLst>
        </c:ser>
        <c:dLbls>
          <c:showLegendKey val="0"/>
          <c:showVal val="0"/>
          <c:showCatName val="0"/>
          <c:showSerName val="0"/>
          <c:showPercent val="0"/>
          <c:showBubbleSize val="0"/>
        </c:dLbls>
        <c:axId val="106950656"/>
        <c:axId val="110548096"/>
      </c:scatterChart>
      <c:valAx>
        <c:axId val="106950656"/>
        <c:scaling>
          <c:orientation val="minMax"/>
        </c:scaling>
        <c:delete val="0"/>
        <c:axPos val="b"/>
        <c:title>
          <c:tx>
            <c:rich>
              <a:bodyPr/>
              <a:lstStyle/>
              <a:p>
                <a:pPr>
                  <a:defRPr/>
                </a:pPr>
                <a:r>
                  <a:rPr lang="en-US"/>
                  <a:t>Concentration in ng/ml</a:t>
                </a:r>
              </a:p>
            </c:rich>
          </c:tx>
          <c:layout>
            <c:manualLayout>
              <c:xMode val="edge"/>
              <c:yMode val="edge"/>
              <c:x val="0.37344195227633126"/>
              <c:y val="0.92716511572417082"/>
            </c:manualLayout>
          </c:layout>
          <c:overlay val="0"/>
        </c:title>
        <c:numFmt formatCode="General" sourceLinked="1"/>
        <c:majorTickMark val="out"/>
        <c:minorTickMark val="none"/>
        <c:tickLblPos val="nextTo"/>
        <c:crossAx val="110548096"/>
        <c:crosses val="autoZero"/>
        <c:crossBetween val="midCat"/>
      </c:valAx>
      <c:valAx>
        <c:axId val="110548096"/>
        <c:scaling>
          <c:orientation val="minMax"/>
        </c:scaling>
        <c:delete val="0"/>
        <c:axPos val="l"/>
        <c:majorGridlines/>
        <c:title>
          <c:tx>
            <c:rich>
              <a:bodyPr rot="-5400000" vert="horz"/>
              <a:lstStyle/>
              <a:p>
                <a:pPr>
                  <a:defRPr/>
                </a:pPr>
                <a:r>
                  <a:rPr lang="en-US"/>
                  <a:t>OD</a:t>
                </a:r>
              </a:p>
            </c:rich>
          </c:tx>
          <c:layout/>
          <c:overlay val="0"/>
        </c:title>
        <c:numFmt formatCode="General" sourceLinked="1"/>
        <c:majorTickMark val="out"/>
        <c:minorTickMark val="none"/>
        <c:tickLblPos val="nextTo"/>
        <c:crossAx val="106950656"/>
        <c:crosses val="autoZero"/>
        <c:crossBetween val="midCat"/>
      </c:valAx>
    </c:plotArea>
    <c:legend>
      <c:legendPos val="r"/>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357563" y="8770938"/>
            <a:ext cx="3013075" cy="463550"/>
          </a:xfrm>
          <a:prstGeom prst="rect">
            <a:avLst/>
          </a:prstGeom>
        </p:spPr>
        <p:txBody>
          <a:bodyPr vert="horz" wrap="square" lIns="92469" tIns="46235" rIns="92469" bIns="46235" numCol="1" anchor="b"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pPr>
              <a:defRPr/>
            </a:pPr>
            <a:r>
              <a:rPr lang="en-US" altLang="en-US" dirty="0"/>
              <a:t>Page </a:t>
            </a:r>
            <a:fld id="{DC4C673E-631E-46E9-8FAD-DBF8C046F5BE}"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2469" tIns="46235" rIns="92469" bIns="46235" rtlCol="0"/>
          <a:lstStyle>
            <a:lvl1pPr algn="l" eaLnBrk="1" hangingPunct="1">
              <a:defRPr sz="1200">
                <a:latin typeface="Arial" charset="0"/>
                <a:ea typeface="+mn-ea"/>
                <a:cs typeface="+mn-cs"/>
              </a:defRPr>
            </a:lvl1pPr>
          </a:lstStyle>
          <a:p>
            <a:pPr>
              <a:defRPr/>
            </a:pPr>
            <a:endParaRPr lang="en-US" dirty="0"/>
          </a:p>
        </p:txBody>
      </p:sp>
      <p:sp>
        <p:nvSpPr>
          <p:cNvPr id="3" name="Date Placeholder 2"/>
          <p:cNvSpPr>
            <a:spLocks noGrp="1"/>
          </p:cNvSpPr>
          <p:nvPr>
            <p:ph type="dt" idx="1"/>
          </p:nvPr>
        </p:nvSpPr>
        <p:spPr>
          <a:xfrm>
            <a:off x="3937000" y="0"/>
            <a:ext cx="3011488" cy="461963"/>
          </a:xfrm>
          <a:prstGeom prst="rect">
            <a:avLst/>
          </a:prstGeom>
        </p:spPr>
        <p:txBody>
          <a:bodyPr vert="horz" wrap="square" lIns="92469" tIns="46235" rIns="92469" bIns="46235" numCol="1" anchor="t" anchorCtr="0" compatLnSpc="1">
            <a:prstTxWarp prst="textNoShape">
              <a:avLst/>
            </a:prstTxWarp>
          </a:bodyPr>
          <a:lstStyle>
            <a:lvl1pPr algn="r" eaLnBrk="1" hangingPunct="1">
              <a:defRPr sz="1200">
                <a:cs typeface="Arial" panose="020B0604020202020204" pitchFamily="34" charset="0"/>
              </a:defRPr>
            </a:lvl1pPr>
          </a:lstStyle>
          <a:p>
            <a:pPr>
              <a:defRPr/>
            </a:pPr>
            <a:fld id="{0E66E25B-4FB9-434D-8A6D-634B4E1A113D}" type="datetimeFigureOut">
              <a:rPr lang="en-US" altLang="en-US"/>
              <a:pPr>
                <a:defRPr/>
              </a:pPr>
              <a:t>2/27/2019</a:t>
            </a:fld>
            <a:endParaRPr lang="en-US" altLang="en-US" dirty="0"/>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69" tIns="46235" rIns="92469" bIns="46235" rtlCol="0" anchor="ctr"/>
          <a:lstStyle/>
          <a:p>
            <a:pPr lvl="0"/>
            <a:endParaRPr lang="en-US" noProof="0" dirty="0" smtClean="0"/>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2469" tIns="46235" rIns="92469" bIns="4623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0938"/>
            <a:ext cx="3011488" cy="463550"/>
          </a:xfrm>
          <a:prstGeom prst="rect">
            <a:avLst/>
          </a:prstGeom>
        </p:spPr>
        <p:txBody>
          <a:bodyPr vert="horz" lIns="92469" tIns="46235" rIns="92469" bIns="46235" rtlCol="0" anchor="b"/>
          <a:lstStyle>
            <a:lvl1pPr algn="l" eaLnBrk="1" hangingPunct="1">
              <a:defRPr sz="1200">
                <a:latin typeface="Arial" charset="0"/>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37000" y="8770938"/>
            <a:ext cx="3011488" cy="463550"/>
          </a:xfrm>
          <a:prstGeom prst="rect">
            <a:avLst/>
          </a:prstGeom>
        </p:spPr>
        <p:txBody>
          <a:bodyPr vert="horz" wrap="square" lIns="92469" tIns="46235" rIns="92469" bIns="46235"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E3D0D2BD-515F-4C81-986E-795FD6D54C94}"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33F8875-803A-4DEA-B2E8-E9692B2F6532}" type="datetime1">
              <a:rPr lang="en-US" altLang="en-US"/>
              <a:pPr fontAlgn="base">
                <a:spcBef>
                  <a:spcPct val="0"/>
                </a:spcBef>
                <a:spcAft>
                  <a:spcPct val="0"/>
                </a:spcAft>
              </a:pPr>
              <a:t>2/27/2019</a:t>
            </a:fld>
            <a:endParaRPr lang="en-US" altLang="en-US"/>
          </a:p>
        </p:txBody>
      </p:sp>
      <p:sp>
        <p:nvSpPr>
          <p:cNvPr id="3379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a:t>Northeast Biomanufacturing Center and Collaborative </a:t>
            </a:r>
          </a:p>
        </p:txBody>
      </p:sp>
      <p:sp>
        <p:nvSpPr>
          <p:cNvPr id="3379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2BE0887-A8BB-4D39-9538-27D7550B9186}" type="slidenum">
              <a:rPr lang="en-US" altLang="en-US"/>
              <a:pPr/>
              <a:t>3</a:t>
            </a:fld>
            <a:endParaRPr lang="en-US" altLang="en-US"/>
          </a:p>
        </p:txBody>
      </p:sp>
    </p:spTree>
    <p:extLst>
      <p:ext uri="{BB962C8B-B14F-4D97-AF65-F5344CB8AC3E}">
        <p14:creationId xmlns:p14="http://schemas.microsoft.com/office/powerpoint/2010/main" val="1640737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F323F90-AC4B-414E-B1CC-C6FDDBDE3A92}" type="slidenum">
              <a:rPr lang="en-US" altLang="en-US"/>
              <a:pPr/>
              <a:t>18</a:t>
            </a:fld>
            <a:endParaRPr lang="en-US" altLang="en-US"/>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141978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814A2013-75A6-4FD3-8E7C-ADED415E6C73}" type="slidenum">
              <a:rPr lang="en-US" altLang="en-US"/>
              <a:pPr/>
              <a:t>19</a:t>
            </a:fld>
            <a:endParaRPr lang="en-US" altLang="en-US"/>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275835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9BE7FCC-798E-4C8A-BB26-FBDF631CDFE2}" type="slidenum">
              <a:rPr lang="en-US" altLang="en-US"/>
              <a:pPr/>
              <a:t>20</a:t>
            </a:fld>
            <a:endParaRPr lang="en-US" altLang="en-US"/>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latin typeface="Arial" panose="020B0604020202020204" pitchFamily="34" charset="0"/>
                <a:ea typeface="MS PGothic" panose="020B0600070205080204" pitchFamily="34" charset="-128"/>
              </a:rPr>
              <a:t>Run proteins SDS-PAGE</a:t>
            </a:r>
          </a:p>
          <a:p>
            <a:pPr>
              <a:spcBef>
                <a:spcPct val="0"/>
              </a:spcBef>
            </a:pPr>
            <a:endParaRPr lang="en-US" altLang="en-US" smtClean="0">
              <a:latin typeface="Arial" panose="020B0604020202020204" pitchFamily="34" charset="0"/>
              <a:ea typeface="MS PGothic" panose="020B0600070205080204" pitchFamily="34" charset="-128"/>
            </a:endParaRPr>
          </a:p>
          <a:p>
            <a:pPr>
              <a:spcBef>
                <a:spcPct val="0"/>
              </a:spcBef>
            </a:pPr>
            <a:r>
              <a:rPr lang="en-US" altLang="en-US" smtClean="0">
                <a:latin typeface="Arial" panose="020B0604020202020204" pitchFamily="34" charset="0"/>
                <a:ea typeface="MS PGothic" panose="020B0600070205080204" pitchFamily="34" charset="-128"/>
              </a:rPr>
              <a:t>Transfer (blot) proteins</a:t>
            </a:r>
          </a:p>
          <a:p>
            <a:pPr>
              <a:spcBef>
                <a:spcPct val="0"/>
              </a:spcBef>
            </a:pPr>
            <a:endParaRPr lang="en-US" altLang="en-US" smtClean="0">
              <a:latin typeface="Arial" panose="020B0604020202020204" pitchFamily="34" charset="0"/>
              <a:ea typeface="MS PGothic" panose="020B0600070205080204" pitchFamily="34" charset="-128"/>
            </a:endParaRPr>
          </a:p>
          <a:p>
            <a:pPr>
              <a:spcBef>
                <a:spcPct val="0"/>
              </a:spcBef>
            </a:pPr>
            <a:r>
              <a:rPr lang="en-US" altLang="en-US" smtClean="0">
                <a:latin typeface="Arial" panose="020B0604020202020204" pitchFamily="34" charset="0"/>
                <a:ea typeface="MS PGothic" panose="020B0600070205080204" pitchFamily="34" charset="-128"/>
              </a:rPr>
              <a:t>Probe the membrane with 1o antibody </a:t>
            </a:r>
          </a:p>
          <a:p>
            <a:pPr>
              <a:spcBef>
                <a:spcPct val="0"/>
              </a:spcBef>
            </a:pPr>
            <a:endParaRPr lang="en-US" altLang="en-US" smtClean="0">
              <a:latin typeface="Arial" panose="020B0604020202020204" pitchFamily="34" charset="0"/>
              <a:ea typeface="MS PGothic" panose="020B0600070205080204" pitchFamily="34" charset="-128"/>
            </a:endParaRPr>
          </a:p>
          <a:p>
            <a:pPr>
              <a:spcBef>
                <a:spcPct val="0"/>
              </a:spcBef>
            </a:pPr>
            <a:r>
              <a:rPr lang="en-US" altLang="en-US" smtClean="0">
                <a:latin typeface="Arial" panose="020B0604020202020204" pitchFamily="34" charset="0"/>
                <a:ea typeface="MS PGothic" panose="020B0600070205080204" pitchFamily="34" charset="-128"/>
              </a:rPr>
              <a:t>Add 2o antibody </a:t>
            </a:r>
          </a:p>
          <a:p>
            <a:pPr>
              <a:spcBef>
                <a:spcPct val="0"/>
              </a:spcBef>
            </a:pPr>
            <a:endParaRPr lang="en-US" altLang="en-US" smtClean="0">
              <a:latin typeface="Arial" panose="020B0604020202020204" pitchFamily="34" charset="0"/>
              <a:ea typeface="MS PGothic" panose="020B0600070205080204" pitchFamily="34" charset="-128"/>
            </a:endParaRPr>
          </a:p>
          <a:p>
            <a:pPr>
              <a:spcBef>
                <a:spcPct val="0"/>
              </a:spcBef>
            </a:pPr>
            <a:r>
              <a:rPr lang="en-US" altLang="en-US" smtClean="0">
                <a:latin typeface="Arial" panose="020B0604020202020204" pitchFamily="34" charset="0"/>
                <a:ea typeface="MS PGothic" panose="020B0600070205080204" pitchFamily="34" charset="-128"/>
              </a:rPr>
              <a:t>Substrate is added</a:t>
            </a:r>
          </a:p>
          <a:p>
            <a:pPr>
              <a:spcBef>
                <a:spcPct val="0"/>
              </a:spcBef>
            </a:pPr>
            <a:endParaRPr lang="en-US" altLang="en-US" smtClean="0">
              <a:latin typeface="Arial" panose="020B0604020202020204" pitchFamily="34" charset="0"/>
              <a:ea typeface="MS PGothic" panose="020B0600070205080204" pitchFamily="34" charset="-128"/>
            </a:endParaRPr>
          </a:p>
          <a:p>
            <a:pPr>
              <a:spcBef>
                <a:spcPct val="0"/>
              </a:spcBef>
            </a:pPr>
            <a:r>
              <a:rPr lang="en-US" altLang="en-US" smtClean="0">
                <a:latin typeface="Arial" panose="020B0604020202020204" pitchFamily="34" charset="0"/>
                <a:ea typeface="MS PGothic" panose="020B0600070205080204" pitchFamily="34" charset="-128"/>
              </a:rPr>
              <a:t>Color change occurs </a:t>
            </a:r>
          </a:p>
          <a:p>
            <a:pPr>
              <a:spcBef>
                <a:spcPct val="0"/>
              </a:spcBef>
            </a:pPr>
            <a:endParaRPr lang="en-US" altLang="en-US" smtClean="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228909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9F8F27D-1838-4D7E-878E-E82086010E7A}" type="slidenum">
              <a:rPr lang="en-US" altLang="en-US"/>
              <a:pPr/>
              <a:t>21</a:t>
            </a:fld>
            <a:endParaRPr lang="en-US" altLang="en-US"/>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035782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B25B8E9-E7B5-4550-8AC8-F2EAEA9341C8}" type="slidenum">
              <a:rPr lang="en-US" altLang="en-US"/>
              <a:pPr/>
              <a:t>22</a:t>
            </a:fld>
            <a:endParaRPr lang="en-US" altLang="en-US"/>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000" smtClean="0">
                <a:latin typeface="Arial" panose="020B0604020202020204" pitchFamily="34" charset="0"/>
                <a:ea typeface="MS PGothic" panose="020B0600070205080204" pitchFamily="34" charset="-128"/>
              </a:rPr>
              <a:t>The unbound forms are green and red. </a:t>
            </a:r>
          </a:p>
          <a:p>
            <a:pPr>
              <a:spcBef>
                <a:spcPct val="0"/>
              </a:spcBef>
            </a:pPr>
            <a:endParaRPr lang="en-US" altLang="en-US" sz="1000" smtClean="0">
              <a:latin typeface="Arial" panose="020B0604020202020204" pitchFamily="34" charset="0"/>
              <a:ea typeface="MS PGothic" panose="020B0600070205080204" pitchFamily="34" charset="-128"/>
            </a:endParaRPr>
          </a:p>
          <a:p>
            <a:pPr>
              <a:spcBef>
                <a:spcPct val="0"/>
              </a:spcBef>
            </a:pPr>
            <a:r>
              <a:rPr lang="en-US" altLang="en-US" sz="1000" smtClean="0">
                <a:latin typeface="Arial" panose="020B0604020202020204" pitchFamily="34" charset="0"/>
                <a:ea typeface="MS PGothic" panose="020B0600070205080204" pitchFamily="34" charset="-128"/>
              </a:rPr>
              <a:t>The bound form of the dye is BLUE</a:t>
            </a:r>
          </a:p>
          <a:p>
            <a:pPr lvl="2">
              <a:spcBef>
                <a:spcPct val="0"/>
              </a:spcBef>
            </a:pPr>
            <a:r>
              <a:rPr lang="en-US" altLang="en-US" smtClean="0">
                <a:latin typeface="Arial" panose="020B0604020202020204" pitchFamily="34" charset="0"/>
                <a:ea typeface="MS PGothic" panose="020B0600070205080204" pitchFamily="34" charset="-128"/>
              </a:rPr>
              <a:t>absorption spectrum maximum historically held to be at 595 nm</a:t>
            </a:r>
          </a:p>
        </p:txBody>
      </p:sp>
    </p:spTree>
    <p:extLst>
      <p:ext uri="{BB962C8B-B14F-4D97-AF65-F5344CB8AC3E}">
        <p14:creationId xmlns:p14="http://schemas.microsoft.com/office/powerpoint/2010/main" val="289089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BD45050-DF2D-4DDF-A472-29E062705DE0}" type="slidenum">
              <a:rPr lang="en-US" altLang="en-US"/>
              <a:pPr/>
              <a:t>25</a:t>
            </a:fld>
            <a:endParaRPr lang="en-US" altLang="en-US"/>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latin typeface="Arial" panose="020B0604020202020204" pitchFamily="34" charset="0"/>
                <a:ea typeface="MS PGothic" panose="020B0600070205080204" pitchFamily="34" charset="-128"/>
              </a:rPr>
              <a:t>MALDI MS 	matrix-assisted laser desorption and ionization</a:t>
            </a:r>
          </a:p>
          <a:p>
            <a:pPr lvl="4">
              <a:spcBef>
                <a:spcPct val="0"/>
              </a:spcBef>
            </a:pPr>
            <a:r>
              <a:rPr lang="en-US" altLang="en-US" smtClean="0">
                <a:latin typeface="Arial" panose="020B0604020202020204" pitchFamily="34" charset="0"/>
                <a:ea typeface="MS PGothic" panose="020B0600070205080204" pitchFamily="34" charset="-128"/>
              </a:rPr>
              <a:t>mix protein with matrix (absorb UV rad)</a:t>
            </a:r>
          </a:p>
          <a:p>
            <a:pPr lvl="4">
              <a:spcBef>
                <a:spcPct val="0"/>
              </a:spcBef>
            </a:pPr>
            <a:r>
              <a:rPr lang="en-US" altLang="en-US" smtClean="0">
                <a:latin typeface="Arial" panose="020B0604020202020204" pitchFamily="34" charset="0"/>
                <a:ea typeface="MS PGothic" panose="020B0600070205080204" pitchFamily="34" charset="-128"/>
              </a:rPr>
              <a:t>bombard mixture with UV photons</a:t>
            </a:r>
          </a:p>
          <a:p>
            <a:pPr lvl="4">
              <a:spcBef>
                <a:spcPct val="0"/>
              </a:spcBef>
            </a:pPr>
            <a:r>
              <a:rPr lang="en-US" altLang="en-US" smtClean="0">
                <a:latin typeface="Arial" panose="020B0604020202020204" pitchFamily="34" charset="0"/>
                <a:ea typeface="MS PGothic" panose="020B0600070205080204" pitchFamily="34" charset="-128"/>
              </a:rPr>
              <a:t>matrix absorbs UV - flight into gas phase</a:t>
            </a:r>
          </a:p>
          <a:p>
            <a:pPr lvl="4">
              <a:spcBef>
                <a:spcPct val="0"/>
              </a:spcBef>
            </a:pPr>
            <a:r>
              <a:rPr lang="en-US" altLang="en-US" smtClean="0">
                <a:latin typeface="Arial" panose="020B0604020202020204" pitchFamily="34" charset="0"/>
                <a:ea typeface="MS PGothic" panose="020B0600070205080204" pitchFamily="34" charset="-128"/>
              </a:rPr>
              <a:t>protein becomes ionized</a:t>
            </a:r>
          </a:p>
          <a:p>
            <a:pPr lvl="4">
              <a:spcBef>
                <a:spcPct val="0"/>
              </a:spcBef>
            </a:pPr>
            <a:r>
              <a:rPr lang="en-US" altLang="en-US" smtClean="0">
                <a:latin typeface="Arial" panose="020B0604020202020204" pitchFamily="34" charset="0"/>
                <a:ea typeface="MS PGothic" panose="020B0600070205080204" pitchFamily="34" charset="-128"/>
              </a:rPr>
              <a:t>electric field pulls protein through analyzer tube</a:t>
            </a:r>
          </a:p>
          <a:p>
            <a:pPr>
              <a:spcBef>
                <a:spcPct val="0"/>
              </a:spcBef>
            </a:pPr>
            <a:endParaRPr lang="en-US" altLang="en-US" smtClean="0">
              <a:latin typeface="Arial" panose="020B0604020202020204" pitchFamily="34" charset="0"/>
              <a:ea typeface="MS PGothic" panose="020B0600070205080204" pitchFamily="34" charset="-128"/>
            </a:endParaRPr>
          </a:p>
          <a:p>
            <a:pPr>
              <a:spcBef>
                <a:spcPct val="0"/>
              </a:spcBef>
            </a:pPr>
            <a:endParaRPr lang="en-US" altLang="en-US" smtClean="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703213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CCD4077-60C5-4EF5-8E76-81E100E7E25D}" type="slidenum">
              <a:rPr lang="en-US" altLang="en-US"/>
              <a:pPr/>
              <a:t>26</a:t>
            </a:fld>
            <a:endParaRPr lang="en-US" altLang="en-US"/>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580797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8FD16BD3-5351-4203-A050-59F5BF9DDD34}" type="slidenum">
              <a:rPr lang="en-US" altLang="en-US"/>
              <a:pPr/>
              <a:t>27</a:t>
            </a:fld>
            <a:endParaRPr lang="en-US" altLang="en-US"/>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spcBef>
                <a:spcPct val="0"/>
              </a:spcBef>
            </a:pPr>
            <a:r>
              <a:rPr lang="en-US" altLang="en-US" smtClean="0">
                <a:latin typeface="Arial" panose="020B0604020202020204" pitchFamily="34" charset="0"/>
                <a:ea typeface="MS PGothic" panose="020B0600070205080204" pitchFamily="34" charset="-128"/>
              </a:rPr>
              <a:t>only works with 50 -70 aa fragments</a:t>
            </a:r>
          </a:p>
          <a:p>
            <a:pPr lvl="1">
              <a:spcBef>
                <a:spcPct val="0"/>
              </a:spcBef>
            </a:pPr>
            <a:endParaRPr lang="en-US" altLang="en-US" smtClean="0">
              <a:latin typeface="Arial" panose="020B0604020202020204" pitchFamily="34" charset="0"/>
              <a:ea typeface="MS PGothic" panose="020B0600070205080204" pitchFamily="34" charset="-128"/>
            </a:endParaRPr>
          </a:p>
          <a:p>
            <a:pPr lvl="1">
              <a:spcBef>
                <a:spcPct val="0"/>
              </a:spcBef>
            </a:pPr>
            <a:r>
              <a:rPr lang="en-US" altLang="en-US" smtClean="0">
                <a:latin typeface="Arial" panose="020B0604020202020204" pitchFamily="34" charset="0"/>
                <a:ea typeface="MS PGothic" panose="020B0600070205080204" pitchFamily="34" charset="-128"/>
              </a:rPr>
              <a:t>cut protein with cyanogen bromide (CNBr)</a:t>
            </a:r>
          </a:p>
          <a:p>
            <a:pPr lvl="2">
              <a:spcBef>
                <a:spcPct val="0"/>
              </a:spcBef>
            </a:pPr>
            <a:r>
              <a:rPr lang="en-US" altLang="en-US" smtClean="0">
                <a:latin typeface="Arial" panose="020B0604020202020204" pitchFamily="34" charset="0"/>
                <a:ea typeface="MS PGothic" panose="020B0600070205080204" pitchFamily="34" charset="-128"/>
              </a:rPr>
              <a:t>cuts on carboxyl side of mets</a:t>
            </a:r>
          </a:p>
          <a:p>
            <a:pPr lvl="1">
              <a:spcBef>
                <a:spcPct val="0"/>
              </a:spcBef>
            </a:pPr>
            <a:endParaRPr lang="en-US" altLang="en-US" sz="1000" smtClean="0">
              <a:latin typeface="Arial" panose="020B0604020202020204" pitchFamily="34" charset="0"/>
              <a:ea typeface="MS PGothic" panose="020B0600070205080204" pitchFamily="34" charset="-128"/>
            </a:endParaRPr>
          </a:p>
          <a:p>
            <a:pPr lvl="1">
              <a:spcBef>
                <a:spcPct val="0"/>
              </a:spcBef>
            </a:pPr>
            <a:r>
              <a:rPr lang="en-US" altLang="en-US" smtClean="0">
                <a:latin typeface="Arial" panose="020B0604020202020204" pitchFamily="34" charset="0"/>
                <a:ea typeface="MS PGothic" panose="020B0600070205080204" pitchFamily="34" charset="-128"/>
              </a:rPr>
              <a:t>Phenylisothiocyanate </a:t>
            </a:r>
          </a:p>
          <a:p>
            <a:pPr lvl="2">
              <a:spcBef>
                <a:spcPct val="0"/>
              </a:spcBef>
            </a:pPr>
            <a:r>
              <a:rPr lang="en-US" altLang="en-US" smtClean="0">
                <a:latin typeface="Arial" panose="020B0604020202020204" pitchFamily="34" charset="0"/>
                <a:ea typeface="MS PGothic" panose="020B0600070205080204" pitchFamily="34" charset="-128"/>
              </a:rPr>
              <a:t>binds to and releases N term residue</a:t>
            </a:r>
          </a:p>
          <a:p>
            <a:pPr lvl="2">
              <a:spcBef>
                <a:spcPct val="0"/>
              </a:spcBef>
            </a:pPr>
            <a:endParaRPr lang="en-US" altLang="en-US" smtClean="0">
              <a:latin typeface="Arial" panose="020B0604020202020204" pitchFamily="34" charset="0"/>
              <a:ea typeface="MS PGothic" panose="020B0600070205080204" pitchFamily="34" charset="-128"/>
            </a:endParaRPr>
          </a:p>
          <a:p>
            <a:pPr lvl="1">
              <a:spcBef>
                <a:spcPct val="0"/>
              </a:spcBef>
            </a:pPr>
            <a:r>
              <a:rPr lang="en-US" altLang="en-US" smtClean="0">
                <a:latin typeface="Arial" panose="020B0604020202020204" pitchFamily="34" charset="0"/>
                <a:ea typeface="MS PGothic" panose="020B0600070205080204" pitchFamily="34" charset="-128"/>
              </a:rPr>
              <a:t>Chromatography agst known standards</a:t>
            </a:r>
          </a:p>
        </p:txBody>
      </p:sp>
    </p:spTree>
    <p:extLst>
      <p:ext uri="{BB962C8B-B14F-4D97-AF65-F5344CB8AC3E}">
        <p14:creationId xmlns:p14="http://schemas.microsoft.com/office/powerpoint/2010/main" val="26513873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E6B214D6-7604-4F37-9416-C78E01F78804}" type="slidenum">
              <a:rPr lang="en-US" altLang="en-US"/>
              <a:pPr/>
              <a:t>28</a:t>
            </a:fld>
            <a:endParaRPr lang="en-US" altLang="en-US"/>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441889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DD8749B-2018-4C30-865A-6589874C1D5E}" type="slidenum">
              <a:rPr lang="en-US" altLang="en-US"/>
              <a:pPr/>
              <a:t>29</a:t>
            </a:fld>
            <a:endParaRPr lang="en-US" altLang="en-US"/>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531467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F5AE7D4-2FF6-49EC-8D72-E6DFF92299D0}" type="slidenum">
              <a:rPr lang="en-US" altLang="en-US"/>
              <a:pPr/>
              <a:t>7</a:t>
            </a:fld>
            <a:endParaRPr lang="en-US" altLang="en-US"/>
          </a:p>
        </p:txBody>
      </p:sp>
    </p:spTree>
    <p:extLst>
      <p:ext uri="{BB962C8B-B14F-4D97-AF65-F5344CB8AC3E}">
        <p14:creationId xmlns:p14="http://schemas.microsoft.com/office/powerpoint/2010/main" val="21080256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E01AB38-56FB-4A9C-9CAF-F87C5DBD769B}" type="slidenum">
              <a:rPr lang="en-US" altLang="en-US"/>
              <a:pPr/>
              <a:t>30</a:t>
            </a:fld>
            <a:endParaRPr lang="en-US" altLang="en-US"/>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latin typeface="Arial" panose="020B0604020202020204" pitchFamily="34" charset="0"/>
                <a:ea typeface="MS PGothic" panose="020B0600070205080204" pitchFamily="34" charset="-128"/>
              </a:rPr>
              <a:t>Metal Atoms (Fe, CU) and Sulfur are effective in scattering X-rays</a:t>
            </a:r>
          </a:p>
          <a:p>
            <a:pPr>
              <a:spcBef>
                <a:spcPct val="0"/>
              </a:spcBef>
            </a:pPr>
            <a:r>
              <a:rPr lang="en-US" altLang="en-US" smtClean="0">
                <a:latin typeface="Arial" panose="020B0604020202020204" pitchFamily="34" charset="0"/>
                <a:ea typeface="MS PGothic" panose="020B0600070205080204" pitchFamily="34" charset="-128"/>
              </a:rPr>
              <a:t>	Protons to no work well</a:t>
            </a:r>
          </a:p>
          <a:p>
            <a:pPr>
              <a:spcBef>
                <a:spcPct val="0"/>
              </a:spcBef>
            </a:pPr>
            <a:endParaRPr lang="en-US" altLang="en-US" smtClean="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1423678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BEB1BFE-9D16-4FEA-869D-0B157904DE52}" type="slidenum">
              <a:rPr lang="en-US" altLang="en-US"/>
              <a:pPr/>
              <a:t>31</a:t>
            </a:fld>
            <a:endParaRPr lang="en-US" altLang="en-US"/>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47741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80DCF9F-9568-46E9-AFCD-D62480C5A9CA}" type="slidenum">
              <a:rPr lang="en-US" altLang="en-US">
                <a:latin typeface="Arial" panose="020B0604020202020204" pitchFamily="34" charset="0"/>
              </a:rPr>
              <a:pPr/>
              <a:t>8</a:t>
            </a:fld>
            <a:endParaRPr lang="en-US" altLang="en-US">
              <a:latin typeface="Arial" panose="020B0604020202020204"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1276851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0B3A50F-FCA4-4068-9052-499D880F8091}" type="slidenum">
              <a:rPr lang="en-US" altLang="en-US">
                <a:latin typeface="Arial" panose="020B0604020202020204" pitchFamily="34" charset="0"/>
              </a:rPr>
              <a:pPr/>
              <a:t>10</a:t>
            </a:fld>
            <a:endParaRPr lang="en-US" altLang="en-US">
              <a:latin typeface="Arial" panose="020B0604020202020204" pitchFamily="34" charset="0"/>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849406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C79694B-A30B-4B56-8F80-52CEFE91D814}" type="slidenum">
              <a:rPr lang="en-US" altLang="en-US"/>
              <a:pPr/>
              <a:t>11</a:t>
            </a:fld>
            <a:endParaRPr lang="en-US" altLang="en-US"/>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943128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8885A0C-2A7C-4ADE-B651-029DC85CAD93}" type="slidenum">
              <a:rPr lang="en-US" altLang="en-US"/>
              <a:pPr/>
              <a:t>12</a:t>
            </a:fld>
            <a:endParaRPr lang="en-US" altLang="en-US"/>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165435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691FD52-4553-4677-A8B5-52D3846C50CF}" type="slidenum">
              <a:rPr lang="en-US" altLang="en-US"/>
              <a:pPr/>
              <a:t>14</a:t>
            </a:fld>
            <a:endParaRPr lang="en-US" altLang="en-US"/>
          </a:p>
        </p:txBody>
      </p:sp>
    </p:spTree>
    <p:extLst>
      <p:ext uri="{BB962C8B-B14F-4D97-AF65-F5344CB8AC3E}">
        <p14:creationId xmlns:p14="http://schemas.microsoft.com/office/powerpoint/2010/main" val="611908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9A0C20C-F067-4F6E-B444-F8102A5905F4}" type="slidenum">
              <a:rPr lang="en-US" altLang="en-US"/>
              <a:pPr/>
              <a:t>15</a:t>
            </a:fld>
            <a:endParaRPr lang="en-US" altLang="en-US"/>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206203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2CDA65D-2BEA-4145-9CCA-A7669FC4751A}" type="slidenum">
              <a:rPr lang="en-US" altLang="en-US"/>
              <a:pPr/>
              <a:t>16</a:t>
            </a:fld>
            <a:endParaRPr lang="en-US" altLang="en-US"/>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spcBef>
                <a:spcPct val="0"/>
              </a:spcBef>
            </a:pPr>
            <a:r>
              <a:rPr lang="en-US" altLang="en-US" smtClean="0">
                <a:latin typeface="Arial" panose="020B0604020202020204" pitchFamily="34" charset="0"/>
                <a:ea typeface="MS PGothic" panose="020B0600070205080204" pitchFamily="34" charset="-128"/>
              </a:rPr>
              <a:t>SDS is a negatively charge detergent which </a:t>
            </a:r>
          </a:p>
          <a:p>
            <a:pPr>
              <a:lnSpc>
                <a:spcPct val="90000"/>
              </a:lnSpc>
              <a:spcBef>
                <a:spcPct val="0"/>
              </a:spcBef>
            </a:pPr>
            <a:r>
              <a:rPr lang="en-US" altLang="en-US" smtClean="0">
                <a:latin typeface="Arial" panose="020B0604020202020204" pitchFamily="34" charset="0"/>
                <a:ea typeface="MS PGothic" panose="020B0600070205080204" pitchFamily="34" charset="-128"/>
              </a:rPr>
              <a:t>		DENATURES the protein (what does this mean?)</a:t>
            </a:r>
          </a:p>
          <a:p>
            <a:pPr>
              <a:lnSpc>
                <a:spcPct val="90000"/>
              </a:lnSpc>
              <a:spcBef>
                <a:spcPct val="0"/>
              </a:spcBef>
            </a:pPr>
            <a:r>
              <a:rPr lang="en-US" altLang="en-US" smtClean="0">
                <a:latin typeface="Arial" panose="020B0604020202020204" pitchFamily="34" charset="0"/>
                <a:ea typeface="MS PGothic" panose="020B0600070205080204" pitchFamily="34" charset="-128"/>
              </a:rPr>
              <a:t>		and gives all proteins a uniform charge  </a:t>
            </a:r>
          </a:p>
          <a:p>
            <a:pPr>
              <a:lnSpc>
                <a:spcPct val="90000"/>
              </a:lnSpc>
              <a:spcBef>
                <a:spcPct val="0"/>
              </a:spcBef>
            </a:pPr>
            <a:r>
              <a:rPr lang="en-US" altLang="en-US" smtClean="0">
                <a:latin typeface="Arial" panose="020B0604020202020204" pitchFamily="34" charset="0"/>
                <a:ea typeface="MS PGothic" panose="020B0600070205080204" pitchFamily="34" charset="-128"/>
              </a:rPr>
              <a:t>		SHOW FIGURE 6</a:t>
            </a:r>
          </a:p>
          <a:p>
            <a:pPr>
              <a:lnSpc>
                <a:spcPct val="90000"/>
              </a:lnSpc>
              <a:spcBef>
                <a:spcPct val="0"/>
              </a:spcBef>
            </a:pPr>
            <a:endParaRPr lang="en-US" altLang="en-US" smtClean="0">
              <a:latin typeface="Arial" panose="020B0604020202020204" pitchFamily="34" charset="0"/>
              <a:ea typeface="MS PGothic" panose="020B0600070205080204" pitchFamily="34" charset="-128"/>
            </a:endParaRPr>
          </a:p>
          <a:p>
            <a:pPr>
              <a:lnSpc>
                <a:spcPct val="90000"/>
              </a:lnSpc>
              <a:spcBef>
                <a:spcPct val="0"/>
              </a:spcBef>
            </a:pPr>
            <a:r>
              <a:rPr lang="en-US" altLang="en-US" smtClean="0">
                <a:latin typeface="Arial" panose="020B0604020202020204" pitchFamily="34" charset="0"/>
                <a:ea typeface="MS PGothic" panose="020B0600070205080204" pitchFamily="34" charset="-128"/>
              </a:rPr>
              <a:t>This gel separates based on MW</a:t>
            </a:r>
          </a:p>
          <a:p>
            <a:pPr>
              <a:lnSpc>
                <a:spcPct val="90000"/>
              </a:lnSpc>
              <a:spcBef>
                <a:spcPct val="0"/>
              </a:spcBef>
            </a:pPr>
            <a:r>
              <a:rPr lang="en-US" altLang="en-US" smtClean="0">
                <a:latin typeface="Arial" panose="020B0604020202020204" pitchFamily="34" charset="0"/>
                <a:ea typeface="MS PGothic" panose="020B0600070205080204" pitchFamily="34" charset="-128"/>
              </a:rPr>
              <a:t>		no interference from 3D structure or charge</a:t>
            </a:r>
          </a:p>
          <a:p>
            <a:pPr>
              <a:lnSpc>
                <a:spcPct val="90000"/>
              </a:lnSpc>
              <a:spcBef>
                <a:spcPct val="0"/>
              </a:spcBef>
            </a:pPr>
            <a:endParaRPr lang="en-US" altLang="en-US" smtClean="0">
              <a:latin typeface="Arial" panose="020B0604020202020204" pitchFamily="34" charset="0"/>
              <a:ea typeface="MS PGothic" panose="020B0600070205080204" pitchFamily="34" charset="-128"/>
            </a:endParaRPr>
          </a:p>
          <a:p>
            <a:pPr>
              <a:lnSpc>
                <a:spcPct val="90000"/>
              </a:lnSpc>
              <a:spcBef>
                <a:spcPct val="0"/>
              </a:spcBef>
            </a:pPr>
            <a:r>
              <a:rPr lang="en-US" altLang="en-US" smtClean="0">
                <a:latin typeface="Arial" panose="020B0604020202020204" pitchFamily="34" charset="0"/>
                <a:ea typeface="MS PGothic" panose="020B0600070205080204" pitchFamily="34" charset="-128"/>
              </a:rPr>
              <a:t>Smaller proteins move faster and further</a:t>
            </a:r>
          </a:p>
          <a:p>
            <a:pPr>
              <a:lnSpc>
                <a:spcPct val="90000"/>
              </a:lnSpc>
              <a:spcBef>
                <a:spcPct val="0"/>
              </a:spcBef>
            </a:pPr>
            <a:endParaRPr lang="en-US" altLang="en-US" smtClean="0">
              <a:latin typeface="Arial" panose="020B0604020202020204" pitchFamily="34" charset="0"/>
              <a:ea typeface="MS PGothic" panose="020B0600070205080204" pitchFamily="34" charset="-128"/>
            </a:endParaRPr>
          </a:p>
          <a:p>
            <a:pPr>
              <a:lnSpc>
                <a:spcPct val="90000"/>
              </a:lnSpc>
              <a:spcBef>
                <a:spcPct val="0"/>
              </a:spcBef>
            </a:pPr>
            <a:r>
              <a:rPr lang="en-US" altLang="en-US" smtClean="0">
                <a:latin typeface="Arial" panose="020B0604020202020204" pitchFamily="34" charset="0"/>
                <a:ea typeface="MS PGothic" panose="020B0600070205080204" pitchFamily="34" charset="-128"/>
              </a:rPr>
              <a:t>Smaller the proteins being separated --Higher % of acrylamide</a:t>
            </a:r>
          </a:p>
          <a:p>
            <a:pPr>
              <a:lnSpc>
                <a:spcPct val="90000"/>
              </a:lnSpc>
              <a:spcBef>
                <a:spcPct val="0"/>
              </a:spcBef>
            </a:pPr>
            <a:endParaRPr lang="en-US" altLang="en-US" smtClean="0">
              <a:latin typeface="Arial" panose="020B0604020202020204" pitchFamily="34" charset="0"/>
              <a:ea typeface="MS PGothic" panose="020B0600070205080204" pitchFamily="34" charset="-128"/>
            </a:endParaRPr>
          </a:p>
          <a:p>
            <a:pPr>
              <a:lnSpc>
                <a:spcPct val="90000"/>
              </a:lnSpc>
              <a:spcBef>
                <a:spcPct val="0"/>
              </a:spcBef>
            </a:pPr>
            <a:r>
              <a:rPr lang="en-US" altLang="en-US" smtClean="0">
                <a:latin typeface="Arial" panose="020B0604020202020204" pitchFamily="34" charset="0"/>
                <a:ea typeface="MS PGothic" panose="020B0600070205080204" pitchFamily="34" charset="-128"/>
              </a:rPr>
              <a:t>DDT dithiothreitol</a:t>
            </a:r>
          </a:p>
          <a:p>
            <a:pPr>
              <a:lnSpc>
                <a:spcPct val="90000"/>
              </a:lnSpc>
              <a:spcBef>
                <a:spcPct val="0"/>
              </a:spcBef>
            </a:pPr>
            <a:endParaRPr lang="en-US" altLang="en-US" smtClean="0">
              <a:latin typeface="Arial" panose="020B0604020202020204" pitchFamily="34" charset="0"/>
              <a:ea typeface="MS PGothic" panose="020B0600070205080204" pitchFamily="34" charset="-128"/>
            </a:endParaRPr>
          </a:p>
          <a:p>
            <a:pPr>
              <a:lnSpc>
                <a:spcPct val="90000"/>
              </a:lnSpc>
              <a:spcBef>
                <a:spcPct val="0"/>
              </a:spcBef>
            </a:pPr>
            <a:r>
              <a:rPr lang="en-US" altLang="en-US" smtClean="0">
                <a:latin typeface="Arial" panose="020B0604020202020204" pitchFamily="34" charset="0"/>
                <a:ea typeface="MS PGothic" panose="020B0600070205080204" pitchFamily="34" charset="-128"/>
              </a:rPr>
              <a:t>BME  B-mercaptoethanol</a:t>
            </a:r>
          </a:p>
          <a:p>
            <a:pPr>
              <a:lnSpc>
                <a:spcPct val="90000"/>
              </a:lnSpc>
              <a:spcBef>
                <a:spcPct val="0"/>
              </a:spcBef>
            </a:pPr>
            <a:endParaRPr lang="en-US" altLang="en-US" smtClean="0">
              <a:latin typeface="Arial" panose="020B0604020202020204" pitchFamily="34" charset="0"/>
              <a:ea typeface="MS PGothic" panose="020B0600070205080204" pitchFamily="34" charset="-128"/>
            </a:endParaRPr>
          </a:p>
          <a:p>
            <a:pPr>
              <a:lnSpc>
                <a:spcPct val="90000"/>
              </a:lnSpc>
              <a:spcBef>
                <a:spcPct val="0"/>
              </a:spcBef>
            </a:pPr>
            <a:r>
              <a:rPr lang="en-US" altLang="en-US" smtClean="0">
                <a:latin typeface="Arial" panose="020B0604020202020204" pitchFamily="34" charset="0"/>
                <a:ea typeface="MS PGothic" panose="020B0600070205080204" pitchFamily="34" charset="-128"/>
              </a:rPr>
              <a:t>Break disulfide bonds</a:t>
            </a:r>
          </a:p>
          <a:p>
            <a:pPr>
              <a:lnSpc>
                <a:spcPct val="90000"/>
              </a:lnSpc>
              <a:spcBef>
                <a:spcPct val="0"/>
              </a:spcBef>
            </a:pPr>
            <a:r>
              <a:rPr lang="en-US" altLang="en-US" smtClean="0">
                <a:latin typeface="Arial" panose="020B0604020202020204" pitchFamily="34" charset="0"/>
                <a:ea typeface="MS PGothic" panose="020B0600070205080204" pitchFamily="34" charset="-128"/>
              </a:rPr>
              <a:t>		Completely disrupt the 3D structure of proteins</a:t>
            </a:r>
          </a:p>
          <a:p>
            <a:pPr>
              <a:lnSpc>
                <a:spcPct val="90000"/>
              </a:lnSpc>
              <a:spcBef>
                <a:spcPct val="0"/>
              </a:spcBef>
            </a:pPr>
            <a:endParaRPr lang="en-US" altLang="en-US" smtClean="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9468779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NBC2PP_titleSlide2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0" y="4343401"/>
            <a:ext cx="9144000" cy="914399"/>
          </a:xfrm>
        </p:spPr>
        <p:txBody>
          <a:bodyPr/>
          <a:lstStyle>
            <a:lvl1pPr>
              <a:defRPr sz="4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5105400"/>
            <a:ext cx="6400800" cy="1752600"/>
          </a:xfrm>
        </p:spPr>
        <p:txBody>
          <a:bodyPr/>
          <a:lstStyle>
            <a:lvl1pPr marL="0" indent="0" algn="ctr">
              <a:buNone/>
              <a:defRPr sz="280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D5EF1805-E87F-4C6C-BE8E-C932A4E50EF6}" type="datetimeFigureOut">
              <a:rPr lang="en-US" altLang="en-US"/>
              <a:pPr>
                <a:defRPr/>
              </a:pPr>
              <a:t>2/27/2019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14A3953-5CCB-49AD-BCE9-638D745F004E}" type="slidenum">
              <a:rPr lang="en-US" altLang="en-US"/>
              <a:pPr>
                <a:defRPr/>
              </a:pPr>
              <a:t>‹#›</a:t>
            </a:fld>
            <a:endParaRPr lang="en-US" altLang="en-US" dirty="0"/>
          </a:p>
        </p:txBody>
      </p:sp>
    </p:spTree>
    <p:extLst>
      <p:ext uri="{BB962C8B-B14F-4D97-AF65-F5344CB8AC3E}">
        <p14:creationId xmlns:p14="http://schemas.microsoft.com/office/powerpoint/2010/main" val="184482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AAB62F4-64CB-4D94-844B-9C5A2237A097}" type="datetimeFigureOut">
              <a:rPr lang="en-US" altLang="en-US"/>
              <a:pPr>
                <a:defRPr/>
              </a:pPr>
              <a:t>2/27/2019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361F4C9-D0B1-4233-B859-2500BED01091}" type="slidenum">
              <a:rPr lang="en-US" altLang="en-US"/>
              <a:pPr>
                <a:defRPr/>
              </a:pPr>
              <a:t>‹#›</a:t>
            </a:fld>
            <a:endParaRPr lang="en-US" altLang="en-US" dirty="0"/>
          </a:p>
        </p:txBody>
      </p:sp>
    </p:spTree>
    <p:extLst>
      <p:ext uri="{BB962C8B-B14F-4D97-AF65-F5344CB8AC3E}">
        <p14:creationId xmlns:p14="http://schemas.microsoft.com/office/powerpoint/2010/main" val="442646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A308EE1-BE59-4FFD-94C4-F27F6C1334F0}" type="datetimeFigureOut">
              <a:rPr lang="en-US" altLang="en-US"/>
              <a:pPr>
                <a:defRPr/>
              </a:pPr>
              <a:t>2/27/2019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B767562-34E9-49C2-88A9-BE075EEB9C5C}" type="slidenum">
              <a:rPr lang="en-US" altLang="en-US"/>
              <a:pPr>
                <a:defRPr/>
              </a:pPr>
              <a:t>‹#›</a:t>
            </a:fld>
            <a:endParaRPr lang="en-US" altLang="en-US" dirty="0"/>
          </a:p>
        </p:txBody>
      </p:sp>
    </p:spTree>
    <p:extLst>
      <p:ext uri="{BB962C8B-B14F-4D97-AF65-F5344CB8AC3E}">
        <p14:creationId xmlns:p14="http://schemas.microsoft.com/office/powerpoint/2010/main" val="2909760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Font typeface="Wingdings" pitchFamily="2" charset="2"/>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B093176-19D2-4CF3-9506-B9DB32BB5279}" type="datetimeFigureOut">
              <a:rPr lang="en-US" altLang="en-US"/>
              <a:pPr>
                <a:defRPr/>
              </a:pPr>
              <a:t>2/27/2019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400B276-77BB-457F-8D5A-24841DF3604D}" type="slidenum">
              <a:rPr lang="en-US" altLang="en-US"/>
              <a:pPr>
                <a:defRPr/>
              </a:pPr>
              <a:t>‹#›</a:t>
            </a:fld>
            <a:endParaRPr lang="en-US" altLang="en-US" dirty="0"/>
          </a:p>
        </p:txBody>
      </p:sp>
    </p:spTree>
    <p:extLst>
      <p:ext uri="{BB962C8B-B14F-4D97-AF65-F5344CB8AC3E}">
        <p14:creationId xmlns:p14="http://schemas.microsoft.com/office/powerpoint/2010/main" val="960626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34F8A32-6A06-4356-80E4-82DA0220C025}" type="datetimeFigureOut">
              <a:rPr lang="en-US" altLang="en-US"/>
              <a:pPr>
                <a:defRPr/>
              </a:pPr>
              <a:t>2/27/2019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95EF221-CAC4-4672-800B-F9BE35A4A30C}" type="slidenum">
              <a:rPr lang="en-US" altLang="en-US"/>
              <a:pPr>
                <a:defRPr/>
              </a:pPr>
              <a:t>‹#›</a:t>
            </a:fld>
            <a:endParaRPr lang="en-US" altLang="en-US" dirty="0"/>
          </a:p>
        </p:txBody>
      </p:sp>
    </p:spTree>
    <p:extLst>
      <p:ext uri="{BB962C8B-B14F-4D97-AF65-F5344CB8AC3E}">
        <p14:creationId xmlns:p14="http://schemas.microsoft.com/office/powerpoint/2010/main" val="4096130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9F94A80-7261-42A9-8A90-A0EB2F605822}" type="datetimeFigureOut">
              <a:rPr lang="en-US" altLang="en-US"/>
              <a:pPr>
                <a:defRPr/>
              </a:pPr>
              <a:t>2/27/2019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C450637-ECBC-48AD-8F4F-D686D6695CBF}" type="slidenum">
              <a:rPr lang="en-US" altLang="en-US"/>
              <a:pPr>
                <a:defRPr/>
              </a:pPr>
              <a:t>‹#›</a:t>
            </a:fld>
            <a:endParaRPr lang="en-US" altLang="en-US" dirty="0"/>
          </a:p>
        </p:txBody>
      </p:sp>
    </p:spTree>
    <p:extLst>
      <p:ext uri="{BB962C8B-B14F-4D97-AF65-F5344CB8AC3E}">
        <p14:creationId xmlns:p14="http://schemas.microsoft.com/office/powerpoint/2010/main" val="1063948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207D1C5-7CCE-4A97-8DC4-801D7356F8C7}" type="datetimeFigureOut">
              <a:rPr lang="en-US" altLang="en-US"/>
              <a:pPr>
                <a:defRPr/>
              </a:pPr>
              <a:t>2/27/2019</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798E2FA9-F4DD-4567-8298-690417B51299}" type="slidenum">
              <a:rPr lang="en-US" altLang="en-US"/>
              <a:pPr>
                <a:defRPr/>
              </a:pPr>
              <a:t>‹#›</a:t>
            </a:fld>
            <a:endParaRPr lang="en-US" altLang="en-US" dirty="0"/>
          </a:p>
        </p:txBody>
      </p:sp>
    </p:spTree>
    <p:extLst>
      <p:ext uri="{BB962C8B-B14F-4D97-AF65-F5344CB8AC3E}">
        <p14:creationId xmlns:p14="http://schemas.microsoft.com/office/powerpoint/2010/main" val="213975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1E4E2FD-713F-48A6-B3F8-A7C674F51084}" type="datetimeFigureOut">
              <a:rPr lang="en-US" altLang="en-US"/>
              <a:pPr>
                <a:defRPr/>
              </a:pPr>
              <a:t>2/27/2019</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6341F0C-BFE0-43E6-81AF-72C19739D611}" type="slidenum">
              <a:rPr lang="en-US" altLang="en-US"/>
              <a:pPr>
                <a:defRPr/>
              </a:pPr>
              <a:t>‹#›</a:t>
            </a:fld>
            <a:endParaRPr lang="en-US" altLang="en-US" dirty="0"/>
          </a:p>
        </p:txBody>
      </p:sp>
    </p:spTree>
    <p:extLst>
      <p:ext uri="{BB962C8B-B14F-4D97-AF65-F5344CB8AC3E}">
        <p14:creationId xmlns:p14="http://schemas.microsoft.com/office/powerpoint/2010/main" val="1575293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2757536-566C-45F6-9376-E897D276BB51}" type="datetimeFigureOut">
              <a:rPr lang="en-US" altLang="en-US"/>
              <a:pPr>
                <a:defRPr/>
              </a:pPr>
              <a:t>2/27/2019</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AA432DA-1D7F-450A-BBFD-5286FEA1774C}" type="slidenum">
              <a:rPr lang="en-US" altLang="en-US"/>
              <a:pPr>
                <a:defRPr/>
              </a:pPr>
              <a:t>‹#›</a:t>
            </a:fld>
            <a:endParaRPr lang="en-US" altLang="en-US" dirty="0"/>
          </a:p>
        </p:txBody>
      </p:sp>
    </p:spTree>
    <p:extLst>
      <p:ext uri="{BB962C8B-B14F-4D97-AF65-F5344CB8AC3E}">
        <p14:creationId xmlns:p14="http://schemas.microsoft.com/office/powerpoint/2010/main" val="2251059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1DA19A4-BD1D-4DD5-A294-5FA764AE57B7}" type="datetimeFigureOut">
              <a:rPr lang="en-US" altLang="en-US"/>
              <a:pPr>
                <a:defRPr/>
              </a:pPr>
              <a:t>2/27/2019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19396A6-5075-4D25-B006-21F3C46D37B5}" type="slidenum">
              <a:rPr lang="en-US" altLang="en-US"/>
              <a:pPr>
                <a:defRPr/>
              </a:pPr>
              <a:t>‹#›</a:t>
            </a:fld>
            <a:endParaRPr lang="en-US" altLang="en-US" dirty="0"/>
          </a:p>
        </p:txBody>
      </p:sp>
    </p:spTree>
    <p:extLst>
      <p:ext uri="{BB962C8B-B14F-4D97-AF65-F5344CB8AC3E}">
        <p14:creationId xmlns:p14="http://schemas.microsoft.com/office/powerpoint/2010/main" val="2184577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AA4FA86-A11F-4357-93BF-D586CF2CB76F}" type="datetimeFigureOut">
              <a:rPr lang="en-US" altLang="en-US"/>
              <a:pPr>
                <a:defRPr/>
              </a:pPr>
              <a:t>2/27/2019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593148F-CBC9-460D-93F2-254520792D26}" type="slidenum">
              <a:rPr lang="en-US" altLang="en-US"/>
              <a:pPr>
                <a:defRPr/>
              </a:pPr>
              <a:t>‹#›</a:t>
            </a:fld>
            <a:endParaRPr lang="en-US" altLang="en-US" dirty="0"/>
          </a:p>
        </p:txBody>
      </p:sp>
    </p:spTree>
    <p:extLst>
      <p:ext uri="{BB962C8B-B14F-4D97-AF65-F5344CB8AC3E}">
        <p14:creationId xmlns:p14="http://schemas.microsoft.com/office/powerpoint/2010/main" val="3605833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NBC2PP_Slide2a.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798638"/>
            <a:ext cx="8229600" cy="505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5BD3346B-583C-443C-9E0E-C8460F8EA108}" type="datetimeFigureOut">
              <a:rPr lang="en-US" altLang="en-US"/>
              <a:pPr>
                <a:defRPr/>
              </a:pPr>
              <a:t>2/27/2019</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A91BC8F5-D781-4397-90FF-09B16FE087BF}"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5138" r:id="rId1"/>
    <p:sldLayoutId id="2147485128" r:id="rId2"/>
    <p:sldLayoutId id="2147485129" r:id="rId3"/>
    <p:sldLayoutId id="2147485130" r:id="rId4"/>
    <p:sldLayoutId id="2147485131" r:id="rId5"/>
    <p:sldLayoutId id="2147485132" r:id="rId6"/>
    <p:sldLayoutId id="2147485133" r:id="rId7"/>
    <p:sldLayoutId id="2147485134" r:id="rId8"/>
    <p:sldLayoutId id="2147485135" r:id="rId9"/>
    <p:sldLayoutId id="2147485136" r:id="rId10"/>
    <p:sldLayoutId id="2147485137" r:id="rId11"/>
  </p:sldLayoutIdLst>
  <p:txStyles>
    <p:titleStyle>
      <a:lvl1pPr algn="ctr" rtl="0" eaLnBrk="0" fontAlgn="base" hangingPunct="0">
        <a:spcBef>
          <a:spcPct val="0"/>
        </a:spcBef>
        <a:spcAft>
          <a:spcPct val="0"/>
        </a:spcAft>
        <a:defRPr sz="4400" kern="1200">
          <a:solidFill>
            <a:schemeClr val="bg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bg1"/>
          </a:solidFill>
          <a:latin typeface="Calibri"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bg1"/>
          </a:solidFill>
          <a:latin typeface="Calibri"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bg1"/>
          </a:solidFill>
          <a:latin typeface="Calibri"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bg1"/>
          </a:solidFill>
          <a:latin typeface="Calibri"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usmlemd.wordpress.com/2007/06/12/elisa-tes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www.bmj.com/content/vol314/issue7085/images/large/haem9.f3.jpeg"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en.wikipedia.org/wiki/1976"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ctrTitle"/>
          </p:nvPr>
        </p:nvSpPr>
        <p:spPr>
          <a:xfrm>
            <a:off x="0" y="4343400"/>
            <a:ext cx="9144000" cy="914400"/>
          </a:xfrm>
        </p:spPr>
        <p:txBody>
          <a:bodyPr/>
          <a:lstStyle/>
          <a:p>
            <a:r>
              <a:rPr lang="en-US" altLang="en-US" dirty="0" smtClean="0"/>
              <a:t/>
            </a:r>
            <a:br>
              <a:rPr lang="en-US" altLang="en-US" dirty="0" smtClean="0"/>
            </a:br>
            <a:r>
              <a:rPr lang="en-US" altLang="en-US" dirty="0" smtClean="0"/>
              <a:t>Quality Control </a:t>
            </a:r>
            <a:r>
              <a:rPr lang="en-US" altLang="en-US" dirty="0" err="1" smtClean="0"/>
              <a:t>Bioteche</a:t>
            </a:r>
            <a:r>
              <a:rPr lang="en-US" altLang="en-US" dirty="0" err="1" smtClean="0"/>
              <a:t>mistry</a:t>
            </a:r>
            <a:endParaRPr lang="en-US" altLang="en-US" dirty="0" smtClean="0"/>
          </a:p>
        </p:txBody>
      </p:sp>
    </p:spTree>
    <p:extLst>
      <p:ext uri="{BB962C8B-B14F-4D97-AF65-F5344CB8AC3E}">
        <p14:creationId xmlns:p14="http://schemas.microsoft.com/office/powerpoint/2010/main" val="2024240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2"/>
          <p:cNvGrpSpPr>
            <a:grpSpLocks/>
          </p:cNvGrpSpPr>
          <p:nvPr/>
        </p:nvGrpSpPr>
        <p:grpSpPr bwMode="auto">
          <a:xfrm>
            <a:off x="3124200" y="2667000"/>
            <a:ext cx="3048000" cy="2514600"/>
            <a:chOff x="1440" y="1680"/>
            <a:chExt cx="1920" cy="1584"/>
          </a:xfrm>
        </p:grpSpPr>
        <p:sp>
          <p:nvSpPr>
            <p:cNvPr id="10285" name="Line 3"/>
            <p:cNvSpPr>
              <a:spLocks noChangeShapeType="1"/>
            </p:cNvSpPr>
            <p:nvPr/>
          </p:nvSpPr>
          <p:spPr bwMode="auto">
            <a:xfrm>
              <a:off x="1440" y="1680"/>
              <a:ext cx="0" cy="15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86" name="Line 4"/>
            <p:cNvSpPr>
              <a:spLocks noChangeShapeType="1"/>
            </p:cNvSpPr>
            <p:nvPr/>
          </p:nvSpPr>
          <p:spPr bwMode="auto">
            <a:xfrm>
              <a:off x="1440" y="3264"/>
              <a:ext cx="19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87" name="Line 5"/>
            <p:cNvSpPr>
              <a:spLocks noChangeShapeType="1"/>
            </p:cNvSpPr>
            <p:nvPr/>
          </p:nvSpPr>
          <p:spPr bwMode="auto">
            <a:xfrm>
              <a:off x="3360" y="1680"/>
              <a:ext cx="0" cy="15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243" name="Group 6"/>
          <p:cNvGrpSpPr>
            <a:grpSpLocks/>
          </p:cNvGrpSpPr>
          <p:nvPr/>
        </p:nvGrpSpPr>
        <p:grpSpPr bwMode="auto">
          <a:xfrm>
            <a:off x="3810000" y="4114800"/>
            <a:ext cx="1905000" cy="1066800"/>
            <a:chOff x="2400" y="2592"/>
            <a:chExt cx="1200" cy="672"/>
          </a:xfrm>
        </p:grpSpPr>
        <p:grpSp>
          <p:nvGrpSpPr>
            <p:cNvPr id="10277" name="Group 7"/>
            <p:cNvGrpSpPr>
              <a:grpSpLocks/>
            </p:cNvGrpSpPr>
            <p:nvPr/>
          </p:nvGrpSpPr>
          <p:grpSpPr bwMode="auto">
            <a:xfrm>
              <a:off x="2400" y="2592"/>
              <a:ext cx="480" cy="672"/>
              <a:chOff x="288" y="1632"/>
              <a:chExt cx="480" cy="672"/>
            </a:xfrm>
          </p:grpSpPr>
          <p:sp>
            <p:nvSpPr>
              <p:cNvPr id="10282" name="Oval 8"/>
              <p:cNvSpPr>
                <a:spLocks noChangeArrowheads="1"/>
              </p:cNvSpPr>
              <p:nvPr/>
            </p:nvSpPr>
            <p:spPr bwMode="auto">
              <a:xfrm>
                <a:off x="432" y="1872"/>
                <a:ext cx="192" cy="432"/>
              </a:xfrm>
              <a:prstGeom prst="ellipse">
                <a:avLst/>
              </a:prstGeom>
              <a:solidFill>
                <a:schemeClr val="accent1"/>
              </a:solidFill>
              <a:ln w="9525">
                <a:solidFill>
                  <a:schemeClr val="accent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283" name="Oval 9"/>
              <p:cNvSpPr>
                <a:spLocks noChangeArrowheads="1"/>
              </p:cNvSpPr>
              <p:nvPr/>
            </p:nvSpPr>
            <p:spPr bwMode="auto">
              <a:xfrm rot="-1654023">
                <a:off x="288" y="1632"/>
                <a:ext cx="192" cy="432"/>
              </a:xfrm>
              <a:prstGeom prst="ellipse">
                <a:avLst/>
              </a:prstGeom>
              <a:solidFill>
                <a:schemeClr val="accent1"/>
              </a:solidFill>
              <a:ln w="9525">
                <a:solidFill>
                  <a:schemeClr val="accent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284" name="Oval 10"/>
              <p:cNvSpPr>
                <a:spLocks noChangeArrowheads="1"/>
              </p:cNvSpPr>
              <p:nvPr/>
            </p:nvSpPr>
            <p:spPr bwMode="auto">
              <a:xfrm rot="1233190">
                <a:off x="576" y="1632"/>
                <a:ext cx="192" cy="432"/>
              </a:xfrm>
              <a:prstGeom prst="ellipse">
                <a:avLst/>
              </a:prstGeom>
              <a:solidFill>
                <a:schemeClr val="accent1"/>
              </a:solidFill>
              <a:ln w="9525">
                <a:solidFill>
                  <a:schemeClr val="accent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grpSp>
          <p:nvGrpSpPr>
            <p:cNvPr id="10278" name="Group 11"/>
            <p:cNvGrpSpPr>
              <a:grpSpLocks/>
            </p:cNvGrpSpPr>
            <p:nvPr/>
          </p:nvGrpSpPr>
          <p:grpSpPr bwMode="auto">
            <a:xfrm>
              <a:off x="3120" y="2592"/>
              <a:ext cx="480" cy="672"/>
              <a:chOff x="288" y="1632"/>
              <a:chExt cx="480" cy="672"/>
            </a:xfrm>
          </p:grpSpPr>
          <p:sp>
            <p:nvSpPr>
              <p:cNvPr id="10279" name="Oval 12"/>
              <p:cNvSpPr>
                <a:spLocks noChangeArrowheads="1"/>
              </p:cNvSpPr>
              <p:nvPr/>
            </p:nvSpPr>
            <p:spPr bwMode="auto">
              <a:xfrm>
                <a:off x="432" y="1872"/>
                <a:ext cx="192" cy="432"/>
              </a:xfrm>
              <a:prstGeom prst="ellipse">
                <a:avLst/>
              </a:prstGeom>
              <a:solidFill>
                <a:schemeClr val="accent1"/>
              </a:solidFill>
              <a:ln w="9525">
                <a:solidFill>
                  <a:schemeClr val="accent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280" name="Oval 13"/>
              <p:cNvSpPr>
                <a:spLocks noChangeArrowheads="1"/>
              </p:cNvSpPr>
              <p:nvPr/>
            </p:nvSpPr>
            <p:spPr bwMode="auto">
              <a:xfrm rot="-1654023">
                <a:off x="288" y="1632"/>
                <a:ext cx="192" cy="432"/>
              </a:xfrm>
              <a:prstGeom prst="ellipse">
                <a:avLst/>
              </a:prstGeom>
              <a:solidFill>
                <a:schemeClr val="accent1"/>
              </a:solidFill>
              <a:ln w="9525">
                <a:solidFill>
                  <a:schemeClr val="accent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281" name="Oval 14"/>
              <p:cNvSpPr>
                <a:spLocks noChangeArrowheads="1"/>
              </p:cNvSpPr>
              <p:nvPr/>
            </p:nvSpPr>
            <p:spPr bwMode="auto">
              <a:xfrm rot="1233190">
                <a:off x="576" y="1632"/>
                <a:ext cx="192" cy="432"/>
              </a:xfrm>
              <a:prstGeom prst="ellipse">
                <a:avLst/>
              </a:prstGeom>
              <a:solidFill>
                <a:schemeClr val="accent1"/>
              </a:solidFill>
              <a:ln w="9525">
                <a:solidFill>
                  <a:schemeClr val="accent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grpSp>
      <p:grpSp>
        <p:nvGrpSpPr>
          <p:cNvPr id="10244" name="Group 15"/>
          <p:cNvGrpSpPr>
            <a:grpSpLocks/>
          </p:cNvGrpSpPr>
          <p:nvPr/>
        </p:nvGrpSpPr>
        <p:grpSpPr bwMode="auto">
          <a:xfrm>
            <a:off x="3124200" y="4953000"/>
            <a:ext cx="3048000" cy="228600"/>
            <a:chOff x="1968" y="3120"/>
            <a:chExt cx="1920" cy="144"/>
          </a:xfrm>
        </p:grpSpPr>
        <p:grpSp>
          <p:nvGrpSpPr>
            <p:cNvPr id="10264" name="Group 16"/>
            <p:cNvGrpSpPr>
              <a:grpSpLocks/>
            </p:cNvGrpSpPr>
            <p:nvPr/>
          </p:nvGrpSpPr>
          <p:grpSpPr bwMode="auto">
            <a:xfrm>
              <a:off x="1968" y="3120"/>
              <a:ext cx="576" cy="144"/>
              <a:chOff x="1968" y="3120"/>
              <a:chExt cx="576" cy="144"/>
            </a:xfrm>
          </p:grpSpPr>
          <p:sp>
            <p:nvSpPr>
              <p:cNvPr id="10273" name="Oval 17"/>
              <p:cNvSpPr>
                <a:spLocks noChangeArrowheads="1"/>
              </p:cNvSpPr>
              <p:nvPr/>
            </p:nvSpPr>
            <p:spPr bwMode="auto">
              <a:xfrm>
                <a:off x="2400" y="3120"/>
                <a:ext cx="144" cy="144"/>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274" name="Oval 18"/>
              <p:cNvSpPr>
                <a:spLocks noChangeArrowheads="1"/>
              </p:cNvSpPr>
              <p:nvPr/>
            </p:nvSpPr>
            <p:spPr bwMode="auto">
              <a:xfrm>
                <a:off x="2256" y="3120"/>
                <a:ext cx="144" cy="144"/>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275" name="Oval 19"/>
              <p:cNvSpPr>
                <a:spLocks noChangeArrowheads="1"/>
              </p:cNvSpPr>
              <p:nvPr/>
            </p:nvSpPr>
            <p:spPr bwMode="auto">
              <a:xfrm>
                <a:off x="2112" y="3120"/>
                <a:ext cx="144" cy="144"/>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276" name="Oval 20"/>
              <p:cNvSpPr>
                <a:spLocks noChangeArrowheads="1"/>
              </p:cNvSpPr>
              <p:nvPr/>
            </p:nvSpPr>
            <p:spPr bwMode="auto">
              <a:xfrm>
                <a:off x="1968" y="3120"/>
                <a:ext cx="144" cy="144"/>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grpSp>
          <p:nvGrpSpPr>
            <p:cNvPr id="10265" name="Group 21"/>
            <p:cNvGrpSpPr>
              <a:grpSpLocks/>
            </p:cNvGrpSpPr>
            <p:nvPr/>
          </p:nvGrpSpPr>
          <p:grpSpPr bwMode="auto">
            <a:xfrm>
              <a:off x="2688" y="3120"/>
              <a:ext cx="576" cy="144"/>
              <a:chOff x="1968" y="3120"/>
              <a:chExt cx="576" cy="144"/>
            </a:xfrm>
          </p:grpSpPr>
          <p:sp>
            <p:nvSpPr>
              <p:cNvPr id="10269" name="Oval 22"/>
              <p:cNvSpPr>
                <a:spLocks noChangeArrowheads="1"/>
              </p:cNvSpPr>
              <p:nvPr/>
            </p:nvSpPr>
            <p:spPr bwMode="auto">
              <a:xfrm>
                <a:off x="2400" y="3120"/>
                <a:ext cx="144" cy="144"/>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270" name="Oval 23"/>
              <p:cNvSpPr>
                <a:spLocks noChangeArrowheads="1"/>
              </p:cNvSpPr>
              <p:nvPr/>
            </p:nvSpPr>
            <p:spPr bwMode="auto">
              <a:xfrm>
                <a:off x="2256" y="3120"/>
                <a:ext cx="144" cy="144"/>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271" name="Oval 24"/>
              <p:cNvSpPr>
                <a:spLocks noChangeArrowheads="1"/>
              </p:cNvSpPr>
              <p:nvPr/>
            </p:nvSpPr>
            <p:spPr bwMode="auto">
              <a:xfrm>
                <a:off x="2112" y="3120"/>
                <a:ext cx="144" cy="144"/>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272" name="Oval 25"/>
              <p:cNvSpPr>
                <a:spLocks noChangeArrowheads="1"/>
              </p:cNvSpPr>
              <p:nvPr/>
            </p:nvSpPr>
            <p:spPr bwMode="auto">
              <a:xfrm>
                <a:off x="1968" y="3120"/>
                <a:ext cx="144" cy="144"/>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sp>
          <p:nvSpPr>
            <p:cNvPr id="10266" name="Oval 26"/>
            <p:cNvSpPr>
              <a:spLocks noChangeArrowheads="1"/>
            </p:cNvSpPr>
            <p:nvPr/>
          </p:nvSpPr>
          <p:spPr bwMode="auto">
            <a:xfrm>
              <a:off x="3744" y="3120"/>
              <a:ext cx="144" cy="144"/>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267" name="Oval 27"/>
            <p:cNvSpPr>
              <a:spLocks noChangeArrowheads="1"/>
            </p:cNvSpPr>
            <p:nvPr/>
          </p:nvSpPr>
          <p:spPr bwMode="auto">
            <a:xfrm>
              <a:off x="3600" y="3120"/>
              <a:ext cx="144" cy="144"/>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268" name="Oval 28"/>
            <p:cNvSpPr>
              <a:spLocks noChangeArrowheads="1"/>
            </p:cNvSpPr>
            <p:nvPr/>
          </p:nvSpPr>
          <p:spPr bwMode="auto">
            <a:xfrm>
              <a:off x="3456" y="3120"/>
              <a:ext cx="144" cy="144"/>
            </a:xfrm>
            <a:prstGeom prst="ellipse">
              <a:avLst/>
            </a:prstGeom>
            <a:solidFill>
              <a:schemeClr val="hlink"/>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sp>
        <p:nvSpPr>
          <p:cNvPr id="10245" name="Oval 29"/>
          <p:cNvSpPr>
            <a:spLocks noChangeArrowheads="1"/>
          </p:cNvSpPr>
          <p:nvPr/>
        </p:nvSpPr>
        <p:spPr bwMode="auto">
          <a:xfrm>
            <a:off x="4800600" y="3962400"/>
            <a:ext cx="304800" cy="304800"/>
          </a:xfrm>
          <a:prstGeom prst="ellipse">
            <a:avLst/>
          </a:prstGeom>
          <a:solidFill>
            <a:srgbClr val="D60093"/>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246" name="Oval 30"/>
          <p:cNvSpPr>
            <a:spLocks noChangeArrowheads="1"/>
          </p:cNvSpPr>
          <p:nvPr/>
        </p:nvSpPr>
        <p:spPr bwMode="auto">
          <a:xfrm>
            <a:off x="5562600" y="3886200"/>
            <a:ext cx="304800" cy="304800"/>
          </a:xfrm>
          <a:prstGeom prst="ellipse">
            <a:avLst/>
          </a:prstGeom>
          <a:solidFill>
            <a:srgbClr val="D60093"/>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247" name="Oval 31"/>
          <p:cNvSpPr>
            <a:spLocks noChangeArrowheads="1"/>
          </p:cNvSpPr>
          <p:nvPr/>
        </p:nvSpPr>
        <p:spPr bwMode="auto">
          <a:xfrm>
            <a:off x="4343400" y="3886200"/>
            <a:ext cx="304800" cy="304800"/>
          </a:xfrm>
          <a:prstGeom prst="ellipse">
            <a:avLst/>
          </a:prstGeom>
          <a:solidFill>
            <a:srgbClr val="D60093"/>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nvGrpSpPr>
          <p:cNvPr id="9" name="Group 32"/>
          <p:cNvGrpSpPr>
            <a:grpSpLocks/>
          </p:cNvGrpSpPr>
          <p:nvPr/>
        </p:nvGrpSpPr>
        <p:grpSpPr bwMode="auto">
          <a:xfrm>
            <a:off x="3733800" y="2590800"/>
            <a:ext cx="1905000" cy="1371600"/>
            <a:chOff x="2352" y="1632"/>
            <a:chExt cx="1200" cy="864"/>
          </a:xfrm>
        </p:grpSpPr>
        <p:grpSp>
          <p:nvGrpSpPr>
            <p:cNvPr id="10254" name="Group 33"/>
            <p:cNvGrpSpPr>
              <a:grpSpLocks/>
            </p:cNvGrpSpPr>
            <p:nvPr/>
          </p:nvGrpSpPr>
          <p:grpSpPr bwMode="auto">
            <a:xfrm rot="10800000">
              <a:off x="2352" y="1824"/>
              <a:ext cx="480" cy="672"/>
              <a:chOff x="288" y="1632"/>
              <a:chExt cx="480" cy="672"/>
            </a:xfrm>
          </p:grpSpPr>
          <p:sp>
            <p:nvSpPr>
              <p:cNvPr id="10261" name="Oval 34"/>
              <p:cNvSpPr>
                <a:spLocks noChangeArrowheads="1"/>
              </p:cNvSpPr>
              <p:nvPr/>
            </p:nvSpPr>
            <p:spPr bwMode="auto">
              <a:xfrm>
                <a:off x="432" y="1872"/>
                <a:ext cx="192" cy="432"/>
              </a:xfrm>
              <a:prstGeom prst="ellipse">
                <a:avLst/>
              </a:prstGeom>
              <a:solidFill>
                <a:srgbClr val="FF9933"/>
              </a:solidFill>
              <a:ln w="9525">
                <a:solidFill>
                  <a:srgbClr val="FF9933"/>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262" name="Oval 35"/>
              <p:cNvSpPr>
                <a:spLocks noChangeArrowheads="1"/>
              </p:cNvSpPr>
              <p:nvPr/>
            </p:nvSpPr>
            <p:spPr bwMode="auto">
              <a:xfrm rot="-1654023">
                <a:off x="288" y="1632"/>
                <a:ext cx="192" cy="432"/>
              </a:xfrm>
              <a:prstGeom prst="ellipse">
                <a:avLst/>
              </a:prstGeom>
              <a:solidFill>
                <a:srgbClr val="FF9933"/>
              </a:solidFill>
              <a:ln w="9525">
                <a:solidFill>
                  <a:srgbClr val="FF9933"/>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263" name="Oval 36"/>
              <p:cNvSpPr>
                <a:spLocks noChangeArrowheads="1"/>
              </p:cNvSpPr>
              <p:nvPr/>
            </p:nvSpPr>
            <p:spPr bwMode="auto">
              <a:xfrm rot="1233190">
                <a:off x="576" y="1632"/>
                <a:ext cx="192" cy="432"/>
              </a:xfrm>
              <a:prstGeom prst="ellipse">
                <a:avLst/>
              </a:prstGeom>
              <a:solidFill>
                <a:srgbClr val="FF9933"/>
              </a:solidFill>
              <a:ln w="9525">
                <a:solidFill>
                  <a:srgbClr val="FF9933"/>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grpSp>
          <p:nvGrpSpPr>
            <p:cNvPr id="10255" name="Group 37"/>
            <p:cNvGrpSpPr>
              <a:grpSpLocks/>
            </p:cNvGrpSpPr>
            <p:nvPr/>
          </p:nvGrpSpPr>
          <p:grpSpPr bwMode="auto">
            <a:xfrm rot="10656844">
              <a:off x="3072" y="1824"/>
              <a:ext cx="480" cy="672"/>
              <a:chOff x="288" y="1632"/>
              <a:chExt cx="480" cy="672"/>
            </a:xfrm>
          </p:grpSpPr>
          <p:sp>
            <p:nvSpPr>
              <p:cNvPr id="10258" name="Oval 38"/>
              <p:cNvSpPr>
                <a:spLocks noChangeArrowheads="1"/>
              </p:cNvSpPr>
              <p:nvPr/>
            </p:nvSpPr>
            <p:spPr bwMode="auto">
              <a:xfrm>
                <a:off x="432" y="1872"/>
                <a:ext cx="192" cy="432"/>
              </a:xfrm>
              <a:prstGeom prst="ellipse">
                <a:avLst/>
              </a:prstGeom>
              <a:solidFill>
                <a:srgbClr val="FF9933"/>
              </a:solidFill>
              <a:ln w="9525">
                <a:solidFill>
                  <a:srgbClr val="FF9933"/>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259" name="Oval 39"/>
              <p:cNvSpPr>
                <a:spLocks noChangeArrowheads="1"/>
              </p:cNvSpPr>
              <p:nvPr/>
            </p:nvSpPr>
            <p:spPr bwMode="auto">
              <a:xfrm rot="-1654023">
                <a:off x="288" y="1632"/>
                <a:ext cx="192" cy="432"/>
              </a:xfrm>
              <a:prstGeom prst="ellipse">
                <a:avLst/>
              </a:prstGeom>
              <a:solidFill>
                <a:srgbClr val="FF9933"/>
              </a:solidFill>
              <a:ln w="9525">
                <a:solidFill>
                  <a:srgbClr val="FF9933"/>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260" name="Oval 40"/>
              <p:cNvSpPr>
                <a:spLocks noChangeArrowheads="1"/>
              </p:cNvSpPr>
              <p:nvPr/>
            </p:nvSpPr>
            <p:spPr bwMode="auto">
              <a:xfrm rot="1233190">
                <a:off x="576" y="1632"/>
                <a:ext cx="192" cy="432"/>
              </a:xfrm>
              <a:prstGeom prst="ellipse">
                <a:avLst/>
              </a:prstGeom>
              <a:solidFill>
                <a:srgbClr val="FF9933"/>
              </a:solidFill>
              <a:ln w="9525">
                <a:solidFill>
                  <a:srgbClr val="FF9933"/>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sp>
          <p:nvSpPr>
            <p:cNvPr id="10256" name="AutoShape 41"/>
            <p:cNvSpPr>
              <a:spLocks noChangeArrowheads="1"/>
            </p:cNvSpPr>
            <p:nvPr/>
          </p:nvSpPr>
          <p:spPr bwMode="auto">
            <a:xfrm>
              <a:off x="2448" y="1632"/>
              <a:ext cx="240" cy="240"/>
            </a:xfrm>
            <a:prstGeom prst="diamond">
              <a:avLst/>
            </a:prstGeom>
            <a:solidFill>
              <a:srgbClr val="FF0000"/>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257" name="AutoShape 42"/>
            <p:cNvSpPr>
              <a:spLocks noChangeArrowheads="1"/>
            </p:cNvSpPr>
            <p:nvPr/>
          </p:nvSpPr>
          <p:spPr bwMode="auto">
            <a:xfrm>
              <a:off x="3168" y="1632"/>
              <a:ext cx="240" cy="240"/>
            </a:xfrm>
            <a:prstGeom prst="diamond">
              <a:avLst/>
            </a:prstGeom>
            <a:solidFill>
              <a:srgbClr val="FF0000"/>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grpSp>
      <p:sp>
        <p:nvSpPr>
          <p:cNvPr id="26667" name="Text Box 43"/>
          <p:cNvSpPr txBox="1">
            <a:spLocks noChangeArrowheads="1"/>
          </p:cNvSpPr>
          <p:nvPr/>
        </p:nvSpPr>
        <p:spPr bwMode="auto">
          <a:xfrm>
            <a:off x="2895600" y="1295400"/>
            <a:ext cx="243840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lnSpc>
                <a:spcPct val="75000"/>
              </a:lnSpc>
              <a:spcBef>
                <a:spcPct val="50000"/>
              </a:spcBef>
            </a:pPr>
            <a:r>
              <a:rPr lang="en-US" altLang="en-US" b="1"/>
              <a:t>Colorless </a:t>
            </a:r>
          </a:p>
          <a:p>
            <a:pPr eaLnBrk="0" hangingPunct="0">
              <a:lnSpc>
                <a:spcPct val="75000"/>
              </a:lnSpc>
              <a:spcBef>
                <a:spcPct val="50000"/>
              </a:spcBef>
            </a:pPr>
            <a:r>
              <a:rPr lang="en-US" altLang="en-US" b="1"/>
              <a:t>substrate </a:t>
            </a:r>
          </a:p>
          <a:p>
            <a:pPr eaLnBrk="0" hangingPunct="0">
              <a:lnSpc>
                <a:spcPct val="75000"/>
              </a:lnSpc>
              <a:spcBef>
                <a:spcPct val="50000"/>
              </a:spcBef>
            </a:pPr>
            <a:r>
              <a:rPr lang="en-US" altLang="en-US" b="1"/>
              <a:t>    TMB</a:t>
            </a:r>
            <a:endParaRPr lang="en-US" altLang="en-US" sz="2400">
              <a:latin typeface="Times New Roman" panose="02020603050405020304" pitchFamily="18" charset="0"/>
            </a:endParaRPr>
          </a:p>
        </p:txBody>
      </p:sp>
      <p:grpSp>
        <p:nvGrpSpPr>
          <p:cNvPr id="12" name="Group 44"/>
          <p:cNvGrpSpPr>
            <a:grpSpLocks/>
          </p:cNvGrpSpPr>
          <p:nvPr/>
        </p:nvGrpSpPr>
        <p:grpSpPr bwMode="auto">
          <a:xfrm>
            <a:off x="4191000" y="1524000"/>
            <a:ext cx="2743200" cy="1066800"/>
            <a:chOff x="2640" y="960"/>
            <a:chExt cx="1728" cy="672"/>
          </a:xfrm>
        </p:grpSpPr>
        <p:sp>
          <p:nvSpPr>
            <p:cNvPr id="10252" name="Text Box 45"/>
            <p:cNvSpPr txBox="1">
              <a:spLocks noChangeArrowheads="1"/>
            </p:cNvSpPr>
            <p:nvPr/>
          </p:nvSpPr>
          <p:spPr bwMode="auto">
            <a:xfrm>
              <a:off x="3216" y="960"/>
              <a:ext cx="115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spcBef>
                  <a:spcPct val="50000"/>
                </a:spcBef>
              </a:pPr>
              <a:r>
                <a:rPr lang="en-US" altLang="en-US" b="1"/>
                <a:t>Colored product</a:t>
              </a:r>
              <a:endParaRPr lang="en-US" altLang="en-US" sz="2400">
                <a:latin typeface="Times New Roman" panose="02020603050405020304" pitchFamily="18" charset="0"/>
              </a:endParaRPr>
            </a:p>
          </p:txBody>
        </p:sp>
        <p:sp>
          <p:nvSpPr>
            <p:cNvPr id="26670" name="AutoShape 46"/>
            <p:cNvSpPr>
              <a:spLocks noChangeArrowheads="1"/>
            </p:cNvSpPr>
            <p:nvPr/>
          </p:nvSpPr>
          <p:spPr bwMode="auto">
            <a:xfrm>
              <a:off x="2640" y="1440"/>
              <a:ext cx="672" cy="192"/>
            </a:xfrm>
            <a:prstGeom prst="curvedUpArrow">
              <a:avLst>
                <a:gd name="adj1" fmla="val 70000"/>
                <a:gd name="adj2" fmla="val 140000"/>
                <a:gd name="adj3" fmla="val 33333"/>
              </a:avLst>
            </a:prstGeom>
            <a:gradFill rotWithShape="0">
              <a:gsLst>
                <a:gs pos="0">
                  <a:schemeClr val="folHlink">
                    <a:gamma/>
                    <a:shade val="46275"/>
                    <a:invGamma/>
                  </a:schemeClr>
                </a:gs>
                <a:gs pos="100000">
                  <a:schemeClr val="folHlink"/>
                </a:gs>
              </a:gsLst>
              <a:lin ang="0" scaled="1"/>
            </a:gradFill>
            <a:ln w="9525">
              <a:solidFill>
                <a:schemeClr val="tx1"/>
              </a:solidFill>
              <a:miter lim="800000"/>
              <a:headEnd/>
              <a:tailEnd/>
            </a:ln>
            <a:effectLst/>
          </p:spPr>
          <p:txBody>
            <a:bodyPr wrap="none" anchor="ctr"/>
            <a:lstStyle/>
            <a:p>
              <a:pPr fontAlgn="auto">
                <a:spcBef>
                  <a:spcPts val="0"/>
                </a:spcBef>
                <a:spcAft>
                  <a:spcPts val="0"/>
                </a:spcAft>
                <a:defRPr/>
              </a:pPr>
              <a:endParaRPr lang="en-US">
                <a:latin typeface="Arial" charset="0"/>
              </a:endParaRPr>
            </a:p>
          </p:txBody>
        </p:sp>
      </p:grpSp>
      <p:sp>
        <p:nvSpPr>
          <p:cNvPr id="79883" name="Title 46"/>
          <p:cNvSpPr>
            <a:spLocks noGrp="1"/>
          </p:cNvSpPr>
          <p:nvPr>
            <p:ph type="title"/>
          </p:nvPr>
        </p:nvSpPr>
        <p:spPr>
          <a:xfrm>
            <a:off x="0" y="274638"/>
            <a:ext cx="9144000" cy="639762"/>
          </a:xfrm>
        </p:spPr>
        <p:txBody>
          <a:bodyPr rtlCol="0">
            <a:normAutofit fontScale="90000"/>
          </a:bodyPr>
          <a:lstStyle/>
          <a:p>
            <a:pPr fontAlgn="auto">
              <a:spcAft>
                <a:spcPts val="0"/>
              </a:spcAft>
              <a:defRPr/>
            </a:pPr>
            <a:r>
              <a:rPr lang="en-US" smtClean="0"/>
              <a:t>ELISA Process – Colorimetric Reaction</a:t>
            </a:r>
          </a:p>
        </p:txBody>
      </p:sp>
    </p:spTree>
    <p:extLst>
      <p:ext uri="{BB962C8B-B14F-4D97-AF65-F5344CB8AC3E}">
        <p14:creationId xmlns:p14="http://schemas.microsoft.com/office/powerpoint/2010/main" val="151661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666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6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ELI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600200"/>
            <a:ext cx="3808413"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5"/>
          <p:cNvSpPr txBox="1">
            <a:spLocks noChangeArrowheads="1"/>
          </p:cNvSpPr>
          <p:nvPr/>
        </p:nvSpPr>
        <p:spPr bwMode="auto">
          <a:xfrm>
            <a:off x="6553200" y="3124200"/>
            <a:ext cx="2133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2400" b="1" dirty="0">
                <a:solidFill>
                  <a:srgbClr val="C00000"/>
                </a:solidFill>
              </a:rPr>
              <a:t>ELISA = Antibody Sandwich</a:t>
            </a:r>
          </a:p>
        </p:txBody>
      </p:sp>
      <p:sp>
        <p:nvSpPr>
          <p:cNvPr id="3" name="TextBox 2"/>
          <p:cNvSpPr txBox="1"/>
          <p:nvPr/>
        </p:nvSpPr>
        <p:spPr>
          <a:xfrm>
            <a:off x="2533595" y="304800"/>
            <a:ext cx="4486421" cy="769441"/>
          </a:xfrm>
          <a:prstGeom prst="rect">
            <a:avLst/>
          </a:prstGeom>
          <a:noFill/>
        </p:spPr>
        <p:txBody>
          <a:bodyPr wrap="none" rtlCol="0">
            <a:spAutoFit/>
          </a:bodyPr>
          <a:lstStyle/>
          <a:p>
            <a:r>
              <a:rPr lang="en-US" sz="4400" dirty="0" smtClean="0">
                <a:solidFill>
                  <a:schemeClr val="bg1"/>
                </a:solidFill>
              </a:rPr>
              <a:t>ELISA Continued</a:t>
            </a:r>
            <a:endParaRPr lang="en-US" sz="4400" dirty="0">
              <a:solidFill>
                <a:schemeClr val="bg1"/>
              </a:solidFill>
            </a:endParaRPr>
          </a:p>
        </p:txBody>
      </p:sp>
    </p:spTree>
    <p:extLst>
      <p:ext uri="{BB962C8B-B14F-4D97-AF65-F5344CB8AC3E}">
        <p14:creationId xmlns:p14="http://schemas.microsoft.com/office/powerpoint/2010/main" val="1102236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smtClean="0">
                <a:latin typeface="Arial" panose="020B0604020202020204" pitchFamily="34" charset="0"/>
                <a:ea typeface="MS PGothic" panose="020B0600070205080204" pitchFamily="34" charset="-128"/>
                <a:cs typeface="Arial" panose="020B0604020202020204" pitchFamily="34" charset="0"/>
              </a:rPr>
              <a:t>Antibodies as Reagents</a:t>
            </a:r>
          </a:p>
        </p:txBody>
      </p:sp>
      <p:sp>
        <p:nvSpPr>
          <p:cNvPr id="12291" name="Text Box 3"/>
          <p:cNvSpPr txBox="1">
            <a:spLocks noChangeArrowheads="1"/>
          </p:cNvSpPr>
          <p:nvPr/>
        </p:nvSpPr>
        <p:spPr bwMode="auto">
          <a:xfrm>
            <a:off x="914400" y="1828800"/>
            <a:ext cx="7739063"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2400">
                <a:cs typeface="Arial" panose="020B0604020202020204" pitchFamily="34" charset="0"/>
              </a:rPr>
              <a:t>ELISAS are Immunoassays which use an antibody (Ab) to </a:t>
            </a:r>
            <a:r>
              <a:rPr lang="en-US" altLang="en-US" sz="2400">
                <a:solidFill>
                  <a:srgbClr val="FF0000"/>
                </a:solidFill>
                <a:cs typeface="Arial" panose="020B0604020202020204" pitchFamily="34" charset="0"/>
              </a:rPr>
              <a:t>detect</a:t>
            </a:r>
            <a:r>
              <a:rPr lang="en-US" altLang="en-US" sz="2400">
                <a:cs typeface="Arial" panose="020B0604020202020204" pitchFamily="34" charset="0"/>
              </a:rPr>
              <a:t> and </a:t>
            </a:r>
            <a:r>
              <a:rPr lang="en-US" altLang="en-US" sz="2400">
                <a:solidFill>
                  <a:srgbClr val="FF0000"/>
                </a:solidFill>
                <a:cs typeface="Arial" panose="020B0604020202020204" pitchFamily="34" charset="0"/>
              </a:rPr>
              <a:t>quantify</a:t>
            </a:r>
            <a:r>
              <a:rPr lang="en-US" altLang="en-US" sz="2400">
                <a:cs typeface="Arial" panose="020B0604020202020204" pitchFamily="34" charset="0"/>
              </a:rPr>
              <a:t> substances</a:t>
            </a:r>
          </a:p>
          <a:p>
            <a:endParaRPr lang="en-US" altLang="en-US" sz="2400">
              <a:latin typeface="Times New Roman" panose="02020603050405020304" pitchFamily="18" charset="0"/>
            </a:endParaRPr>
          </a:p>
          <a:p>
            <a:r>
              <a:rPr lang="en-US" altLang="en-US" sz="2400">
                <a:cs typeface="Arial" panose="020B0604020202020204" pitchFamily="34" charset="0"/>
              </a:rPr>
              <a:t>Ab are extremely specific – ADVANTAGE</a:t>
            </a:r>
          </a:p>
          <a:p>
            <a:endParaRPr lang="en-US" altLang="en-US" sz="2400">
              <a:latin typeface="Times New Roman" panose="02020603050405020304" pitchFamily="18" charset="0"/>
            </a:endParaRPr>
          </a:p>
          <a:p>
            <a:r>
              <a:rPr lang="en-US" altLang="en-US" sz="2400">
                <a:cs typeface="Arial" panose="020B0604020202020204" pitchFamily="34" charset="0"/>
              </a:rPr>
              <a:t>Ab can not be detected, need a marker:</a:t>
            </a:r>
          </a:p>
          <a:p>
            <a:r>
              <a:rPr lang="en-US" altLang="en-US" sz="2400">
                <a:latin typeface="Times New Roman" panose="02020603050405020304" pitchFamily="18" charset="0"/>
              </a:rPr>
              <a:t>	</a:t>
            </a:r>
            <a:r>
              <a:rPr lang="en-US" altLang="en-US" sz="2400">
                <a:cs typeface="Arial" panose="020B0604020202020204" pitchFamily="34" charset="0"/>
              </a:rPr>
              <a:t>Radioactive labels (RIA)</a:t>
            </a:r>
          </a:p>
          <a:p>
            <a:r>
              <a:rPr lang="en-US" altLang="en-US" sz="2400">
                <a:cs typeface="Arial" panose="020B0604020202020204" pitchFamily="34" charset="0"/>
              </a:rPr>
              <a:t>	Enzymes (EIA) – Horseradish Peroxidase; 		    Alkaline Phosphatase</a:t>
            </a:r>
          </a:p>
          <a:p>
            <a:r>
              <a:rPr lang="en-US" altLang="en-US" sz="2400">
                <a:cs typeface="Arial" panose="020B0604020202020204" pitchFamily="34" charset="0"/>
              </a:rPr>
              <a:t>	Fluorescent Tag (FIA)</a:t>
            </a:r>
          </a:p>
          <a:p>
            <a:r>
              <a:rPr lang="en-US" altLang="en-US" sz="2400">
                <a:cs typeface="Arial" panose="020B0604020202020204" pitchFamily="34" charset="0"/>
              </a:rPr>
              <a:t>           Chemiluminescencent Tag</a:t>
            </a:r>
          </a:p>
          <a:p>
            <a:r>
              <a:rPr lang="en-US" altLang="en-US" sz="2400">
                <a:cs typeface="Arial" panose="020B0604020202020204" pitchFamily="34" charset="0"/>
              </a:rPr>
              <a:t>		</a:t>
            </a:r>
          </a:p>
          <a:p>
            <a:r>
              <a:rPr lang="en-US" altLang="en-US" sz="2400">
                <a:cs typeface="Arial" panose="020B0604020202020204" pitchFamily="34" charset="0"/>
              </a:rPr>
              <a:t>		</a:t>
            </a:r>
          </a:p>
        </p:txBody>
      </p:sp>
    </p:spTree>
    <p:extLst>
      <p:ext uri="{BB962C8B-B14F-4D97-AF65-F5344CB8AC3E}">
        <p14:creationId xmlns:p14="http://schemas.microsoft.com/office/powerpoint/2010/main" val="42915524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ea typeface="MS PGothic" panose="020B0600070205080204" pitchFamily="34" charset="-128"/>
              </a:rPr>
              <a:t>ELISA Animation</a:t>
            </a:r>
          </a:p>
        </p:txBody>
      </p:sp>
      <p:sp>
        <p:nvSpPr>
          <p:cNvPr id="13315" name="Content Placeholder 2"/>
          <p:cNvSpPr>
            <a:spLocks noGrp="1"/>
          </p:cNvSpPr>
          <p:nvPr>
            <p:ph idx="1"/>
          </p:nvPr>
        </p:nvSpPr>
        <p:spPr/>
        <p:txBody>
          <a:bodyPr/>
          <a:lstStyle/>
          <a:p>
            <a:r>
              <a:rPr lang="en-US" altLang="en-US" smtClean="0"/>
              <a:t>The animation may be found at: </a:t>
            </a:r>
            <a:r>
              <a:rPr lang="en-US" altLang="en-US" smtClean="0">
                <a:hlinkClick r:id="rId2"/>
              </a:rPr>
              <a:t>usmlemd.wordpress.com/2007/06/12/elisa-test/</a:t>
            </a:r>
            <a:endParaRPr lang="en-US" altLang="en-US" smtClean="0"/>
          </a:p>
          <a:p>
            <a:pPr>
              <a:buFont typeface="Wingdings" panose="05000000000000000000" pitchFamily="2" charset="2"/>
              <a:buNone/>
            </a:pPr>
            <a:endParaRPr lang="en-US" altLang="en-US" smtClean="0">
              <a:ea typeface="MS PGothic" panose="020B0600070205080204" pitchFamily="34" charset="-128"/>
            </a:endParaRPr>
          </a:p>
        </p:txBody>
      </p:sp>
    </p:spTree>
    <p:extLst>
      <p:ext uri="{BB962C8B-B14F-4D97-AF65-F5344CB8AC3E}">
        <p14:creationId xmlns:p14="http://schemas.microsoft.com/office/powerpoint/2010/main" val="1289704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SDS-PAGE</a:t>
            </a:r>
          </a:p>
        </p:txBody>
      </p:sp>
      <p:sp>
        <p:nvSpPr>
          <p:cNvPr id="14339" name="Text Placeholder 14"/>
          <p:cNvSpPr>
            <a:spLocks noGrp="1"/>
          </p:cNvSpPr>
          <p:nvPr>
            <p:ph type="body" idx="1"/>
          </p:nvPr>
        </p:nvSpPr>
        <p:spPr>
          <a:xfrm>
            <a:off x="0" y="1219200"/>
            <a:ext cx="4040188" cy="639763"/>
          </a:xfrm>
        </p:spPr>
        <p:txBody>
          <a:bodyPr/>
          <a:lstStyle/>
          <a:p>
            <a:pPr algn="ctr"/>
            <a:r>
              <a:rPr lang="en-US" altLang="en-US" sz="3200" smtClean="0"/>
              <a:t>SDS-PAGE Gel Box</a:t>
            </a:r>
          </a:p>
        </p:txBody>
      </p:sp>
      <p:sp>
        <p:nvSpPr>
          <p:cNvPr id="14340" name="Text Placeholder 15"/>
          <p:cNvSpPr>
            <a:spLocks noGrp="1"/>
          </p:cNvSpPr>
          <p:nvPr>
            <p:ph type="body" sz="quarter" idx="3"/>
          </p:nvPr>
        </p:nvSpPr>
        <p:spPr>
          <a:xfrm>
            <a:off x="4724400" y="1219200"/>
            <a:ext cx="4041775" cy="639763"/>
          </a:xfrm>
        </p:spPr>
        <p:txBody>
          <a:bodyPr/>
          <a:lstStyle/>
          <a:p>
            <a:pPr algn="ctr"/>
            <a:r>
              <a:rPr lang="en-US" altLang="en-US" sz="3200" smtClean="0"/>
              <a:t>SDS-PAGE Overview</a:t>
            </a:r>
          </a:p>
        </p:txBody>
      </p:sp>
      <p:pic>
        <p:nvPicPr>
          <p:cNvPr id="14341" name="Content Placeholder 18" descr="SDS-PAGEGelBox.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28600" y="2590800"/>
            <a:ext cx="3854450" cy="3449638"/>
          </a:xfrm>
        </p:spPr>
      </p:pic>
      <p:sp>
        <p:nvSpPr>
          <p:cNvPr id="14342" name="Content Placeholder 19"/>
          <p:cNvSpPr>
            <a:spLocks noGrp="1"/>
          </p:cNvSpPr>
          <p:nvPr>
            <p:ph sz="quarter" idx="4"/>
          </p:nvPr>
        </p:nvSpPr>
        <p:spPr>
          <a:xfrm>
            <a:off x="4038600" y="1981200"/>
            <a:ext cx="5105400" cy="4648200"/>
          </a:xfrm>
        </p:spPr>
        <p:txBody>
          <a:bodyPr/>
          <a:lstStyle/>
          <a:p>
            <a:pPr>
              <a:buFont typeface="Arial" panose="020B0604020202020204" pitchFamily="34" charset="0"/>
              <a:buNone/>
            </a:pPr>
            <a:r>
              <a:rPr lang="en-US" altLang="en-US" sz="1800" smtClean="0"/>
              <a:t>SDS Polyacrylamide gels (SDS-PAGE) are called “denaturing gels” because they contain sodium dodecyl sulfate (SDS), an ionic detergent that binds to the amino acid residues in the proteins. Due to its ionic properties, SDS confers a net negative charge on all the proteins, overcoming any intrinsic charge; in this way the proteins uniformly migrate toward the positive electrode. SDS also disrupts the secondary and tertiary structure of the proteins, essentially destroying their globular configuration and making them into linear molecules that then migrate in the electric field on the basis of their size. PAGE is a very powerful technique because even small differences in molecular weights produce distinguishable bands on a gel.   </a:t>
            </a:r>
          </a:p>
          <a:p>
            <a:endParaRPr lang="en-US" altLang="en-US" smtClean="0"/>
          </a:p>
        </p:txBody>
      </p:sp>
    </p:spTree>
    <p:extLst>
      <p:ext uri="{BB962C8B-B14F-4D97-AF65-F5344CB8AC3E}">
        <p14:creationId xmlns:p14="http://schemas.microsoft.com/office/powerpoint/2010/main" val="2896563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1295400"/>
            <a:ext cx="7158038" cy="990600"/>
          </a:xfrm>
          <a:noFill/>
        </p:spPr>
        <p:txBody>
          <a:bodyPr/>
          <a:lstStyle/>
          <a:p>
            <a:r>
              <a:rPr lang="en-US" altLang="en-US" u="sng" smtClean="0">
                <a:latin typeface="Arial" panose="020B0604020202020204" pitchFamily="34" charset="0"/>
                <a:ea typeface="MS PGothic" panose="020B0600070205080204" pitchFamily="34" charset="-128"/>
                <a:cs typeface="Arial" panose="020B0604020202020204" pitchFamily="34" charset="0"/>
              </a:rPr>
              <a:t>Electrophoresis</a:t>
            </a:r>
          </a:p>
        </p:txBody>
      </p:sp>
      <p:sp>
        <p:nvSpPr>
          <p:cNvPr id="15363" name="Text Box 3"/>
          <p:cNvSpPr txBox="1">
            <a:spLocks noChangeArrowheads="1"/>
          </p:cNvSpPr>
          <p:nvPr/>
        </p:nvSpPr>
        <p:spPr bwMode="auto">
          <a:xfrm>
            <a:off x="533400" y="2743200"/>
            <a:ext cx="7843838"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lvl="2"/>
            <a:r>
              <a:rPr lang="en-US" altLang="en-US" sz="2800"/>
              <a:t>SDS-PAGE</a:t>
            </a:r>
          </a:p>
          <a:p>
            <a:r>
              <a:rPr lang="en-US" altLang="en-US" sz="2800"/>
              <a:t>separate proteins based on molecular weight </a:t>
            </a:r>
          </a:p>
          <a:p>
            <a:endParaRPr lang="en-US" altLang="en-US" sz="2800"/>
          </a:p>
          <a:p>
            <a:r>
              <a:rPr lang="en-US" altLang="en-US" sz="2800"/>
              <a:t>Isoelectric Focusing</a:t>
            </a:r>
          </a:p>
          <a:p>
            <a:r>
              <a:rPr lang="en-US" altLang="en-US" sz="2800"/>
              <a:t>identify the pH at which a protein carries no net charge</a:t>
            </a:r>
          </a:p>
          <a:p>
            <a:endParaRPr lang="en-US" altLang="en-US" sz="2400">
              <a:latin typeface="Times New Roman" panose="02020603050405020304" pitchFamily="18" charset="0"/>
            </a:endParaRPr>
          </a:p>
          <a:p>
            <a:r>
              <a:rPr lang="en-US" altLang="en-US" sz="2400">
                <a:latin typeface="Times New Roman" panose="02020603050405020304" pitchFamily="18" charset="0"/>
              </a:rPr>
              <a:t>	</a:t>
            </a:r>
          </a:p>
          <a:p>
            <a:r>
              <a:rPr lang="en-US" altLang="en-US" sz="2400">
                <a:latin typeface="Times New Roman" panose="02020603050405020304" pitchFamily="18" charset="0"/>
              </a:rPr>
              <a:t>		</a:t>
            </a:r>
            <a:endParaRPr lang="en-US" altLang="en-US" sz="2400">
              <a:solidFill>
                <a:schemeClr val="accent2"/>
              </a:solidFill>
              <a:latin typeface="Times New Roman" panose="02020603050405020304" pitchFamily="18" charset="0"/>
            </a:endParaRPr>
          </a:p>
        </p:txBody>
      </p:sp>
      <p:sp>
        <p:nvSpPr>
          <p:cNvPr id="2" name="TextBox 1"/>
          <p:cNvSpPr txBox="1"/>
          <p:nvPr/>
        </p:nvSpPr>
        <p:spPr>
          <a:xfrm>
            <a:off x="-76200" y="304800"/>
            <a:ext cx="10287578" cy="769441"/>
          </a:xfrm>
          <a:prstGeom prst="rect">
            <a:avLst/>
          </a:prstGeom>
          <a:noFill/>
        </p:spPr>
        <p:txBody>
          <a:bodyPr wrap="square" rtlCol="0">
            <a:spAutoFit/>
          </a:bodyPr>
          <a:lstStyle/>
          <a:p>
            <a:pPr algn="ctr"/>
            <a:r>
              <a:rPr lang="en-US" sz="4400" dirty="0" smtClean="0">
                <a:solidFill>
                  <a:schemeClr val="bg1"/>
                </a:solidFill>
              </a:rPr>
              <a:t>SDS-PAGE Continued</a:t>
            </a:r>
            <a:endParaRPr lang="en-US" sz="4400" dirty="0">
              <a:solidFill>
                <a:schemeClr val="bg1"/>
              </a:solidFill>
            </a:endParaRPr>
          </a:p>
        </p:txBody>
      </p:sp>
    </p:spTree>
    <p:extLst>
      <p:ext uri="{BB962C8B-B14F-4D97-AF65-F5344CB8AC3E}">
        <p14:creationId xmlns:p14="http://schemas.microsoft.com/office/powerpoint/2010/main" val="33359471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533400"/>
            <a:ext cx="7924800" cy="990600"/>
          </a:xfrm>
        </p:spPr>
        <p:txBody>
          <a:bodyPr/>
          <a:lstStyle/>
          <a:p>
            <a:r>
              <a:rPr lang="en-US" altLang="en-US" dirty="0" smtClean="0">
                <a:latin typeface="Arial" panose="020B0604020202020204" pitchFamily="34" charset="0"/>
                <a:ea typeface="MS PGothic" panose="020B0600070205080204" pitchFamily="34" charset="-128"/>
                <a:cs typeface="Arial" panose="020B0604020202020204" pitchFamily="34" charset="0"/>
              </a:rPr>
              <a:t>SDS-PAGE Continued</a:t>
            </a:r>
            <a:endParaRPr lang="en-US" altLang="en-US" dirty="0" smtClean="0">
              <a:latin typeface="Arial" panose="020B0604020202020204" pitchFamily="34" charset="0"/>
              <a:ea typeface="MS PGothic" panose="020B0600070205080204" pitchFamily="34" charset="-128"/>
              <a:cs typeface="Arial" panose="020B0604020202020204" pitchFamily="34" charset="0"/>
            </a:endParaRPr>
          </a:p>
        </p:txBody>
      </p:sp>
      <p:sp>
        <p:nvSpPr>
          <p:cNvPr id="16387" name="Text Box 3"/>
          <p:cNvSpPr txBox="1">
            <a:spLocks noChangeArrowheads="1"/>
          </p:cNvSpPr>
          <p:nvPr/>
        </p:nvSpPr>
        <p:spPr bwMode="auto">
          <a:xfrm>
            <a:off x="304800" y="1676400"/>
            <a:ext cx="7864475" cy="1200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2400">
                <a:latin typeface="Times New Roman" panose="02020603050405020304" pitchFamily="18" charset="0"/>
              </a:rPr>
              <a:t>Sodium Dodecyl Sulfate - Polyacrylamide Gel Electrophoresis</a:t>
            </a:r>
          </a:p>
          <a:p>
            <a:pPr algn="ctr"/>
            <a:r>
              <a:rPr lang="en-US" altLang="en-US" sz="2400">
                <a:latin typeface="Times New Roman" panose="02020603050405020304" pitchFamily="18" charset="0"/>
              </a:rPr>
              <a:t>developed by Laemmli (1970)</a:t>
            </a:r>
          </a:p>
          <a:p>
            <a:r>
              <a:rPr lang="en-US" altLang="en-US" sz="2400">
                <a:latin typeface="Times New Roman" panose="02020603050405020304" pitchFamily="18" charset="0"/>
              </a:rPr>
              <a:t>	</a:t>
            </a:r>
          </a:p>
        </p:txBody>
      </p:sp>
      <p:sp>
        <p:nvSpPr>
          <p:cNvPr id="16388" name="Text Box 4"/>
          <p:cNvSpPr txBox="1">
            <a:spLocks noChangeArrowheads="1"/>
          </p:cNvSpPr>
          <p:nvPr/>
        </p:nvSpPr>
        <p:spPr bwMode="auto">
          <a:xfrm>
            <a:off x="1203325" y="3470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2400">
              <a:latin typeface="Times New Roman" panose="02020603050405020304" pitchFamily="18" charset="0"/>
            </a:endParaRPr>
          </a:p>
        </p:txBody>
      </p:sp>
      <p:sp>
        <p:nvSpPr>
          <p:cNvPr id="16389" name="Text Box 5"/>
          <p:cNvSpPr txBox="1">
            <a:spLocks noChangeArrowheads="1"/>
          </p:cNvSpPr>
          <p:nvPr/>
        </p:nvSpPr>
        <p:spPr bwMode="auto">
          <a:xfrm>
            <a:off x="533400" y="31146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2400">
              <a:latin typeface="Times New Roman" panose="02020603050405020304" pitchFamily="18" charset="0"/>
            </a:endParaRPr>
          </a:p>
        </p:txBody>
      </p:sp>
      <p:pic>
        <p:nvPicPr>
          <p:cNvPr id="16390" name="Picture 7" descr=" ">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048000"/>
            <a:ext cx="41910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69796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685800" y="2057400"/>
            <a:ext cx="7924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a:buSzPct val="80000"/>
              <a:buFont typeface="Wingdings" panose="05000000000000000000" pitchFamily="2" charset="2"/>
              <a:buChar char="§"/>
            </a:pPr>
            <a:r>
              <a:rPr lang="en-US" altLang="en-US" sz="2400">
                <a:ea typeface="MS PGothic" panose="020B0600070205080204" pitchFamily="34" charset="-128"/>
              </a:rPr>
              <a:t>characterize (MW)</a:t>
            </a:r>
          </a:p>
          <a:p>
            <a:pPr lvl="1">
              <a:buSzPct val="80000"/>
              <a:buFont typeface="Wingdings" panose="05000000000000000000" pitchFamily="2" charset="2"/>
              <a:buChar char="§"/>
            </a:pPr>
            <a:endParaRPr lang="en-US" altLang="en-US" sz="2400">
              <a:ea typeface="MS PGothic" panose="020B0600070205080204" pitchFamily="34" charset="-128"/>
            </a:endParaRPr>
          </a:p>
          <a:p>
            <a:pPr lvl="1">
              <a:buSzPct val="80000"/>
              <a:buFont typeface="Wingdings" panose="05000000000000000000" pitchFamily="2" charset="2"/>
              <a:buChar char="§"/>
            </a:pPr>
            <a:r>
              <a:rPr lang="en-US" altLang="en-US" sz="2400">
                <a:ea typeface="MS PGothic" panose="020B0600070205080204" pitchFamily="34" charset="-128"/>
              </a:rPr>
              <a:t>quantify (densitometry)</a:t>
            </a:r>
          </a:p>
          <a:p>
            <a:pPr lvl="1">
              <a:buSzPct val="80000"/>
              <a:buFont typeface="Wingdings" panose="05000000000000000000" pitchFamily="2" charset="2"/>
              <a:buChar char="§"/>
            </a:pPr>
            <a:endParaRPr lang="en-US" altLang="en-US" sz="2400">
              <a:ea typeface="MS PGothic" panose="020B0600070205080204" pitchFamily="34" charset="-128"/>
            </a:endParaRPr>
          </a:p>
          <a:p>
            <a:pPr lvl="1">
              <a:buSzPct val="80000"/>
              <a:buFont typeface="Wingdings" panose="05000000000000000000" pitchFamily="2" charset="2"/>
              <a:buChar char="§"/>
            </a:pPr>
            <a:r>
              <a:rPr lang="en-US" altLang="en-US" sz="2400">
                <a:ea typeface="MS PGothic" panose="020B0600070205080204" pitchFamily="34" charset="-128"/>
              </a:rPr>
              <a:t>determine other proteins in a sample</a:t>
            </a:r>
          </a:p>
          <a:p>
            <a:pPr lvl="1">
              <a:buSzPct val="80000"/>
              <a:buFont typeface="Wingdings" panose="05000000000000000000" pitchFamily="2" charset="2"/>
              <a:buChar char="§"/>
            </a:pPr>
            <a:endParaRPr lang="en-US" altLang="en-US" sz="2400">
              <a:ea typeface="MS PGothic" panose="020B0600070205080204" pitchFamily="34" charset="-128"/>
            </a:endParaRPr>
          </a:p>
          <a:p>
            <a:pPr lvl="1">
              <a:buSzPct val="80000"/>
              <a:buFont typeface="Wingdings" panose="05000000000000000000" pitchFamily="2" charset="2"/>
              <a:buChar char="§"/>
            </a:pPr>
            <a:r>
              <a:rPr lang="en-US" altLang="en-US" sz="2400">
                <a:ea typeface="MS PGothic" panose="020B0600070205080204" pitchFamily="34" charset="-128"/>
              </a:rPr>
              <a:t>step in Western blot (used to identify)</a:t>
            </a:r>
          </a:p>
        </p:txBody>
      </p:sp>
      <p:sp>
        <p:nvSpPr>
          <p:cNvPr id="17411" name="Title 4"/>
          <p:cNvSpPr>
            <a:spLocks noGrp="1"/>
          </p:cNvSpPr>
          <p:nvPr>
            <p:ph type="title"/>
          </p:nvPr>
        </p:nvSpPr>
        <p:spPr>
          <a:xfrm>
            <a:off x="381000" y="381000"/>
            <a:ext cx="8229600" cy="1143000"/>
          </a:xfrm>
        </p:spPr>
        <p:txBody>
          <a:bodyPr/>
          <a:lstStyle/>
          <a:p>
            <a:r>
              <a:rPr lang="en-US" altLang="en-US" sz="4800" dirty="0" smtClean="0"/>
              <a:t>SDS-PAGE Continued</a:t>
            </a:r>
            <a:endParaRPr lang="en-US" altLang="en-US" sz="4800" dirty="0" smtClean="0"/>
          </a:p>
        </p:txBody>
      </p:sp>
    </p:spTree>
    <p:extLst>
      <p:ext uri="{BB962C8B-B14F-4D97-AF65-F5344CB8AC3E}">
        <p14:creationId xmlns:p14="http://schemas.microsoft.com/office/powerpoint/2010/main" val="3711708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1752600"/>
            <a:ext cx="7158038" cy="838200"/>
          </a:xfrm>
          <a:noFill/>
        </p:spPr>
        <p:txBody>
          <a:bodyPr/>
          <a:lstStyle/>
          <a:p>
            <a:r>
              <a:rPr lang="en-US" altLang="en-US" dirty="0" smtClean="0">
                <a:latin typeface="Arial" panose="020B0604020202020204" pitchFamily="34" charset="0"/>
                <a:ea typeface="MS PGothic" panose="020B0600070205080204" pitchFamily="34" charset="-128"/>
                <a:cs typeface="Arial" panose="020B0604020202020204" pitchFamily="34" charset="0"/>
              </a:rPr>
              <a:t>How to Detect Proteins?</a:t>
            </a:r>
          </a:p>
        </p:txBody>
      </p:sp>
      <p:sp>
        <p:nvSpPr>
          <p:cNvPr id="18435" name="Text Box 3"/>
          <p:cNvSpPr txBox="1">
            <a:spLocks noChangeArrowheads="1"/>
          </p:cNvSpPr>
          <p:nvPr/>
        </p:nvSpPr>
        <p:spPr bwMode="auto">
          <a:xfrm>
            <a:off x="1371600" y="2590800"/>
            <a:ext cx="574198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3200">
                <a:cs typeface="Arial" panose="020B0604020202020204" pitchFamily="34" charset="0"/>
              </a:rPr>
              <a:t>Coomassie Blue Stain (0.1 ug)</a:t>
            </a:r>
          </a:p>
          <a:p>
            <a:r>
              <a:rPr lang="en-US" altLang="en-US" sz="3200">
                <a:cs typeface="Arial" panose="020B0604020202020204" pitchFamily="34" charset="0"/>
              </a:rPr>
              <a:t>Silver Stain (2 ng)</a:t>
            </a:r>
          </a:p>
        </p:txBody>
      </p:sp>
      <p:sp>
        <p:nvSpPr>
          <p:cNvPr id="18436" name="Text Box 5"/>
          <p:cNvSpPr txBox="1">
            <a:spLocks noChangeArrowheads="1"/>
          </p:cNvSpPr>
          <p:nvPr/>
        </p:nvSpPr>
        <p:spPr bwMode="auto">
          <a:xfrm>
            <a:off x="685800" y="3962400"/>
            <a:ext cx="6858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4400">
                <a:cs typeface="Arial" panose="020B0604020202020204" pitchFamily="34" charset="0"/>
              </a:rPr>
              <a:t>How to Quantify Proteins?</a:t>
            </a:r>
            <a:endParaRPr lang="en-US" altLang="en-US" sz="4400"/>
          </a:p>
        </p:txBody>
      </p:sp>
      <p:sp>
        <p:nvSpPr>
          <p:cNvPr id="18437" name="Rectangle 4"/>
          <p:cNvSpPr>
            <a:spLocks noChangeArrowheads="1"/>
          </p:cNvSpPr>
          <p:nvPr/>
        </p:nvSpPr>
        <p:spPr bwMode="auto">
          <a:xfrm>
            <a:off x="1447800" y="4724400"/>
            <a:ext cx="45720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3200">
                <a:cs typeface="Arial" panose="020B0604020202020204" pitchFamily="34" charset="0"/>
              </a:rPr>
              <a:t>Densitometry</a:t>
            </a:r>
          </a:p>
          <a:p>
            <a:endParaRPr lang="en-US" altLang="en-US">
              <a:latin typeface="Times New Roman" panose="02020603050405020304" pitchFamily="18" charset="0"/>
            </a:endParaRPr>
          </a:p>
        </p:txBody>
      </p:sp>
      <p:sp>
        <p:nvSpPr>
          <p:cNvPr id="18438" name="TextBox 5"/>
          <p:cNvSpPr txBox="1">
            <a:spLocks noChangeArrowheads="1"/>
          </p:cNvSpPr>
          <p:nvPr/>
        </p:nvSpPr>
        <p:spPr bwMode="auto">
          <a:xfrm>
            <a:off x="1905000" y="762000"/>
            <a:ext cx="5410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4400" dirty="0" smtClean="0">
                <a:solidFill>
                  <a:schemeClr val="bg1"/>
                </a:solidFill>
              </a:rPr>
              <a:t>SDS-PAGE Continued</a:t>
            </a:r>
            <a:endParaRPr lang="en-US" altLang="en-US" sz="4400" dirty="0">
              <a:solidFill>
                <a:schemeClr val="bg1"/>
              </a:solidFill>
            </a:endParaRPr>
          </a:p>
        </p:txBody>
      </p:sp>
    </p:spTree>
    <p:extLst>
      <p:ext uri="{BB962C8B-B14F-4D97-AF65-F5344CB8AC3E}">
        <p14:creationId xmlns:p14="http://schemas.microsoft.com/office/powerpoint/2010/main" val="983130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 y="762000"/>
            <a:ext cx="8534400" cy="838200"/>
          </a:xfrm>
        </p:spPr>
        <p:txBody>
          <a:bodyPr/>
          <a:lstStyle/>
          <a:p>
            <a:r>
              <a:rPr lang="en-US" altLang="en-US" smtClean="0">
                <a:latin typeface="Arial" panose="020B0604020202020204" pitchFamily="34" charset="0"/>
                <a:ea typeface="MS PGothic" panose="020B0600070205080204" pitchFamily="34" charset="-128"/>
                <a:cs typeface="Arial" panose="020B0604020202020204" pitchFamily="34" charset="0"/>
              </a:rPr>
              <a:t>Molecular Weight Determination</a:t>
            </a:r>
          </a:p>
        </p:txBody>
      </p:sp>
      <p:sp>
        <p:nvSpPr>
          <p:cNvPr id="224259" name="Text Box 3"/>
          <p:cNvSpPr txBox="1">
            <a:spLocks noChangeArrowheads="1"/>
          </p:cNvSpPr>
          <p:nvPr/>
        </p:nvSpPr>
        <p:spPr bwMode="auto">
          <a:xfrm>
            <a:off x="228600" y="1905000"/>
            <a:ext cx="8610600" cy="2678113"/>
          </a:xfrm>
          <a:prstGeom prst="rect">
            <a:avLst/>
          </a:prstGeom>
          <a:noFill/>
          <a:ln w="9525">
            <a:noFill/>
            <a:miter lim="800000"/>
            <a:headEnd/>
            <a:tailEnd/>
          </a:ln>
          <a:effectLst/>
        </p:spPr>
        <p:txBody>
          <a:bodyPr>
            <a:spAutoFit/>
          </a:bodyPr>
          <a:lstStyle/>
          <a:p>
            <a:pPr lvl="1" fontAlgn="auto">
              <a:spcBef>
                <a:spcPts val="0"/>
              </a:spcBef>
              <a:spcAft>
                <a:spcPts val="0"/>
              </a:spcAft>
              <a:buClr>
                <a:schemeClr val="accent1">
                  <a:lumMod val="75000"/>
                </a:schemeClr>
              </a:buClr>
              <a:buFont typeface="Wingdings" pitchFamily="2" charset="2"/>
              <a:buChar char="§"/>
              <a:defRPr/>
            </a:pPr>
            <a:r>
              <a:rPr lang="en-US" sz="2400" dirty="0">
                <a:latin typeface="+mn-lt"/>
                <a:cs typeface="Arial" pitchFamily="34" charset="0"/>
              </a:rPr>
              <a:t>	Run SDS PAGE with known standards (MW markers)</a:t>
            </a:r>
          </a:p>
          <a:p>
            <a:pPr lvl="1" fontAlgn="auto">
              <a:spcBef>
                <a:spcPts val="0"/>
              </a:spcBef>
              <a:spcAft>
                <a:spcPts val="0"/>
              </a:spcAft>
              <a:buClr>
                <a:schemeClr val="accent1">
                  <a:lumMod val="75000"/>
                </a:schemeClr>
              </a:buClr>
              <a:buFont typeface="Wingdings" pitchFamily="2" charset="2"/>
              <a:buChar char="§"/>
              <a:defRPr/>
            </a:pPr>
            <a:r>
              <a:rPr lang="en-US" sz="2400" dirty="0">
                <a:latin typeface="+mn-lt"/>
                <a:cs typeface="Arial" pitchFamily="34" charset="0"/>
              </a:rPr>
              <a:t>	Graph</a:t>
            </a:r>
          </a:p>
          <a:p>
            <a:pPr lvl="1" fontAlgn="auto">
              <a:spcBef>
                <a:spcPts val="0"/>
              </a:spcBef>
              <a:spcAft>
                <a:spcPts val="0"/>
              </a:spcAft>
              <a:buClr>
                <a:schemeClr val="accent1">
                  <a:lumMod val="75000"/>
                </a:schemeClr>
              </a:buClr>
              <a:buFont typeface="Wingdings" pitchFamily="2" charset="2"/>
              <a:buChar char="§"/>
              <a:defRPr/>
            </a:pPr>
            <a:r>
              <a:rPr lang="en-US" sz="2400" dirty="0">
                <a:latin typeface="+mn-lt"/>
                <a:cs typeface="Arial" pitchFamily="34" charset="0"/>
              </a:rPr>
              <a:t>	Measure distance unknown protein traveled</a:t>
            </a:r>
          </a:p>
          <a:p>
            <a:pPr lvl="1" fontAlgn="auto">
              <a:spcBef>
                <a:spcPts val="0"/>
              </a:spcBef>
              <a:spcAft>
                <a:spcPts val="0"/>
              </a:spcAft>
              <a:buClr>
                <a:schemeClr val="accent1">
                  <a:lumMod val="75000"/>
                </a:schemeClr>
              </a:buClr>
              <a:buFont typeface="Wingdings" pitchFamily="2" charset="2"/>
              <a:buChar char="§"/>
              <a:defRPr/>
            </a:pPr>
            <a:r>
              <a:rPr lang="en-US" sz="2400" dirty="0">
                <a:latin typeface="+mn-lt"/>
                <a:cs typeface="Arial" pitchFamily="34" charset="0"/>
              </a:rPr>
              <a:t>	Compare on standard curve</a:t>
            </a:r>
          </a:p>
          <a:p>
            <a:pPr fontAlgn="auto">
              <a:spcBef>
                <a:spcPts val="0"/>
              </a:spcBef>
              <a:spcAft>
                <a:spcPts val="0"/>
              </a:spcAft>
              <a:defRPr/>
            </a:pPr>
            <a:endParaRPr lang="en-US" sz="2400" dirty="0">
              <a:latin typeface="Times New Roman" pitchFamily="18" charset="0"/>
            </a:endParaRPr>
          </a:p>
          <a:p>
            <a:pPr fontAlgn="auto">
              <a:spcBef>
                <a:spcPts val="0"/>
              </a:spcBef>
              <a:spcAft>
                <a:spcPts val="0"/>
              </a:spcAft>
              <a:defRPr/>
            </a:pPr>
            <a:endParaRPr lang="en-US" sz="2400" dirty="0">
              <a:latin typeface="Times New Roman" pitchFamily="18" charset="0"/>
            </a:endParaRPr>
          </a:p>
          <a:p>
            <a:pPr fontAlgn="auto">
              <a:spcBef>
                <a:spcPts val="0"/>
              </a:spcBef>
              <a:spcAft>
                <a:spcPts val="0"/>
              </a:spcAft>
              <a:defRPr/>
            </a:pPr>
            <a:endParaRPr lang="en-US" sz="2400" dirty="0">
              <a:latin typeface="Times New Roman" pitchFamily="18" charset="0"/>
            </a:endParaRPr>
          </a:p>
        </p:txBody>
      </p:sp>
    </p:spTree>
    <p:extLst>
      <p:ext uri="{BB962C8B-B14F-4D97-AF65-F5344CB8AC3E}">
        <p14:creationId xmlns:p14="http://schemas.microsoft.com/office/powerpoint/2010/main" val="13328021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98247503"/>
              </p:ext>
            </p:extLst>
          </p:nvPr>
        </p:nvGraphicFramePr>
        <p:xfrm>
          <a:off x="533400" y="1560506"/>
          <a:ext cx="8077201" cy="4992693"/>
        </p:xfrm>
        <a:graphic>
          <a:graphicData uri="http://schemas.openxmlformats.org/drawingml/2006/table">
            <a:tbl>
              <a:tblPr/>
              <a:tblGrid>
                <a:gridCol w="2544872">
                  <a:extLst>
                    <a:ext uri="{9D8B030D-6E8A-4147-A177-3AD203B41FA5}">
                      <a16:colId xmlns:a16="http://schemas.microsoft.com/office/drawing/2014/main" val="20000"/>
                    </a:ext>
                  </a:extLst>
                </a:gridCol>
                <a:gridCol w="1817765">
                  <a:extLst>
                    <a:ext uri="{9D8B030D-6E8A-4147-A177-3AD203B41FA5}">
                      <a16:colId xmlns:a16="http://schemas.microsoft.com/office/drawing/2014/main" val="20001"/>
                    </a:ext>
                  </a:extLst>
                </a:gridCol>
                <a:gridCol w="1817765">
                  <a:extLst>
                    <a:ext uri="{9D8B030D-6E8A-4147-A177-3AD203B41FA5}">
                      <a16:colId xmlns:a16="http://schemas.microsoft.com/office/drawing/2014/main" val="20002"/>
                    </a:ext>
                  </a:extLst>
                </a:gridCol>
                <a:gridCol w="1896799">
                  <a:extLst>
                    <a:ext uri="{9D8B030D-6E8A-4147-A177-3AD203B41FA5}">
                      <a16:colId xmlns:a16="http://schemas.microsoft.com/office/drawing/2014/main" val="20003"/>
                    </a:ext>
                  </a:extLst>
                </a:gridCol>
              </a:tblGrid>
              <a:tr h="580387">
                <a:tc>
                  <a:txBody>
                    <a:bodyPr/>
                    <a:lstStyle/>
                    <a:p>
                      <a:pPr marL="0" marR="0">
                        <a:lnSpc>
                          <a:spcPts val="1100"/>
                        </a:lnSpc>
                        <a:spcBef>
                          <a:spcPts val="0"/>
                        </a:spcBef>
                        <a:spcAft>
                          <a:spcPts val="0"/>
                        </a:spcAft>
                      </a:pPr>
                      <a:r>
                        <a:rPr lang="en-GB" sz="1200" b="1" dirty="0">
                          <a:latin typeface="Times New Roman"/>
                          <a:ea typeface="Batang"/>
                          <a:cs typeface="Times New Roman"/>
                        </a:rPr>
                        <a:t>Component</a:t>
                      </a:r>
                      <a:endParaRPr lang="en-US" sz="900" dirty="0">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100"/>
                        </a:lnSpc>
                        <a:spcBef>
                          <a:spcPts val="0"/>
                        </a:spcBef>
                        <a:spcAft>
                          <a:spcPts val="0"/>
                        </a:spcAft>
                      </a:pPr>
                      <a:r>
                        <a:rPr lang="en-GB" sz="1200" b="1" dirty="0">
                          <a:latin typeface="Times New Roman"/>
                          <a:ea typeface="Batang"/>
                          <a:cs typeface="Times New Roman"/>
                        </a:rPr>
                        <a:t>Culture </a:t>
                      </a:r>
                      <a:r>
                        <a:rPr lang="en-GB" sz="1200" b="1" dirty="0" smtClean="0">
                          <a:latin typeface="Times New Roman"/>
                          <a:ea typeface="Batang"/>
                          <a:cs typeface="Times New Roman"/>
                        </a:rPr>
                        <a:t>Harvest Level</a:t>
                      </a:r>
                      <a:endParaRPr lang="en-US" sz="900" dirty="0">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100"/>
                        </a:lnSpc>
                        <a:spcBef>
                          <a:spcPts val="0"/>
                        </a:spcBef>
                        <a:spcAft>
                          <a:spcPts val="0"/>
                        </a:spcAft>
                      </a:pPr>
                      <a:r>
                        <a:rPr lang="en-GB" sz="1200" b="1" dirty="0">
                          <a:latin typeface="Times New Roman"/>
                          <a:ea typeface="Batang"/>
                          <a:cs typeface="Times New Roman"/>
                        </a:rPr>
                        <a:t>Final </a:t>
                      </a:r>
                      <a:r>
                        <a:rPr lang="en-GB" sz="1200" b="1" dirty="0" smtClean="0">
                          <a:latin typeface="Times New Roman"/>
                          <a:ea typeface="Batang"/>
                          <a:cs typeface="Times New Roman"/>
                        </a:rPr>
                        <a:t>Product Level</a:t>
                      </a:r>
                      <a:endParaRPr lang="en-US" sz="900" dirty="0">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100"/>
                        </a:lnSpc>
                        <a:spcBef>
                          <a:spcPts val="0"/>
                        </a:spcBef>
                        <a:spcAft>
                          <a:spcPts val="0"/>
                        </a:spcAft>
                      </a:pPr>
                      <a:r>
                        <a:rPr lang="en-GB" sz="1200" b="1" dirty="0">
                          <a:latin typeface="Times New Roman"/>
                          <a:ea typeface="Batang"/>
                          <a:cs typeface="Times New Roman"/>
                        </a:rPr>
                        <a:t>Conventional </a:t>
                      </a:r>
                      <a:r>
                        <a:rPr lang="en-GB" sz="1200" b="1" dirty="0" smtClean="0">
                          <a:latin typeface="Times New Roman"/>
                          <a:ea typeface="Batang"/>
                          <a:cs typeface="Times New Roman"/>
                        </a:rPr>
                        <a:t>Method</a:t>
                      </a:r>
                      <a:endParaRPr lang="en-US" sz="900" dirty="0">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6561">
                <a:tc>
                  <a:txBody>
                    <a:bodyPr/>
                    <a:lstStyle/>
                    <a:p>
                      <a:pPr marL="0" marR="0">
                        <a:lnSpc>
                          <a:spcPts val="1100"/>
                        </a:lnSpc>
                        <a:spcBef>
                          <a:spcPts val="0"/>
                        </a:spcBef>
                        <a:spcAft>
                          <a:spcPts val="0"/>
                        </a:spcAft>
                      </a:pPr>
                      <a:r>
                        <a:rPr lang="en-GB" sz="1200" dirty="0">
                          <a:latin typeface="Times New Roman"/>
                          <a:ea typeface="Batang"/>
                          <a:cs typeface="Times New Roman"/>
                        </a:rPr>
                        <a:t>Therapeutic Antibody</a:t>
                      </a:r>
                      <a:endParaRPr lang="en-US" sz="900" dirty="0">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ts val="1100"/>
                        </a:lnSpc>
                        <a:spcBef>
                          <a:spcPts val="0"/>
                        </a:spcBef>
                        <a:spcAft>
                          <a:spcPts val="0"/>
                        </a:spcAft>
                      </a:pPr>
                      <a:r>
                        <a:rPr lang="en-GB" sz="1200" dirty="0">
                          <a:latin typeface="Times New Roman"/>
                          <a:ea typeface="Batang"/>
                          <a:cs typeface="Times New Roman"/>
                        </a:rPr>
                        <a:t>0.1-1.5 g/l</a:t>
                      </a:r>
                      <a:endParaRPr lang="en-US" sz="900" dirty="0">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ts val="1100"/>
                        </a:lnSpc>
                        <a:spcBef>
                          <a:spcPts val="0"/>
                        </a:spcBef>
                        <a:spcAft>
                          <a:spcPts val="0"/>
                        </a:spcAft>
                      </a:pPr>
                      <a:r>
                        <a:rPr lang="en-GB" sz="1200" dirty="0">
                          <a:latin typeface="Times New Roman"/>
                          <a:ea typeface="Batang"/>
                          <a:cs typeface="Times New Roman"/>
                        </a:rPr>
                        <a:t>1-10 g/l</a:t>
                      </a:r>
                      <a:endParaRPr lang="en-US" sz="900" dirty="0">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nSpc>
                          <a:spcPts val="1100"/>
                        </a:lnSpc>
                        <a:spcBef>
                          <a:spcPts val="0"/>
                        </a:spcBef>
                        <a:spcAft>
                          <a:spcPts val="0"/>
                        </a:spcAft>
                      </a:pPr>
                      <a:r>
                        <a:rPr lang="en-GB" sz="1200" dirty="0">
                          <a:latin typeface="Times New Roman"/>
                          <a:ea typeface="Batang"/>
                          <a:cs typeface="Times New Roman"/>
                        </a:rPr>
                        <a:t>UF/</a:t>
                      </a:r>
                      <a:r>
                        <a:rPr lang="en-GB" sz="1200" dirty="0" err="1">
                          <a:latin typeface="Times New Roman"/>
                          <a:ea typeface="Batang"/>
                          <a:cs typeface="Times New Roman"/>
                        </a:rPr>
                        <a:t>Cromatography</a:t>
                      </a:r>
                      <a:endParaRPr lang="en-US" sz="900" dirty="0">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366561">
                <a:tc>
                  <a:txBody>
                    <a:bodyPr/>
                    <a:lstStyle/>
                    <a:p>
                      <a:pPr marL="0" marR="0">
                        <a:lnSpc>
                          <a:spcPts val="1100"/>
                        </a:lnSpc>
                        <a:spcBef>
                          <a:spcPts val="0"/>
                        </a:spcBef>
                        <a:spcAft>
                          <a:spcPts val="0"/>
                        </a:spcAft>
                      </a:pPr>
                      <a:r>
                        <a:rPr lang="en-GB" sz="1200" dirty="0" err="1">
                          <a:latin typeface="Times New Roman"/>
                          <a:ea typeface="Batang"/>
                          <a:cs typeface="Times New Roman"/>
                        </a:rPr>
                        <a:t>Isoforms</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nSpc>
                          <a:spcPts val="1100"/>
                        </a:lnSpc>
                        <a:spcBef>
                          <a:spcPts val="0"/>
                        </a:spcBef>
                        <a:spcAft>
                          <a:spcPts val="0"/>
                        </a:spcAft>
                      </a:pPr>
                      <a:r>
                        <a:rPr lang="en-GB" sz="1200" dirty="0">
                          <a:latin typeface="Times New Roman"/>
                          <a:ea typeface="Batang"/>
                          <a:cs typeface="Times New Roman"/>
                        </a:rPr>
                        <a:t>Various</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nSpc>
                          <a:spcPts val="1100"/>
                        </a:lnSpc>
                        <a:spcBef>
                          <a:spcPts val="0"/>
                        </a:spcBef>
                        <a:spcAft>
                          <a:spcPts val="0"/>
                        </a:spcAft>
                      </a:pPr>
                      <a:r>
                        <a:rPr lang="en-GB" sz="1200" dirty="0">
                          <a:latin typeface="Times New Roman"/>
                          <a:ea typeface="Batang"/>
                          <a:cs typeface="Times New Roman"/>
                        </a:rPr>
                        <a:t>Monomer</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nSpc>
                          <a:spcPts val="1100"/>
                        </a:lnSpc>
                        <a:spcBef>
                          <a:spcPts val="0"/>
                        </a:spcBef>
                        <a:spcAft>
                          <a:spcPts val="0"/>
                        </a:spcAft>
                      </a:pPr>
                      <a:r>
                        <a:rPr lang="en-GB" sz="1200" dirty="0">
                          <a:latin typeface="Times New Roman"/>
                          <a:ea typeface="Batang"/>
                          <a:cs typeface="Times New Roman"/>
                        </a:rPr>
                        <a:t>Chromatography</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2"/>
                  </a:ext>
                </a:extLst>
              </a:tr>
              <a:tr h="366561">
                <a:tc>
                  <a:txBody>
                    <a:bodyPr/>
                    <a:lstStyle/>
                    <a:p>
                      <a:pPr marL="0" marR="0">
                        <a:lnSpc>
                          <a:spcPts val="1100"/>
                        </a:lnSpc>
                        <a:spcBef>
                          <a:spcPts val="0"/>
                        </a:spcBef>
                        <a:spcAft>
                          <a:spcPts val="0"/>
                        </a:spcAft>
                      </a:pPr>
                      <a:r>
                        <a:rPr lang="en-GB" sz="1200" dirty="0">
                          <a:latin typeface="Times New Roman"/>
                          <a:ea typeface="Batang"/>
                          <a:cs typeface="Times New Roman"/>
                        </a:rPr>
                        <a:t>Serum and host proteins</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nSpc>
                          <a:spcPts val="1100"/>
                        </a:lnSpc>
                        <a:spcBef>
                          <a:spcPts val="0"/>
                        </a:spcBef>
                        <a:spcAft>
                          <a:spcPts val="0"/>
                        </a:spcAft>
                      </a:pPr>
                      <a:r>
                        <a:rPr lang="en-GB" sz="1200">
                          <a:latin typeface="Times New Roman"/>
                          <a:ea typeface="Batang"/>
                          <a:cs typeface="Times New Roman"/>
                        </a:rPr>
                        <a:t>0.1-3.0 g/l</a:t>
                      </a:r>
                      <a:endParaRPr lang="en-US" sz="9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nSpc>
                          <a:spcPts val="1100"/>
                        </a:lnSpc>
                        <a:spcBef>
                          <a:spcPts val="0"/>
                        </a:spcBef>
                        <a:spcAft>
                          <a:spcPts val="0"/>
                        </a:spcAft>
                      </a:pPr>
                      <a:r>
                        <a:rPr lang="en-GB" sz="1200" dirty="0">
                          <a:latin typeface="Times New Roman"/>
                          <a:ea typeface="Batang"/>
                          <a:cs typeface="Times New Roman"/>
                        </a:rPr>
                        <a:t>&lt; 0.1-10 mg/l</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nSpc>
                          <a:spcPts val="1100"/>
                        </a:lnSpc>
                        <a:spcBef>
                          <a:spcPts val="0"/>
                        </a:spcBef>
                        <a:spcAft>
                          <a:spcPts val="0"/>
                        </a:spcAft>
                      </a:pPr>
                      <a:r>
                        <a:rPr lang="en-GB" sz="1200">
                          <a:latin typeface="Times New Roman"/>
                          <a:ea typeface="Batang"/>
                          <a:cs typeface="Times New Roman"/>
                        </a:rPr>
                        <a:t>Chromatography</a:t>
                      </a:r>
                      <a:endParaRPr lang="en-US" sz="900">
                        <a:latin typeface="Times New Roman"/>
                        <a:ea typeface="Times New Roman"/>
                        <a:cs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3"/>
                  </a:ext>
                </a:extLst>
              </a:tr>
              <a:tr h="366561">
                <a:tc>
                  <a:txBody>
                    <a:bodyPr/>
                    <a:lstStyle/>
                    <a:p>
                      <a:pPr marL="0" marR="0">
                        <a:lnSpc>
                          <a:spcPts val="1100"/>
                        </a:lnSpc>
                        <a:spcBef>
                          <a:spcPts val="0"/>
                        </a:spcBef>
                        <a:spcAft>
                          <a:spcPts val="0"/>
                        </a:spcAft>
                      </a:pPr>
                      <a:r>
                        <a:rPr lang="en-GB" sz="1200" dirty="0">
                          <a:latin typeface="Times New Roman"/>
                          <a:ea typeface="Batang"/>
                          <a:cs typeface="Times New Roman"/>
                        </a:rPr>
                        <a:t>Cell debris and colloids</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nSpc>
                          <a:spcPts val="1100"/>
                        </a:lnSpc>
                        <a:spcBef>
                          <a:spcPts val="0"/>
                        </a:spcBef>
                        <a:spcAft>
                          <a:spcPts val="0"/>
                        </a:spcAft>
                      </a:pPr>
                      <a:r>
                        <a:rPr lang="en-GB" sz="1200" dirty="0">
                          <a:latin typeface="Times New Roman"/>
                          <a:ea typeface="Batang"/>
                          <a:cs typeface="Times New Roman"/>
                        </a:rPr>
                        <a:t>10</a:t>
                      </a:r>
                      <a:r>
                        <a:rPr lang="en-GB" sz="1200" baseline="30000" dirty="0">
                          <a:latin typeface="Times New Roman"/>
                          <a:ea typeface="Batang"/>
                          <a:cs typeface="Times New Roman"/>
                        </a:rPr>
                        <a:t>6</a:t>
                      </a:r>
                      <a:r>
                        <a:rPr lang="en-GB" sz="1200" dirty="0">
                          <a:latin typeface="Times New Roman"/>
                          <a:ea typeface="Batang"/>
                          <a:cs typeface="Times New Roman"/>
                        </a:rPr>
                        <a:t>/ml</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nSpc>
                          <a:spcPts val="1100"/>
                        </a:lnSpc>
                        <a:spcBef>
                          <a:spcPts val="0"/>
                        </a:spcBef>
                        <a:spcAft>
                          <a:spcPts val="0"/>
                        </a:spcAft>
                      </a:pPr>
                      <a:r>
                        <a:rPr lang="en-GB" sz="1200" dirty="0">
                          <a:latin typeface="Times New Roman"/>
                          <a:ea typeface="Batang"/>
                          <a:cs typeface="Times New Roman"/>
                        </a:rPr>
                        <a:t>None</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nSpc>
                          <a:spcPts val="1100"/>
                        </a:lnSpc>
                        <a:spcBef>
                          <a:spcPts val="0"/>
                        </a:spcBef>
                        <a:spcAft>
                          <a:spcPts val="0"/>
                        </a:spcAft>
                      </a:pPr>
                      <a:r>
                        <a:rPr lang="en-GB" sz="1200" dirty="0">
                          <a:latin typeface="Times New Roman"/>
                          <a:ea typeface="Batang"/>
                          <a:cs typeface="Times New Roman"/>
                        </a:rPr>
                        <a:t>MF</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4"/>
                  </a:ext>
                </a:extLst>
              </a:tr>
              <a:tr h="366561">
                <a:tc>
                  <a:txBody>
                    <a:bodyPr/>
                    <a:lstStyle/>
                    <a:p>
                      <a:pPr marL="0" marR="0">
                        <a:lnSpc>
                          <a:spcPts val="1100"/>
                        </a:lnSpc>
                        <a:spcBef>
                          <a:spcPts val="0"/>
                        </a:spcBef>
                        <a:spcAft>
                          <a:spcPts val="0"/>
                        </a:spcAft>
                      </a:pPr>
                      <a:r>
                        <a:rPr lang="en-GB" sz="1200" dirty="0">
                          <a:latin typeface="Times New Roman"/>
                          <a:ea typeface="Batang"/>
                          <a:cs typeface="Times New Roman"/>
                        </a:rPr>
                        <a:t>Bacterial pathogens</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nSpc>
                          <a:spcPts val="1100"/>
                        </a:lnSpc>
                        <a:spcBef>
                          <a:spcPts val="0"/>
                        </a:spcBef>
                        <a:spcAft>
                          <a:spcPts val="0"/>
                        </a:spcAft>
                      </a:pPr>
                      <a:r>
                        <a:rPr lang="en-GB" sz="1200">
                          <a:latin typeface="Times New Roman"/>
                          <a:ea typeface="Batang"/>
                          <a:cs typeface="Times New Roman"/>
                        </a:rPr>
                        <a:t>Various</a:t>
                      </a:r>
                      <a:endParaRPr lang="en-US" sz="9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nSpc>
                          <a:spcPts val="1100"/>
                        </a:lnSpc>
                        <a:spcBef>
                          <a:spcPts val="0"/>
                        </a:spcBef>
                        <a:spcAft>
                          <a:spcPts val="0"/>
                        </a:spcAft>
                      </a:pPr>
                      <a:r>
                        <a:rPr lang="en-GB" sz="1200" dirty="0">
                          <a:latin typeface="Times New Roman"/>
                          <a:ea typeface="Batang"/>
                          <a:cs typeface="Times New Roman"/>
                        </a:rPr>
                        <a:t>&lt;10</a:t>
                      </a:r>
                      <a:r>
                        <a:rPr lang="en-GB" sz="1200" baseline="30000" dirty="0">
                          <a:latin typeface="Times New Roman"/>
                          <a:ea typeface="Batang"/>
                          <a:cs typeface="Times New Roman"/>
                        </a:rPr>
                        <a:t>-6</a:t>
                      </a:r>
                      <a:r>
                        <a:rPr lang="en-GB" sz="1200" dirty="0">
                          <a:latin typeface="Times New Roman"/>
                          <a:ea typeface="Batang"/>
                          <a:cs typeface="Times New Roman"/>
                        </a:rPr>
                        <a:t>/dose</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nSpc>
                          <a:spcPts val="1100"/>
                        </a:lnSpc>
                        <a:spcBef>
                          <a:spcPts val="0"/>
                        </a:spcBef>
                        <a:spcAft>
                          <a:spcPts val="0"/>
                        </a:spcAft>
                      </a:pPr>
                      <a:r>
                        <a:rPr lang="en-GB" sz="1200" dirty="0">
                          <a:latin typeface="Times New Roman"/>
                          <a:ea typeface="Batang"/>
                          <a:cs typeface="Times New Roman"/>
                        </a:rPr>
                        <a:t>MF</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5"/>
                  </a:ext>
                </a:extLst>
              </a:tr>
              <a:tr h="373348">
                <a:tc>
                  <a:txBody>
                    <a:bodyPr/>
                    <a:lstStyle/>
                    <a:p>
                      <a:pPr marL="0" marR="0">
                        <a:lnSpc>
                          <a:spcPts val="1100"/>
                        </a:lnSpc>
                        <a:spcBef>
                          <a:spcPts val="0"/>
                        </a:spcBef>
                        <a:spcAft>
                          <a:spcPts val="0"/>
                        </a:spcAft>
                      </a:pPr>
                      <a:r>
                        <a:rPr lang="en-GB" sz="1200" dirty="0">
                          <a:latin typeface="Times New Roman"/>
                          <a:ea typeface="Batang"/>
                          <a:cs typeface="Times New Roman"/>
                        </a:rPr>
                        <a:t>Virus pathogens</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nSpc>
                          <a:spcPts val="1100"/>
                        </a:lnSpc>
                        <a:spcBef>
                          <a:spcPts val="0"/>
                        </a:spcBef>
                        <a:spcAft>
                          <a:spcPts val="0"/>
                        </a:spcAft>
                      </a:pPr>
                      <a:r>
                        <a:rPr lang="en-GB" sz="1200" dirty="0">
                          <a:latin typeface="Times New Roman"/>
                          <a:ea typeface="Batang"/>
                          <a:cs typeface="Times New Roman"/>
                        </a:rPr>
                        <a:t>Various</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nSpc>
                          <a:spcPts val="1100"/>
                        </a:lnSpc>
                        <a:spcBef>
                          <a:spcPts val="0"/>
                        </a:spcBef>
                        <a:spcAft>
                          <a:spcPts val="0"/>
                        </a:spcAft>
                      </a:pPr>
                      <a:r>
                        <a:rPr lang="en-GB" sz="1200" dirty="0">
                          <a:latin typeface="Times New Roman"/>
                          <a:ea typeface="Batang"/>
                          <a:cs typeface="Times New Roman"/>
                        </a:rPr>
                        <a:t>&lt;10</a:t>
                      </a:r>
                      <a:r>
                        <a:rPr lang="en-GB" sz="1200" baseline="30000" dirty="0">
                          <a:latin typeface="Times New Roman"/>
                          <a:ea typeface="Batang"/>
                          <a:cs typeface="Times New Roman"/>
                        </a:rPr>
                        <a:t>-6</a:t>
                      </a:r>
                      <a:r>
                        <a:rPr lang="en-GB" sz="1200" dirty="0">
                          <a:latin typeface="Times New Roman"/>
                          <a:ea typeface="Batang"/>
                          <a:cs typeface="Times New Roman"/>
                        </a:rPr>
                        <a:t>/dose (12 LRV)</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nSpc>
                          <a:spcPts val="1100"/>
                        </a:lnSpc>
                        <a:spcBef>
                          <a:spcPts val="0"/>
                        </a:spcBef>
                        <a:spcAft>
                          <a:spcPts val="0"/>
                        </a:spcAft>
                      </a:pPr>
                      <a:r>
                        <a:rPr lang="en-GB" sz="1200" dirty="0">
                          <a:latin typeface="Times New Roman"/>
                          <a:ea typeface="Batang"/>
                          <a:cs typeface="Times New Roman"/>
                        </a:rPr>
                        <a:t>virus filtration</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6"/>
                  </a:ext>
                </a:extLst>
              </a:tr>
              <a:tr h="366561">
                <a:tc>
                  <a:txBody>
                    <a:bodyPr/>
                    <a:lstStyle/>
                    <a:p>
                      <a:pPr marL="0" marR="0">
                        <a:lnSpc>
                          <a:spcPts val="1100"/>
                        </a:lnSpc>
                        <a:spcBef>
                          <a:spcPts val="0"/>
                        </a:spcBef>
                        <a:spcAft>
                          <a:spcPts val="0"/>
                        </a:spcAft>
                      </a:pPr>
                      <a:r>
                        <a:rPr lang="en-GB" sz="1200" dirty="0">
                          <a:latin typeface="Times New Roman"/>
                          <a:ea typeface="Batang"/>
                          <a:cs typeface="Times New Roman"/>
                        </a:rPr>
                        <a:t>DNA</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nSpc>
                          <a:spcPts val="1100"/>
                        </a:lnSpc>
                        <a:spcBef>
                          <a:spcPts val="0"/>
                        </a:spcBef>
                        <a:spcAft>
                          <a:spcPts val="0"/>
                        </a:spcAft>
                      </a:pPr>
                      <a:r>
                        <a:rPr lang="en-GB" sz="1200" dirty="0">
                          <a:latin typeface="Times New Roman"/>
                          <a:ea typeface="Batang"/>
                          <a:cs typeface="Times New Roman"/>
                        </a:rPr>
                        <a:t>1 mg/l</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nSpc>
                          <a:spcPts val="1100"/>
                        </a:lnSpc>
                        <a:spcBef>
                          <a:spcPts val="0"/>
                        </a:spcBef>
                        <a:spcAft>
                          <a:spcPts val="0"/>
                        </a:spcAft>
                      </a:pPr>
                      <a:r>
                        <a:rPr lang="en-GB" sz="1200" dirty="0">
                          <a:latin typeface="Times New Roman"/>
                          <a:ea typeface="Batang"/>
                          <a:cs typeface="Times New Roman"/>
                        </a:rPr>
                        <a:t>10 </a:t>
                      </a:r>
                      <a:r>
                        <a:rPr lang="en-GB" sz="1200" dirty="0" err="1">
                          <a:latin typeface="Times New Roman"/>
                          <a:ea typeface="Batang"/>
                          <a:cs typeface="Times New Roman"/>
                        </a:rPr>
                        <a:t>ng</a:t>
                      </a:r>
                      <a:r>
                        <a:rPr lang="en-GB" sz="1200" dirty="0">
                          <a:latin typeface="Times New Roman"/>
                          <a:ea typeface="Batang"/>
                          <a:cs typeface="Times New Roman"/>
                        </a:rPr>
                        <a:t>/dose</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nSpc>
                          <a:spcPts val="1100"/>
                        </a:lnSpc>
                        <a:spcBef>
                          <a:spcPts val="0"/>
                        </a:spcBef>
                        <a:spcAft>
                          <a:spcPts val="0"/>
                        </a:spcAft>
                      </a:pPr>
                      <a:r>
                        <a:rPr lang="en-GB" sz="1200" dirty="0">
                          <a:latin typeface="Times New Roman"/>
                          <a:ea typeface="Batang"/>
                          <a:cs typeface="Times New Roman"/>
                        </a:rPr>
                        <a:t>Chromatography</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7"/>
                  </a:ext>
                </a:extLst>
              </a:tr>
              <a:tr h="366561">
                <a:tc>
                  <a:txBody>
                    <a:bodyPr/>
                    <a:lstStyle/>
                    <a:p>
                      <a:pPr marL="0" marR="0">
                        <a:lnSpc>
                          <a:spcPts val="1100"/>
                        </a:lnSpc>
                        <a:spcBef>
                          <a:spcPts val="0"/>
                        </a:spcBef>
                        <a:spcAft>
                          <a:spcPts val="0"/>
                        </a:spcAft>
                      </a:pPr>
                      <a:r>
                        <a:rPr lang="en-GB" sz="1200" dirty="0" err="1">
                          <a:latin typeface="Times New Roman"/>
                          <a:ea typeface="Batang"/>
                          <a:cs typeface="Times New Roman"/>
                        </a:rPr>
                        <a:t>Endotoxins</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nSpc>
                          <a:spcPts val="1100"/>
                        </a:lnSpc>
                        <a:spcBef>
                          <a:spcPts val="0"/>
                        </a:spcBef>
                        <a:spcAft>
                          <a:spcPts val="0"/>
                        </a:spcAft>
                      </a:pPr>
                      <a:r>
                        <a:rPr lang="en-GB" sz="1200" dirty="0">
                          <a:latin typeface="Times New Roman"/>
                          <a:ea typeface="Batang"/>
                          <a:cs typeface="Times New Roman"/>
                        </a:rPr>
                        <a:t>Various</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nSpc>
                          <a:spcPts val="1100"/>
                        </a:lnSpc>
                        <a:spcBef>
                          <a:spcPts val="0"/>
                        </a:spcBef>
                        <a:spcAft>
                          <a:spcPts val="0"/>
                        </a:spcAft>
                      </a:pPr>
                      <a:r>
                        <a:rPr lang="en-GB" sz="1200">
                          <a:latin typeface="Times New Roman"/>
                          <a:ea typeface="Batang"/>
                          <a:cs typeface="Times New Roman"/>
                        </a:rPr>
                        <a:t>&lt;0.25 EU/ml</a:t>
                      </a:r>
                      <a:endParaRPr lang="en-US" sz="9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nSpc>
                          <a:spcPts val="1100"/>
                        </a:lnSpc>
                        <a:spcBef>
                          <a:spcPts val="0"/>
                        </a:spcBef>
                        <a:spcAft>
                          <a:spcPts val="0"/>
                        </a:spcAft>
                      </a:pPr>
                      <a:r>
                        <a:rPr lang="en-GB" sz="1200" dirty="0">
                          <a:latin typeface="Times New Roman"/>
                          <a:ea typeface="Batang"/>
                          <a:cs typeface="Times New Roman"/>
                        </a:rPr>
                        <a:t>Chromatography</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8"/>
                  </a:ext>
                </a:extLst>
              </a:tr>
              <a:tr h="366561">
                <a:tc>
                  <a:txBody>
                    <a:bodyPr/>
                    <a:lstStyle/>
                    <a:p>
                      <a:pPr marL="0" marR="0">
                        <a:lnSpc>
                          <a:spcPts val="1100"/>
                        </a:lnSpc>
                        <a:spcBef>
                          <a:spcPts val="0"/>
                        </a:spcBef>
                        <a:spcAft>
                          <a:spcPts val="0"/>
                        </a:spcAft>
                      </a:pPr>
                      <a:r>
                        <a:rPr lang="en-GB" sz="1200" dirty="0">
                          <a:latin typeface="Times New Roman"/>
                          <a:ea typeface="Batang"/>
                          <a:cs typeface="Times New Roman"/>
                        </a:rPr>
                        <a:t>Lipids, surfactants</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nSpc>
                          <a:spcPts val="1100"/>
                        </a:lnSpc>
                        <a:spcBef>
                          <a:spcPts val="0"/>
                        </a:spcBef>
                        <a:spcAft>
                          <a:spcPts val="0"/>
                        </a:spcAft>
                      </a:pPr>
                      <a:r>
                        <a:rPr lang="en-GB" sz="1200" dirty="0">
                          <a:latin typeface="Times New Roman"/>
                          <a:ea typeface="Batang"/>
                          <a:cs typeface="Times New Roman"/>
                        </a:rPr>
                        <a:t>0-1 g/l</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nSpc>
                          <a:spcPts val="1100"/>
                        </a:lnSpc>
                        <a:spcBef>
                          <a:spcPts val="0"/>
                        </a:spcBef>
                        <a:spcAft>
                          <a:spcPts val="0"/>
                        </a:spcAft>
                      </a:pPr>
                      <a:r>
                        <a:rPr lang="en-GB" sz="1200" dirty="0">
                          <a:latin typeface="Times New Roman"/>
                          <a:ea typeface="Batang"/>
                          <a:cs typeface="Times New Roman"/>
                        </a:rPr>
                        <a:t>&lt;0.1-10 mg/l</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nSpc>
                          <a:spcPts val="1100"/>
                        </a:lnSpc>
                        <a:spcBef>
                          <a:spcPts val="0"/>
                        </a:spcBef>
                        <a:spcAft>
                          <a:spcPts val="0"/>
                        </a:spcAft>
                      </a:pPr>
                      <a:r>
                        <a:rPr lang="en-GB" sz="1200" dirty="0">
                          <a:latin typeface="Times New Roman"/>
                          <a:ea typeface="Batang"/>
                          <a:cs typeface="Times New Roman"/>
                        </a:rPr>
                        <a:t>Chromatography</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9"/>
                  </a:ext>
                </a:extLst>
              </a:tr>
              <a:tr h="366561">
                <a:tc>
                  <a:txBody>
                    <a:bodyPr/>
                    <a:lstStyle/>
                    <a:p>
                      <a:pPr marL="0" marR="0">
                        <a:lnSpc>
                          <a:spcPts val="1100"/>
                        </a:lnSpc>
                        <a:spcBef>
                          <a:spcPts val="0"/>
                        </a:spcBef>
                        <a:spcAft>
                          <a:spcPts val="0"/>
                        </a:spcAft>
                      </a:pPr>
                      <a:r>
                        <a:rPr lang="en-GB" sz="1200">
                          <a:latin typeface="Times New Roman"/>
                          <a:ea typeface="Batang"/>
                          <a:cs typeface="Times New Roman"/>
                        </a:rPr>
                        <a:t>Buffer</a:t>
                      </a:r>
                      <a:endParaRPr lang="en-US" sz="9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nSpc>
                          <a:spcPts val="1100"/>
                        </a:lnSpc>
                        <a:spcBef>
                          <a:spcPts val="0"/>
                        </a:spcBef>
                        <a:spcAft>
                          <a:spcPts val="0"/>
                        </a:spcAft>
                      </a:pPr>
                      <a:r>
                        <a:rPr lang="en-GB" sz="1200" dirty="0">
                          <a:latin typeface="Times New Roman"/>
                          <a:ea typeface="Batang"/>
                          <a:cs typeface="Times New Roman"/>
                        </a:rPr>
                        <a:t>Growth media</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nSpc>
                          <a:spcPts val="1100"/>
                        </a:lnSpc>
                        <a:spcBef>
                          <a:spcPts val="0"/>
                        </a:spcBef>
                        <a:spcAft>
                          <a:spcPts val="0"/>
                        </a:spcAft>
                      </a:pPr>
                      <a:r>
                        <a:rPr lang="en-GB" sz="1200" dirty="0">
                          <a:latin typeface="Times New Roman"/>
                          <a:ea typeface="Batang"/>
                          <a:cs typeface="Times New Roman"/>
                        </a:rPr>
                        <a:t>Stability media</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nSpc>
                          <a:spcPts val="1100"/>
                        </a:lnSpc>
                        <a:spcBef>
                          <a:spcPts val="0"/>
                        </a:spcBef>
                        <a:spcAft>
                          <a:spcPts val="0"/>
                        </a:spcAft>
                      </a:pPr>
                      <a:r>
                        <a:rPr lang="en-GB" sz="1200" dirty="0">
                          <a:latin typeface="Times New Roman"/>
                          <a:ea typeface="Batang"/>
                          <a:cs typeface="Times New Roman"/>
                        </a:rPr>
                        <a:t>UF</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10"/>
                  </a:ext>
                </a:extLst>
              </a:tr>
              <a:tr h="373348">
                <a:tc>
                  <a:txBody>
                    <a:bodyPr/>
                    <a:lstStyle/>
                    <a:p>
                      <a:pPr marL="0" marR="0">
                        <a:lnSpc>
                          <a:spcPts val="1100"/>
                        </a:lnSpc>
                        <a:spcBef>
                          <a:spcPts val="0"/>
                        </a:spcBef>
                        <a:spcAft>
                          <a:spcPts val="0"/>
                        </a:spcAft>
                      </a:pPr>
                      <a:r>
                        <a:rPr lang="en-GB" sz="1200">
                          <a:latin typeface="Times New Roman"/>
                          <a:ea typeface="Batang"/>
                          <a:cs typeface="Times New Roman"/>
                        </a:rPr>
                        <a:t>Extractables/leachables</a:t>
                      </a:r>
                      <a:endParaRPr lang="en-US" sz="90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nSpc>
                          <a:spcPts val="1100"/>
                        </a:lnSpc>
                        <a:spcBef>
                          <a:spcPts val="0"/>
                        </a:spcBef>
                        <a:spcAft>
                          <a:spcPts val="0"/>
                        </a:spcAft>
                      </a:pPr>
                      <a:r>
                        <a:rPr lang="en-GB" sz="1200" dirty="0">
                          <a:latin typeface="Times New Roman"/>
                          <a:ea typeface="Batang"/>
                          <a:cs typeface="Times New Roman"/>
                        </a:rPr>
                        <a:t>Various</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nSpc>
                          <a:spcPts val="1100"/>
                        </a:lnSpc>
                        <a:spcBef>
                          <a:spcPts val="0"/>
                        </a:spcBef>
                        <a:spcAft>
                          <a:spcPts val="0"/>
                        </a:spcAft>
                      </a:pPr>
                      <a:r>
                        <a:rPr lang="en-GB" sz="1200" dirty="0">
                          <a:latin typeface="Times New Roman"/>
                          <a:ea typeface="Batang"/>
                          <a:cs typeface="Times New Roman"/>
                        </a:rPr>
                        <a:t>&lt;0.1-10 mg/l</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tc>
                  <a:txBody>
                    <a:bodyPr/>
                    <a:lstStyle/>
                    <a:p>
                      <a:pPr marL="0" marR="0">
                        <a:lnSpc>
                          <a:spcPts val="1100"/>
                        </a:lnSpc>
                        <a:spcBef>
                          <a:spcPts val="0"/>
                        </a:spcBef>
                        <a:spcAft>
                          <a:spcPts val="0"/>
                        </a:spcAft>
                      </a:pPr>
                      <a:r>
                        <a:rPr lang="en-GB" sz="1200" dirty="0">
                          <a:latin typeface="Times New Roman"/>
                          <a:ea typeface="Batang"/>
                          <a:cs typeface="Times New Roman"/>
                        </a:rPr>
                        <a:t>UF/ Chromatography</a:t>
                      </a:r>
                      <a:endParaRPr lang="en-US" sz="900" dirty="0">
                        <a:latin typeface="Times New Roman"/>
                        <a:ea typeface="Times New Roman"/>
                        <a:cs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11"/>
                  </a:ext>
                </a:extLst>
              </a:tr>
              <a:tr h="366561">
                <a:tc>
                  <a:txBody>
                    <a:bodyPr/>
                    <a:lstStyle/>
                    <a:p>
                      <a:pPr marL="0" marR="0">
                        <a:lnSpc>
                          <a:spcPts val="1100"/>
                        </a:lnSpc>
                        <a:spcBef>
                          <a:spcPts val="0"/>
                        </a:spcBef>
                        <a:spcAft>
                          <a:spcPts val="0"/>
                        </a:spcAft>
                      </a:pPr>
                      <a:r>
                        <a:rPr lang="en-GB" sz="1200">
                          <a:latin typeface="Times New Roman"/>
                          <a:ea typeface="Batang"/>
                          <a:cs typeface="Times New Roman"/>
                        </a:rPr>
                        <a:t>Purification reagents</a:t>
                      </a:r>
                      <a:endParaRPr lang="en-US" sz="900">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ts val="1100"/>
                        </a:lnSpc>
                        <a:spcBef>
                          <a:spcPts val="0"/>
                        </a:spcBef>
                        <a:spcAft>
                          <a:spcPts val="0"/>
                        </a:spcAft>
                      </a:pPr>
                      <a:r>
                        <a:rPr lang="en-GB" sz="1200">
                          <a:latin typeface="Times New Roman"/>
                          <a:ea typeface="Batang"/>
                          <a:cs typeface="Times New Roman"/>
                        </a:rPr>
                        <a:t>Various</a:t>
                      </a:r>
                      <a:endParaRPr lang="en-US" sz="900">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ts val="1100"/>
                        </a:lnSpc>
                        <a:spcBef>
                          <a:spcPts val="0"/>
                        </a:spcBef>
                        <a:spcAft>
                          <a:spcPts val="0"/>
                        </a:spcAft>
                      </a:pPr>
                      <a:r>
                        <a:rPr lang="en-GB" sz="1200" dirty="0">
                          <a:latin typeface="Times New Roman"/>
                          <a:ea typeface="Batang"/>
                          <a:cs typeface="Times New Roman"/>
                        </a:rPr>
                        <a:t>&lt;0.1-10mg/l</a:t>
                      </a:r>
                      <a:endParaRPr lang="en-US"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nSpc>
                          <a:spcPts val="1100"/>
                        </a:lnSpc>
                        <a:spcBef>
                          <a:spcPts val="0"/>
                        </a:spcBef>
                        <a:spcAft>
                          <a:spcPts val="0"/>
                        </a:spcAft>
                      </a:pPr>
                      <a:r>
                        <a:rPr lang="en-GB" sz="1200" dirty="0">
                          <a:latin typeface="Times New Roman"/>
                          <a:ea typeface="Batang"/>
                          <a:cs typeface="Times New Roman"/>
                        </a:rPr>
                        <a:t>UF</a:t>
                      </a:r>
                      <a:endParaRPr lang="en-US" sz="900" dirty="0">
                        <a:latin typeface="Times New Roman"/>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2106" name="TextBox 3"/>
          <p:cNvSpPr txBox="1">
            <a:spLocks noChangeArrowheads="1"/>
          </p:cNvSpPr>
          <p:nvPr/>
        </p:nvSpPr>
        <p:spPr bwMode="auto">
          <a:xfrm>
            <a:off x="381000" y="609600"/>
            <a:ext cx="7772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905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r>
              <a:rPr lang="en-GB" altLang="en-US" sz="2400" dirty="0">
                <a:solidFill>
                  <a:schemeClr val="bg1"/>
                </a:solidFill>
                <a:ea typeface="Batang"/>
                <a:cs typeface="Batang"/>
              </a:rPr>
              <a:t>Common Process Compounds and Methods of Removal or Purification</a:t>
            </a:r>
            <a:endParaRPr lang="en-US" altLang="en-US" sz="2400" dirty="0">
              <a:solidFill>
                <a:schemeClr val="bg1"/>
              </a:solidFill>
            </a:endParaRPr>
          </a:p>
        </p:txBody>
      </p:sp>
    </p:spTree>
    <p:extLst>
      <p:ext uri="{BB962C8B-B14F-4D97-AF65-F5344CB8AC3E}">
        <p14:creationId xmlns:p14="http://schemas.microsoft.com/office/powerpoint/2010/main" val="703429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228600"/>
            <a:ext cx="7158038" cy="955675"/>
          </a:xfrm>
        </p:spPr>
        <p:txBody>
          <a:bodyPr/>
          <a:lstStyle/>
          <a:p>
            <a:r>
              <a:rPr lang="en-US" altLang="en-US" smtClean="0">
                <a:latin typeface="Arial" panose="020B0604020202020204" pitchFamily="34" charset="0"/>
                <a:ea typeface="MS PGothic" panose="020B0600070205080204" pitchFamily="34" charset="-128"/>
                <a:cs typeface="Arial" panose="020B0604020202020204" pitchFamily="34" charset="0"/>
              </a:rPr>
              <a:t>Immunoblots (Westerns)</a:t>
            </a:r>
          </a:p>
        </p:txBody>
      </p:sp>
      <p:sp>
        <p:nvSpPr>
          <p:cNvPr id="20483" name="Text Box 3"/>
          <p:cNvSpPr txBox="1">
            <a:spLocks noChangeArrowheads="1"/>
          </p:cNvSpPr>
          <p:nvPr/>
        </p:nvSpPr>
        <p:spPr bwMode="auto">
          <a:xfrm>
            <a:off x="381000" y="2209800"/>
            <a:ext cx="81041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buFontTx/>
              <a:buChar char="•"/>
            </a:pPr>
            <a:endParaRPr lang="en-US" altLang="en-US" sz="2400">
              <a:latin typeface="Times New Roman" panose="02020603050405020304" pitchFamily="18" charset="0"/>
            </a:endParaRPr>
          </a:p>
          <a:p>
            <a:endParaRPr lang="en-US" altLang="en-US" sz="2400">
              <a:latin typeface="Times New Roman" panose="02020603050405020304" pitchFamily="18" charset="0"/>
            </a:endParaRPr>
          </a:p>
        </p:txBody>
      </p:sp>
      <p:pic>
        <p:nvPicPr>
          <p:cNvPr id="20484" name="Picture 7" descr="L0020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143000"/>
            <a:ext cx="378936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74939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mtClean="0">
                <a:latin typeface="Arial" panose="020B0604020202020204" pitchFamily="34" charset="0"/>
                <a:ea typeface="MS PGothic" panose="020B0600070205080204" pitchFamily="34" charset="-128"/>
                <a:cs typeface="Arial" panose="020B0604020202020204" pitchFamily="34" charset="0"/>
              </a:rPr>
              <a:t>A280</a:t>
            </a:r>
          </a:p>
        </p:txBody>
      </p:sp>
      <p:sp>
        <p:nvSpPr>
          <p:cNvPr id="21507" name="Text Box 3"/>
          <p:cNvSpPr txBox="1">
            <a:spLocks noChangeArrowheads="1"/>
          </p:cNvSpPr>
          <p:nvPr/>
        </p:nvSpPr>
        <p:spPr bwMode="auto">
          <a:xfrm>
            <a:off x="2133600" y="1676400"/>
            <a:ext cx="63246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2400">
                <a:cs typeface="Arial" panose="020B0604020202020204" pitchFamily="34" charset="0"/>
              </a:rPr>
              <a:t>Tryphophan</a:t>
            </a:r>
          </a:p>
          <a:p>
            <a:r>
              <a:rPr lang="en-US" altLang="en-US" sz="2400">
                <a:cs typeface="Arial" panose="020B0604020202020204" pitchFamily="34" charset="0"/>
              </a:rPr>
              <a:t>Phenylalanine</a:t>
            </a:r>
          </a:p>
          <a:p>
            <a:r>
              <a:rPr lang="en-US" altLang="en-US" sz="2400">
                <a:cs typeface="Arial" panose="020B0604020202020204" pitchFamily="34" charset="0"/>
              </a:rPr>
              <a:t>Tyrosine</a:t>
            </a:r>
          </a:p>
          <a:p>
            <a:endParaRPr lang="en-US" altLang="en-US" sz="2400">
              <a:cs typeface="Arial" panose="020B0604020202020204" pitchFamily="34" charset="0"/>
            </a:endParaRPr>
          </a:p>
          <a:p>
            <a:r>
              <a:rPr lang="en-US" altLang="en-US" sz="2400">
                <a:cs typeface="Arial" panose="020B0604020202020204" pitchFamily="34" charset="0"/>
              </a:rPr>
              <a:t>	ALL ABSORB LIGHT AT 280 nm</a:t>
            </a:r>
          </a:p>
          <a:p>
            <a:endParaRPr lang="en-US" altLang="en-US" sz="2400">
              <a:cs typeface="Arial" panose="020B0604020202020204" pitchFamily="34" charset="0"/>
            </a:endParaRPr>
          </a:p>
          <a:p>
            <a:r>
              <a:rPr lang="en-US" altLang="en-US" sz="2400">
                <a:cs typeface="Arial" panose="020B0604020202020204" pitchFamily="34" charset="0"/>
              </a:rPr>
              <a:t>Crude, not necessarily quantitative</a:t>
            </a:r>
          </a:p>
          <a:p>
            <a:endParaRPr lang="en-US" altLang="en-US" sz="2400">
              <a:cs typeface="Arial" panose="020B0604020202020204" pitchFamily="34" charset="0"/>
            </a:endParaRPr>
          </a:p>
          <a:p>
            <a:r>
              <a:rPr lang="en-US" altLang="en-US" sz="2400">
                <a:cs typeface="Arial" panose="020B0604020202020204" pitchFamily="34" charset="0"/>
              </a:rPr>
              <a:t>Same amount of protein will show different A280 depending on amount of above amino acids </a:t>
            </a:r>
          </a:p>
          <a:p>
            <a:endParaRPr lang="en-US" altLang="en-US" sz="2400">
              <a:latin typeface="Times New Roman" panose="02020603050405020304" pitchFamily="18" charset="0"/>
            </a:endParaRPr>
          </a:p>
          <a:p>
            <a:endParaRPr lang="en-US" altLang="en-US" sz="2400">
              <a:latin typeface="Times New Roman" panose="02020603050405020304" pitchFamily="18" charset="0"/>
            </a:endParaRPr>
          </a:p>
        </p:txBody>
      </p:sp>
    </p:spTree>
    <p:extLst>
      <p:ext uri="{BB962C8B-B14F-4D97-AF65-F5344CB8AC3E}">
        <p14:creationId xmlns:p14="http://schemas.microsoft.com/office/powerpoint/2010/main" val="11257698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277813"/>
            <a:ext cx="8229600" cy="638175"/>
          </a:xfrm>
        </p:spPr>
        <p:txBody>
          <a:bodyPr rtlCol="0">
            <a:normAutofit fontScale="90000"/>
          </a:bodyPr>
          <a:lstStyle/>
          <a:p>
            <a:pPr fontAlgn="auto">
              <a:spcAft>
                <a:spcPts val="0"/>
              </a:spcAft>
              <a:defRPr/>
            </a:pPr>
            <a:r>
              <a:rPr lang="en-US" smtClean="0">
                <a:latin typeface="Arial" pitchFamily="34" charset="0"/>
                <a:ea typeface="ＭＳ Ｐゴシック"/>
                <a:cs typeface="Arial" pitchFamily="34" charset="0"/>
              </a:rPr>
              <a:t>Bradford Assay</a:t>
            </a:r>
          </a:p>
        </p:txBody>
      </p:sp>
      <p:sp>
        <p:nvSpPr>
          <p:cNvPr id="22531" name="Text Box 3"/>
          <p:cNvSpPr txBox="1">
            <a:spLocks noChangeArrowheads="1"/>
          </p:cNvSpPr>
          <p:nvPr/>
        </p:nvSpPr>
        <p:spPr bwMode="auto">
          <a:xfrm>
            <a:off x="0" y="304800"/>
            <a:ext cx="837882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2400" dirty="0">
              <a:latin typeface="Times New Roman" panose="02020603050405020304" pitchFamily="18" charset="0"/>
            </a:endParaRPr>
          </a:p>
          <a:p>
            <a:endParaRPr lang="en-US" altLang="en-US" sz="2400" dirty="0">
              <a:latin typeface="Times New Roman" panose="02020603050405020304" pitchFamily="18" charset="0"/>
            </a:endParaRPr>
          </a:p>
          <a:p>
            <a:pPr algn="ctr"/>
            <a:endParaRPr lang="en-US" altLang="en-US" sz="2400" dirty="0" smtClean="0">
              <a:latin typeface="Times New Roman" panose="02020603050405020304" pitchFamily="18" charset="0"/>
            </a:endParaRPr>
          </a:p>
          <a:p>
            <a:pPr algn="ctr"/>
            <a:endParaRPr lang="en-US" altLang="en-US" sz="2400" dirty="0">
              <a:latin typeface="Times New Roman" panose="02020603050405020304" pitchFamily="18" charset="0"/>
            </a:endParaRPr>
          </a:p>
          <a:p>
            <a:pPr algn="ctr"/>
            <a:r>
              <a:rPr lang="en-US" altLang="en-US" sz="2400" dirty="0" smtClean="0">
                <a:latin typeface="Times New Roman" panose="02020603050405020304" pitchFamily="18" charset="0"/>
              </a:rPr>
              <a:t>SECOND </a:t>
            </a:r>
            <a:r>
              <a:rPr lang="en-US" altLang="en-US" sz="2400" dirty="0">
                <a:latin typeface="Times New Roman" panose="02020603050405020304" pitchFamily="18" charset="0"/>
              </a:rPr>
              <a:t>MOST CITED PAPER IN SCIENCE JOURNALS</a:t>
            </a:r>
          </a:p>
          <a:p>
            <a:r>
              <a:rPr lang="en-US" altLang="en-US" sz="2400" dirty="0">
                <a:latin typeface="Times New Roman" panose="02020603050405020304" pitchFamily="18" charset="0"/>
              </a:rPr>
              <a:t>	</a:t>
            </a:r>
            <a:r>
              <a:rPr lang="en-US" altLang="en-US" dirty="0">
                <a:latin typeface="Arial Black" panose="020B0A04020102020204" pitchFamily="34" charset="0"/>
              </a:rPr>
              <a:t>Bradford, M. M. (</a:t>
            </a:r>
            <a:r>
              <a:rPr lang="en-US" altLang="en-US" dirty="0">
                <a:latin typeface="Arial Black" panose="020B0A04020102020204" pitchFamily="34" charset="0"/>
                <a:hlinkClick r:id="rId3" tooltip="1976"/>
              </a:rPr>
              <a:t>1976</a:t>
            </a:r>
            <a:r>
              <a:rPr lang="en-US" altLang="en-US" dirty="0">
                <a:latin typeface="Arial Black" panose="020B0A04020102020204" pitchFamily="34" charset="0"/>
              </a:rPr>
              <a:t>) </a:t>
            </a:r>
          </a:p>
          <a:p>
            <a:r>
              <a:rPr lang="en-US" altLang="en-US" dirty="0">
                <a:latin typeface="Arial Black" panose="020B0A04020102020204" pitchFamily="34" charset="0"/>
              </a:rPr>
              <a:t>	</a:t>
            </a:r>
            <a:r>
              <a:rPr lang="en-US" altLang="en-US" dirty="0">
                <a:latin typeface="Times New Roman" panose="02020603050405020304" pitchFamily="18" charset="0"/>
              </a:rPr>
              <a:t>A Rapid and Sensitive Method for the Quantitation </a:t>
            </a:r>
          </a:p>
          <a:p>
            <a:r>
              <a:rPr lang="en-US" altLang="en-US" dirty="0">
                <a:latin typeface="Times New Roman" panose="02020603050405020304" pitchFamily="18" charset="0"/>
              </a:rPr>
              <a:t>	of Microgram Quantities of Protein Utilizing the </a:t>
            </a:r>
          </a:p>
          <a:p>
            <a:r>
              <a:rPr lang="en-US" altLang="en-US" dirty="0">
                <a:latin typeface="Times New Roman" panose="02020603050405020304" pitchFamily="18" charset="0"/>
              </a:rPr>
              <a:t>	Principle of Protein-Dye Binding. </a:t>
            </a:r>
          </a:p>
          <a:p>
            <a:r>
              <a:rPr lang="en-US" altLang="en-US" dirty="0">
                <a:latin typeface="Arial Black" panose="020B0A04020102020204" pitchFamily="34" charset="0"/>
              </a:rPr>
              <a:t>	Anal. Biochem. </a:t>
            </a:r>
            <a:r>
              <a:rPr lang="en-US" altLang="en-US" b="1" dirty="0">
                <a:latin typeface="Arial Black" panose="020B0A04020102020204" pitchFamily="34" charset="0"/>
              </a:rPr>
              <a:t>72</a:t>
            </a:r>
            <a:r>
              <a:rPr lang="en-US" altLang="en-US" dirty="0">
                <a:latin typeface="Arial Black" panose="020B0A04020102020204" pitchFamily="34" charset="0"/>
              </a:rPr>
              <a:t>:248-254. </a:t>
            </a:r>
          </a:p>
        </p:txBody>
      </p:sp>
      <p:pic>
        <p:nvPicPr>
          <p:cNvPr id="22532" name="Picture 5" descr="embl-03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721120"/>
            <a:ext cx="4510088" cy="283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66" name="Text Box 6"/>
          <p:cNvSpPr txBox="1">
            <a:spLocks noChangeArrowheads="1"/>
          </p:cNvSpPr>
          <p:nvPr/>
        </p:nvSpPr>
        <p:spPr bwMode="auto">
          <a:xfrm>
            <a:off x="228600" y="5257800"/>
            <a:ext cx="3657600" cy="369888"/>
          </a:xfrm>
          <a:prstGeom prst="rect">
            <a:avLst/>
          </a:prstGeom>
          <a:noFill/>
          <a:ln w="9525">
            <a:noFill/>
            <a:miter lim="800000"/>
            <a:headEnd/>
            <a:tailEnd/>
          </a:ln>
          <a:effectLst/>
        </p:spPr>
        <p:txBody>
          <a:bodyPr>
            <a:spAutoFit/>
          </a:bodyPr>
          <a:lstStyle/>
          <a:p>
            <a:pPr fontAlgn="auto">
              <a:spcBef>
                <a:spcPts val="0"/>
              </a:spcBef>
              <a:spcAft>
                <a:spcPts val="0"/>
              </a:spcAft>
              <a:defRPr/>
            </a:pPr>
            <a:r>
              <a:rPr lang="en-US" dirty="0" err="1">
                <a:effectLst>
                  <a:outerShdw blurRad="38100" dist="38100" dir="2700000" algn="tl">
                    <a:srgbClr val="000000"/>
                  </a:outerShdw>
                </a:effectLst>
                <a:latin typeface="+mn-lt"/>
              </a:rPr>
              <a:t>Coomassie</a:t>
            </a:r>
            <a:r>
              <a:rPr lang="en-US" dirty="0">
                <a:effectLst>
                  <a:outerShdw blurRad="38100" dist="38100" dir="2700000" algn="tl">
                    <a:srgbClr val="000000"/>
                  </a:outerShdw>
                </a:effectLst>
                <a:latin typeface="+mn-lt"/>
              </a:rPr>
              <a:t> Brilliant Blue G Dye</a:t>
            </a:r>
          </a:p>
        </p:txBody>
      </p:sp>
    </p:spTree>
    <p:extLst>
      <p:ext uri="{BB962C8B-B14F-4D97-AF65-F5344CB8AC3E}">
        <p14:creationId xmlns:p14="http://schemas.microsoft.com/office/powerpoint/2010/main" val="36172410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28600" y="914400"/>
          <a:ext cx="8686800" cy="489585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471139">
                <a:tc>
                  <a:txBody>
                    <a:bodyPr/>
                    <a:lstStyle/>
                    <a:p>
                      <a:pPr algn="ctr"/>
                      <a:r>
                        <a:rPr lang="en-US" sz="2400" b="0" dirty="0" smtClean="0">
                          <a:latin typeface="Arial" pitchFamily="34" charset="0"/>
                          <a:cs typeface="Arial" pitchFamily="34" charset="0"/>
                        </a:rPr>
                        <a:t>CHARACTERISTIC</a:t>
                      </a:r>
                      <a:endParaRPr lang="en-US" sz="2400" b="0" dirty="0">
                        <a:latin typeface="Arial" pitchFamily="34" charset="0"/>
                        <a:cs typeface="Arial" pitchFamily="34" charset="0"/>
                      </a:endParaRPr>
                    </a:p>
                  </a:txBody>
                  <a:tcPr marT="45716" marB="45716"/>
                </a:tc>
                <a:tc>
                  <a:txBody>
                    <a:bodyPr/>
                    <a:lstStyle/>
                    <a:p>
                      <a:pPr algn="ctr"/>
                      <a:r>
                        <a:rPr lang="en-US" sz="2400" b="0" dirty="0" smtClean="0">
                          <a:latin typeface="+mn-lt"/>
                        </a:rPr>
                        <a:t>METHOD</a:t>
                      </a:r>
                      <a:endParaRPr lang="en-US" sz="2400" b="0" dirty="0">
                        <a:latin typeface="+mn-lt"/>
                      </a:endParaRPr>
                    </a:p>
                  </a:txBody>
                  <a:tcPr marT="45716" marB="45716"/>
                </a:tc>
                <a:extLst>
                  <a:ext uri="{0D108BD9-81ED-4DB2-BD59-A6C34878D82A}">
                    <a16:rowId xmlns:a16="http://schemas.microsoft.com/office/drawing/2014/main" val="10000"/>
                  </a:ext>
                </a:extLst>
              </a:tr>
              <a:tr h="659594">
                <a:tc>
                  <a:txBody>
                    <a:bodyPr/>
                    <a:lstStyle/>
                    <a:p>
                      <a:r>
                        <a:rPr lang="en-US" sz="1800" dirty="0" smtClean="0">
                          <a:latin typeface="Arial" pitchFamily="34" charset="0"/>
                          <a:cs typeface="Arial" pitchFamily="34" charset="0"/>
                        </a:rPr>
                        <a:t>PURITY</a:t>
                      </a:r>
                      <a:endParaRPr lang="en-US" sz="1800" dirty="0">
                        <a:latin typeface="Arial" pitchFamily="34" charset="0"/>
                        <a:cs typeface="Arial" pitchFamily="34" charset="0"/>
                      </a:endParaRPr>
                    </a:p>
                  </a:txBody>
                  <a:tcPr marT="45716" marB="45716"/>
                </a:tc>
                <a:tc>
                  <a:txBody>
                    <a:bodyPr/>
                    <a:lstStyle/>
                    <a:p>
                      <a:r>
                        <a:rPr lang="en-US" sz="1800" dirty="0" smtClean="0">
                          <a:latin typeface="Arial" pitchFamily="34" charset="0"/>
                          <a:cs typeface="Arial" pitchFamily="34" charset="0"/>
                        </a:rPr>
                        <a:t>SDS-PAGE,</a:t>
                      </a:r>
                      <a:r>
                        <a:rPr lang="en-US" sz="1800" baseline="0" dirty="0" smtClean="0">
                          <a:latin typeface="Arial" pitchFamily="34" charset="0"/>
                          <a:cs typeface="Arial" pitchFamily="34" charset="0"/>
                        </a:rPr>
                        <a:t> 2D ELECTROPHORESIS, IEF, HPLC, MS, CAPILLARY ELECTROPHORESIS</a:t>
                      </a:r>
                      <a:endParaRPr lang="en-US" sz="1800" dirty="0">
                        <a:latin typeface="Arial" pitchFamily="34" charset="0"/>
                        <a:cs typeface="Arial" pitchFamily="34" charset="0"/>
                      </a:endParaRPr>
                    </a:p>
                  </a:txBody>
                  <a:tcPr marT="45716" marB="45716"/>
                </a:tc>
                <a:extLst>
                  <a:ext uri="{0D108BD9-81ED-4DB2-BD59-A6C34878D82A}">
                    <a16:rowId xmlns:a16="http://schemas.microsoft.com/office/drawing/2014/main" val="10001"/>
                  </a:ext>
                </a:extLst>
              </a:tr>
              <a:tr h="914317">
                <a:tc>
                  <a:txBody>
                    <a:bodyPr/>
                    <a:lstStyle/>
                    <a:p>
                      <a:r>
                        <a:rPr lang="en-US" sz="1800" dirty="0" smtClean="0">
                          <a:latin typeface="Arial" pitchFamily="34" charset="0"/>
                          <a:cs typeface="Arial" pitchFamily="34" charset="0"/>
                        </a:rPr>
                        <a:t>MOLECULAR</a:t>
                      </a:r>
                      <a:r>
                        <a:rPr lang="en-US" sz="1800" baseline="0" dirty="0" smtClean="0">
                          <a:latin typeface="Arial" pitchFamily="34" charset="0"/>
                          <a:cs typeface="Arial" pitchFamily="34" charset="0"/>
                        </a:rPr>
                        <a:t> WEIGHT</a:t>
                      </a:r>
                      <a:endParaRPr lang="en-US" sz="1800" dirty="0">
                        <a:latin typeface="Arial" pitchFamily="34" charset="0"/>
                        <a:cs typeface="Arial" pitchFamily="34" charset="0"/>
                      </a:endParaRPr>
                    </a:p>
                  </a:txBody>
                  <a:tcPr marT="45716" marB="45716"/>
                </a:tc>
                <a:tc>
                  <a:txBody>
                    <a:bodyPr/>
                    <a:lstStyle/>
                    <a:p>
                      <a:r>
                        <a:rPr lang="en-US" sz="1800" dirty="0" smtClean="0">
                          <a:latin typeface="Arial" pitchFamily="34" charset="0"/>
                          <a:cs typeface="Arial" pitchFamily="34" charset="0"/>
                        </a:rPr>
                        <a:t>SDS-PAGE, GEL FILTRATION</a:t>
                      </a:r>
                      <a:r>
                        <a:rPr lang="en-US" sz="1800" baseline="0" dirty="0" smtClean="0">
                          <a:latin typeface="Arial" pitchFamily="34" charset="0"/>
                          <a:cs typeface="Arial" pitchFamily="34" charset="0"/>
                        </a:rPr>
                        <a:t> CHROMATOGRAPHY, MS, ANALYTICAL ULTRACENTRIFUGATION</a:t>
                      </a:r>
                      <a:endParaRPr lang="en-US" sz="1800" dirty="0">
                        <a:latin typeface="Arial" pitchFamily="34" charset="0"/>
                        <a:cs typeface="Arial" pitchFamily="34" charset="0"/>
                      </a:endParaRPr>
                    </a:p>
                  </a:txBody>
                  <a:tcPr marT="45716" marB="45716"/>
                </a:tc>
                <a:extLst>
                  <a:ext uri="{0D108BD9-81ED-4DB2-BD59-A6C34878D82A}">
                    <a16:rowId xmlns:a16="http://schemas.microsoft.com/office/drawing/2014/main" val="10002"/>
                  </a:ext>
                </a:extLst>
              </a:tr>
              <a:tr h="382146">
                <a:tc>
                  <a:txBody>
                    <a:bodyPr/>
                    <a:lstStyle/>
                    <a:p>
                      <a:r>
                        <a:rPr lang="en-US" sz="1800" dirty="0" smtClean="0">
                          <a:latin typeface="Arial" pitchFamily="34" charset="0"/>
                          <a:cs typeface="Arial" pitchFamily="34" charset="0"/>
                        </a:rPr>
                        <a:t>FUNCTION</a:t>
                      </a:r>
                      <a:endParaRPr lang="en-US" sz="1800" dirty="0">
                        <a:latin typeface="Arial" pitchFamily="34" charset="0"/>
                        <a:cs typeface="Arial" pitchFamily="34" charset="0"/>
                      </a:endParaRPr>
                    </a:p>
                  </a:txBody>
                  <a:tcPr marT="45716" marB="45716"/>
                </a:tc>
                <a:tc>
                  <a:txBody>
                    <a:bodyPr/>
                    <a:lstStyle/>
                    <a:p>
                      <a:r>
                        <a:rPr lang="en-US" sz="1800" dirty="0" smtClean="0">
                          <a:latin typeface="Arial" pitchFamily="34" charset="0"/>
                          <a:cs typeface="Arial" pitchFamily="34" charset="0"/>
                        </a:rPr>
                        <a:t>MUCH VARIETY</a:t>
                      </a:r>
                      <a:endParaRPr lang="en-US" sz="1800" dirty="0">
                        <a:latin typeface="Arial" pitchFamily="34" charset="0"/>
                        <a:cs typeface="Arial" pitchFamily="34" charset="0"/>
                      </a:endParaRPr>
                    </a:p>
                  </a:txBody>
                  <a:tcPr marT="45716" marB="45716"/>
                </a:tc>
                <a:extLst>
                  <a:ext uri="{0D108BD9-81ED-4DB2-BD59-A6C34878D82A}">
                    <a16:rowId xmlns:a16="http://schemas.microsoft.com/office/drawing/2014/main" val="10003"/>
                  </a:ext>
                </a:extLst>
              </a:tr>
              <a:tr h="914317">
                <a:tc>
                  <a:txBody>
                    <a:bodyPr/>
                    <a:lstStyle/>
                    <a:p>
                      <a:r>
                        <a:rPr lang="en-US" sz="1800" dirty="0" smtClean="0">
                          <a:latin typeface="Arial" pitchFamily="34" charset="0"/>
                          <a:cs typeface="Arial" pitchFamily="34" charset="0"/>
                        </a:rPr>
                        <a:t>PRIMARY STRUCTURE</a:t>
                      </a:r>
                      <a:endParaRPr lang="en-US" sz="1800" dirty="0">
                        <a:latin typeface="Arial" pitchFamily="34" charset="0"/>
                        <a:cs typeface="Arial" pitchFamily="34" charset="0"/>
                      </a:endParaRPr>
                    </a:p>
                  </a:txBody>
                  <a:tcPr marT="45716" marB="45716"/>
                </a:tc>
                <a:tc>
                  <a:txBody>
                    <a:bodyPr/>
                    <a:lstStyle/>
                    <a:p>
                      <a:r>
                        <a:rPr lang="en-US" sz="1800" dirty="0" smtClean="0">
                          <a:latin typeface="Arial" pitchFamily="34" charset="0"/>
                          <a:cs typeface="Arial" pitchFamily="34" charset="0"/>
                        </a:rPr>
                        <a:t>AA COMPOSITION, PEPTIDE</a:t>
                      </a:r>
                      <a:r>
                        <a:rPr lang="en-US" sz="1800" baseline="0" dirty="0" smtClean="0">
                          <a:latin typeface="Arial" pitchFamily="34" charset="0"/>
                          <a:cs typeface="Arial" pitchFamily="34" charset="0"/>
                        </a:rPr>
                        <a:t> MAPPING, N-TERMINAL SEQUENCING, COMPLETE AMINO ACID SEQUENCING</a:t>
                      </a:r>
                      <a:endParaRPr lang="en-US" sz="1800" dirty="0">
                        <a:latin typeface="Arial" pitchFamily="34" charset="0"/>
                        <a:cs typeface="Arial" pitchFamily="34" charset="0"/>
                      </a:endParaRPr>
                    </a:p>
                  </a:txBody>
                  <a:tcPr marT="45716" marB="45716"/>
                </a:tc>
                <a:extLst>
                  <a:ext uri="{0D108BD9-81ED-4DB2-BD59-A6C34878D82A}">
                    <a16:rowId xmlns:a16="http://schemas.microsoft.com/office/drawing/2014/main" val="10004"/>
                  </a:ext>
                </a:extLst>
              </a:tr>
              <a:tr h="914317">
                <a:tc>
                  <a:txBody>
                    <a:bodyPr/>
                    <a:lstStyle/>
                    <a:p>
                      <a:r>
                        <a:rPr lang="en-US" sz="1800" dirty="0" smtClean="0">
                          <a:latin typeface="Arial" pitchFamily="34" charset="0"/>
                          <a:cs typeface="Arial" pitchFamily="34" charset="0"/>
                        </a:rPr>
                        <a:t>SECONDARY,</a:t>
                      </a:r>
                      <a:r>
                        <a:rPr lang="en-US" sz="1800" baseline="0" dirty="0" smtClean="0">
                          <a:latin typeface="Arial" pitchFamily="34" charset="0"/>
                          <a:cs typeface="Arial" pitchFamily="34" charset="0"/>
                        </a:rPr>
                        <a:t> TERTIARY, QUARTENARY STRUCTURE</a:t>
                      </a:r>
                      <a:endParaRPr lang="en-US" sz="1800" dirty="0">
                        <a:latin typeface="Arial" pitchFamily="34" charset="0"/>
                        <a:cs typeface="Arial" pitchFamily="34" charset="0"/>
                      </a:endParaRPr>
                    </a:p>
                  </a:txBody>
                  <a:tcPr marT="45716" marB="45716"/>
                </a:tc>
                <a:tc>
                  <a:txBody>
                    <a:bodyPr/>
                    <a:lstStyle/>
                    <a:p>
                      <a:r>
                        <a:rPr lang="en-US" sz="1800" dirty="0" smtClean="0">
                          <a:latin typeface="Arial" pitchFamily="34" charset="0"/>
                          <a:cs typeface="Arial" pitchFamily="34" charset="0"/>
                        </a:rPr>
                        <a:t>X-RAY</a:t>
                      </a:r>
                      <a:r>
                        <a:rPr lang="en-US" sz="1800" baseline="0" dirty="0" smtClean="0">
                          <a:latin typeface="Arial" pitchFamily="34" charset="0"/>
                          <a:cs typeface="Arial" pitchFamily="34" charset="0"/>
                        </a:rPr>
                        <a:t> CRYSTALLOGRAPHY, NMR,  ANALYTICAL ULTRACENTRIFUGATION, FLUORESCENCE SPECTROSCOPY</a:t>
                      </a:r>
                      <a:endParaRPr lang="en-US" sz="1800" dirty="0">
                        <a:latin typeface="Arial" pitchFamily="34" charset="0"/>
                        <a:cs typeface="Arial" pitchFamily="34" charset="0"/>
                      </a:endParaRPr>
                    </a:p>
                  </a:txBody>
                  <a:tcPr marT="45716" marB="45716"/>
                </a:tc>
                <a:extLst>
                  <a:ext uri="{0D108BD9-81ED-4DB2-BD59-A6C34878D82A}">
                    <a16:rowId xmlns:a16="http://schemas.microsoft.com/office/drawing/2014/main" val="10005"/>
                  </a:ext>
                </a:extLst>
              </a:tr>
              <a:tr h="640022">
                <a:tc>
                  <a:txBody>
                    <a:bodyPr/>
                    <a:lstStyle/>
                    <a:p>
                      <a:r>
                        <a:rPr lang="en-US" sz="1800" dirty="0" smtClean="0">
                          <a:latin typeface="Arial" pitchFamily="34" charset="0"/>
                          <a:cs typeface="Arial" pitchFamily="34" charset="0"/>
                        </a:rPr>
                        <a:t>POST-TRANSLATIONAL MODIFICATION</a:t>
                      </a:r>
                      <a:endParaRPr lang="en-US" sz="1800" dirty="0">
                        <a:latin typeface="Arial" pitchFamily="34" charset="0"/>
                        <a:cs typeface="Arial" pitchFamily="34" charset="0"/>
                      </a:endParaRPr>
                    </a:p>
                  </a:txBody>
                  <a:tcPr marT="45716" marB="45716"/>
                </a:tc>
                <a:tc>
                  <a:txBody>
                    <a:bodyPr/>
                    <a:lstStyle/>
                    <a:p>
                      <a:r>
                        <a:rPr lang="en-US" sz="1800" dirty="0" smtClean="0">
                          <a:latin typeface="Arial" pitchFamily="34" charset="0"/>
                          <a:cs typeface="Arial" pitchFamily="34" charset="0"/>
                        </a:rPr>
                        <a:t>DEPENDS ON</a:t>
                      </a:r>
                      <a:r>
                        <a:rPr lang="en-US" sz="1800" baseline="0" dirty="0" smtClean="0">
                          <a:latin typeface="Arial" pitchFamily="34" charset="0"/>
                          <a:cs typeface="Arial" pitchFamily="34" charset="0"/>
                        </a:rPr>
                        <a:t> TYPE OF MODIFICATION</a:t>
                      </a:r>
                      <a:endParaRPr lang="en-US" sz="1800" dirty="0">
                        <a:latin typeface="Arial" pitchFamily="34" charset="0"/>
                        <a:cs typeface="Arial" pitchFamily="34" charset="0"/>
                      </a:endParaRPr>
                    </a:p>
                  </a:txBody>
                  <a:tcPr marT="45716" marB="45716"/>
                </a:tc>
                <a:extLst>
                  <a:ext uri="{0D108BD9-81ED-4DB2-BD59-A6C34878D82A}">
                    <a16:rowId xmlns:a16="http://schemas.microsoft.com/office/drawing/2014/main" val="10006"/>
                  </a:ext>
                </a:extLst>
              </a:tr>
            </a:tbl>
          </a:graphicData>
        </a:graphic>
      </p:graphicFrame>
      <p:sp>
        <p:nvSpPr>
          <p:cNvPr id="23580" name="TextBox 3"/>
          <p:cNvSpPr txBox="1">
            <a:spLocks noChangeArrowheads="1"/>
          </p:cNvSpPr>
          <p:nvPr/>
        </p:nvSpPr>
        <p:spPr bwMode="auto">
          <a:xfrm>
            <a:off x="228600" y="381000"/>
            <a:ext cx="548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2800"/>
              <a:t>Protein Characterization Methods</a:t>
            </a:r>
          </a:p>
        </p:txBody>
      </p:sp>
    </p:spTree>
    <p:extLst>
      <p:ext uri="{BB962C8B-B14F-4D97-AF65-F5344CB8AC3E}">
        <p14:creationId xmlns:p14="http://schemas.microsoft.com/office/powerpoint/2010/main" val="42755011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685800" y="1524000"/>
            <a:ext cx="7772400" cy="1470025"/>
          </a:xfrm>
        </p:spPr>
        <p:txBody>
          <a:bodyPr/>
          <a:lstStyle/>
          <a:p>
            <a:r>
              <a:rPr lang="en-US" altLang="en-US" dirty="0" smtClean="0"/>
              <a:t>Quality Control Biochemistry: Some Additional Techniques</a:t>
            </a:r>
          </a:p>
        </p:txBody>
      </p:sp>
      <p:sp>
        <p:nvSpPr>
          <p:cNvPr id="9219" name="Content Placeholder 2"/>
          <p:cNvSpPr>
            <a:spLocks noGrp="1"/>
          </p:cNvSpPr>
          <p:nvPr>
            <p:ph type="subTitle" idx="1"/>
          </p:nvPr>
        </p:nvSpPr>
        <p:spPr>
          <a:xfrm>
            <a:off x="0" y="3352800"/>
            <a:ext cx="9144000" cy="3352800"/>
          </a:xfrm>
        </p:spPr>
        <p:txBody>
          <a:bodyPr rtlCol="0">
            <a:normAutofit/>
          </a:bodyPr>
          <a:lstStyle/>
          <a:p>
            <a:pPr fontAlgn="auto">
              <a:spcAft>
                <a:spcPts val="0"/>
              </a:spcAft>
              <a:defRPr/>
            </a:pPr>
            <a:r>
              <a:rPr lang="en-US" dirty="0" smtClean="0"/>
              <a:t>Mass </a:t>
            </a:r>
            <a:r>
              <a:rPr lang="en-US" dirty="0" err="1" smtClean="0"/>
              <a:t>Sepctrometry</a:t>
            </a:r>
            <a:endParaRPr lang="en-US" dirty="0" smtClean="0"/>
          </a:p>
          <a:p>
            <a:pPr fontAlgn="auto">
              <a:spcAft>
                <a:spcPts val="0"/>
              </a:spcAft>
              <a:defRPr/>
            </a:pPr>
            <a:r>
              <a:rPr lang="en-US" dirty="0" smtClean="0"/>
              <a:t>Amino Acid Sequencing</a:t>
            </a:r>
          </a:p>
          <a:p>
            <a:pPr fontAlgn="auto">
              <a:spcAft>
                <a:spcPts val="0"/>
              </a:spcAft>
              <a:defRPr/>
            </a:pPr>
            <a:r>
              <a:rPr lang="en-US" dirty="0" smtClean="0"/>
              <a:t>X-ray Crystallography</a:t>
            </a:r>
          </a:p>
          <a:p>
            <a:pPr fontAlgn="auto">
              <a:spcAft>
                <a:spcPts val="0"/>
              </a:spcAft>
              <a:defRPr/>
            </a:pPr>
            <a:r>
              <a:rPr lang="en-US" dirty="0" smtClean="0"/>
              <a:t>Nuclear Magnetic Resonance</a:t>
            </a:r>
          </a:p>
          <a:p>
            <a:pPr fontAlgn="auto">
              <a:spcAft>
                <a:spcPts val="0"/>
              </a:spcAft>
              <a:defRPr/>
            </a:pPr>
            <a:endParaRPr lang="en-US" dirty="0" smtClean="0"/>
          </a:p>
          <a:p>
            <a:pPr fontAlgn="auto">
              <a:spcAft>
                <a:spcPts val="0"/>
              </a:spcAft>
              <a:defRPr/>
            </a:pPr>
            <a:endParaRPr lang="en-US" dirty="0" smtClean="0"/>
          </a:p>
          <a:p>
            <a:pPr fontAlgn="auto">
              <a:spcAft>
                <a:spcPts val="0"/>
              </a:spcAft>
              <a:defRPr/>
            </a:pPr>
            <a:endParaRPr lang="en-US" dirty="0" smtClean="0"/>
          </a:p>
        </p:txBody>
      </p:sp>
    </p:spTree>
    <p:extLst>
      <p:ext uri="{BB962C8B-B14F-4D97-AF65-F5344CB8AC3E}">
        <p14:creationId xmlns:p14="http://schemas.microsoft.com/office/powerpoint/2010/main" val="337624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8600" y="152400"/>
            <a:ext cx="8072438" cy="1412875"/>
          </a:xfrm>
        </p:spPr>
        <p:txBody>
          <a:bodyPr/>
          <a:lstStyle/>
          <a:p>
            <a:r>
              <a:rPr lang="en-US" altLang="en-US" smtClean="0">
                <a:latin typeface="Arial" panose="020B0604020202020204" pitchFamily="34" charset="0"/>
                <a:ea typeface="MS PGothic" panose="020B0600070205080204" pitchFamily="34" charset="-128"/>
                <a:cs typeface="Arial" panose="020B0604020202020204" pitchFamily="34" charset="0"/>
              </a:rPr>
              <a:t>Mass Spectrometry</a:t>
            </a:r>
          </a:p>
        </p:txBody>
      </p:sp>
      <p:sp>
        <p:nvSpPr>
          <p:cNvPr id="25603" name="Text Box 3"/>
          <p:cNvSpPr txBox="1">
            <a:spLocks noChangeArrowheads="1"/>
          </p:cNvSpPr>
          <p:nvPr/>
        </p:nvSpPr>
        <p:spPr bwMode="auto">
          <a:xfrm>
            <a:off x="304800" y="1600200"/>
            <a:ext cx="82296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buClr>
                <a:schemeClr val="accent1"/>
              </a:buClr>
              <a:buFont typeface="Wingdings" panose="05000000000000000000" pitchFamily="2" charset="2"/>
              <a:buChar char="§"/>
            </a:pPr>
            <a:r>
              <a:rPr lang="en-US" altLang="en-US" sz="2400">
                <a:cs typeface="Arial" panose="020B0604020202020204" pitchFamily="34" charset="0"/>
              </a:rPr>
              <a:t>Molecular Weight determination</a:t>
            </a:r>
          </a:p>
          <a:p>
            <a:pPr>
              <a:buClr>
                <a:schemeClr val="accent1"/>
              </a:buClr>
              <a:buFont typeface="Wingdings" panose="05000000000000000000" pitchFamily="2" charset="2"/>
              <a:buChar char="§"/>
            </a:pPr>
            <a:endParaRPr lang="en-US" altLang="en-US" sz="2400">
              <a:cs typeface="Arial" panose="020B0604020202020204" pitchFamily="34" charset="0"/>
            </a:endParaRPr>
          </a:p>
          <a:p>
            <a:pPr>
              <a:buClr>
                <a:schemeClr val="accent1"/>
              </a:buClr>
              <a:buFont typeface="Wingdings" panose="05000000000000000000" pitchFamily="2" charset="2"/>
              <a:buChar char="§"/>
            </a:pPr>
            <a:r>
              <a:rPr lang="en-US" altLang="en-US" sz="2400">
                <a:cs typeface="Arial" panose="020B0604020202020204" pitchFamily="34" charset="0"/>
              </a:rPr>
              <a:t>More accurate than SDS PAGE</a:t>
            </a:r>
          </a:p>
          <a:p>
            <a:pPr>
              <a:buClr>
                <a:schemeClr val="accent1"/>
              </a:buClr>
              <a:buFont typeface="Wingdings" panose="05000000000000000000" pitchFamily="2" charset="2"/>
              <a:buChar char="§"/>
            </a:pPr>
            <a:endParaRPr lang="en-US" altLang="en-US" sz="2400">
              <a:cs typeface="Arial" panose="020B0604020202020204" pitchFamily="34" charset="0"/>
            </a:endParaRPr>
          </a:p>
          <a:p>
            <a:pPr>
              <a:buClr>
                <a:schemeClr val="accent1"/>
              </a:buClr>
              <a:buFont typeface="Wingdings" panose="05000000000000000000" pitchFamily="2" charset="2"/>
              <a:buChar char="§"/>
            </a:pPr>
            <a:r>
              <a:rPr lang="en-US" altLang="en-US" sz="2400">
                <a:cs typeface="Arial" panose="020B0604020202020204" pitchFamily="34" charset="0"/>
              </a:rPr>
              <a:t>Less protein needed for analysis than SDS PAGE</a:t>
            </a:r>
          </a:p>
          <a:p>
            <a:endParaRPr lang="en-US" altLang="en-US" sz="2400">
              <a:latin typeface="Times New Roman" panose="02020603050405020304" pitchFamily="18" charset="0"/>
            </a:endParaRPr>
          </a:p>
          <a:p>
            <a:r>
              <a:rPr lang="en-US" altLang="en-US" sz="2400">
                <a:latin typeface="Times New Roman" panose="02020603050405020304" pitchFamily="18" charset="0"/>
              </a:rPr>
              <a:t>	</a:t>
            </a:r>
          </a:p>
        </p:txBody>
      </p:sp>
      <p:pic>
        <p:nvPicPr>
          <p:cNvPr id="256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581400"/>
            <a:ext cx="529748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61140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04800" y="228600"/>
            <a:ext cx="7158038" cy="1412875"/>
          </a:xfrm>
        </p:spPr>
        <p:txBody>
          <a:bodyPr/>
          <a:lstStyle/>
          <a:p>
            <a:r>
              <a:rPr lang="en-US" altLang="en-US" smtClean="0">
                <a:latin typeface="Arial" panose="020B0604020202020204" pitchFamily="34" charset="0"/>
                <a:ea typeface="MS PGothic" panose="020B0600070205080204" pitchFamily="34" charset="-128"/>
                <a:cs typeface="Arial" panose="020B0604020202020204" pitchFamily="34" charset="0"/>
              </a:rPr>
              <a:t>Mass Spectrometry</a:t>
            </a:r>
          </a:p>
        </p:txBody>
      </p:sp>
      <p:sp>
        <p:nvSpPr>
          <p:cNvPr id="26627" name="Rectangle 3"/>
          <p:cNvSpPr>
            <a:spLocks noGrp="1" noChangeArrowheads="1"/>
          </p:cNvSpPr>
          <p:nvPr>
            <p:ph type="body" idx="1"/>
          </p:nvPr>
        </p:nvSpPr>
        <p:spPr>
          <a:xfrm>
            <a:off x="381000" y="1828800"/>
            <a:ext cx="8534400" cy="3886200"/>
          </a:xfrm>
        </p:spPr>
        <p:txBody>
          <a:bodyPr/>
          <a:lstStyle/>
          <a:p>
            <a:pPr>
              <a:buFont typeface="Wingdings" panose="05000000000000000000" pitchFamily="2" charset="2"/>
              <a:buNone/>
            </a:pPr>
            <a:endParaRPr lang="en-US" altLang="en-US" smtClean="0">
              <a:ea typeface="MS PGothic" panose="020B0600070205080204" pitchFamily="34" charset="-128"/>
            </a:endParaRPr>
          </a:p>
        </p:txBody>
      </p:sp>
      <p:pic>
        <p:nvPicPr>
          <p:cNvPr id="26628" name="Picture 4" descr="massp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438400"/>
            <a:ext cx="4067175"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53173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smtClean="0">
                <a:latin typeface="Arial" panose="020B0604020202020204" pitchFamily="34" charset="0"/>
                <a:ea typeface="MS PGothic" panose="020B0600070205080204" pitchFamily="34" charset="-128"/>
                <a:cs typeface="Arial" panose="020B0604020202020204" pitchFamily="34" charset="0"/>
              </a:rPr>
              <a:t>Amino Acid Sequencing</a:t>
            </a:r>
          </a:p>
        </p:txBody>
      </p:sp>
      <p:sp>
        <p:nvSpPr>
          <p:cNvPr id="27651" name="Rectangle 3"/>
          <p:cNvSpPr>
            <a:spLocks noGrp="1" noChangeArrowheads="1"/>
          </p:cNvSpPr>
          <p:nvPr>
            <p:ph type="body" idx="1"/>
          </p:nvPr>
        </p:nvSpPr>
        <p:spPr/>
        <p:txBody>
          <a:bodyPr/>
          <a:lstStyle/>
          <a:p>
            <a:r>
              <a:rPr lang="en-US" altLang="en-US" smtClean="0">
                <a:latin typeface="Arial" panose="020B0604020202020204" pitchFamily="34" charset="0"/>
                <a:ea typeface="MS PGothic" panose="020B0600070205080204" pitchFamily="34" charset="-128"/>
                <a:cs typeface="Arial" panose="020B0604020202020204" pitchFamily="34" charset="0"/>
              </a:rPr>
              <a:t>Edman Degradation</a:t>
            </a:r>
          </a:p>
          <a:p>
            <a:pPr lvl="1"/>
            <a:endParaRPr lang="en-US" altLang="en-US" smtClean="0">
              <a:ea typeface="MS PGothic" panose="020B0600070205080204" pitchFamily="34" charset="-128"/>
              <a:cs typeface="Arial" panose="020B0604020202020204" pitchFamily="34" charset="0"/>
            </a:endParaRPr>
          </a:p>
        </p:txBody>
      </p:sp>
      <p:pic>
        <p:nvPicPr>
          <p:cNvPr id="276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514600"/>
            <a:ext cx="6365875"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14125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381000"/>
            <a:ext cx="7696200" cy="1412875"/>
          </a:xfrm>
        </p:spPr>
        <p:txBody>
          <a:bodyPr/>
          <a:lstStyle/>
          <a:p>
            <a:r>
              <a:rPr lang="en-US" altLang="en-US" dirty="0" smtClean="0">
                <a:latin typeface="Arial" panose="020B0604020202020204" pitchFamily="34" charset="0"/>
                <a:ea typeface="MS PGothic" panose="020B0600070205080204" pitchFamily="34" charset="-128"/>
                <a:cs typeface="Arial" panose="020B0604020202020204" pitchFamily="34" charset="0"/>
              </a:rPr>
              <a:t>Amino Acid Composition</a:t>
            </a:r>
          </a:p>
        </p:txBody>
      </p:sp>
      <p:sp>
        <p:nvSpPr>
          <p:cNvPr id="14339" name="Text Box 3"/>
          <p:cNvSpPr txBox="1">
            <a:spLocks noChangeArrowheads="1"/>
          </p:cNvSpPr>
          <p:nvPr/>
        </p:nvSpPr>
        <p:spPr bwMode="auto">
          <a:xfrm>
            <a:off x="457200" y="2209800"/>
            <a:ext cx="8213725" cy="1938338"/>
          </a:xfrm>
          <a:prstGeom prst="rect">
            <a:avLst/>
          </a:prstGeom>
          <a:noFill/>
          <a:ln w="9525">
            <a:noFill/>
            <a:miter lim="800000"/>
            <a:headEnd/>
            <a:tailEnd/>
          </a:ln>
          <a:effectLst/>
        </p:spPr>
        <p:txBody>
          <a:bodyPr wrap="none">
            <a:spAutoFit/>
          </a:bodyPr>
          <a:lstStyle/>
          <a:p>
            <a:pPr fontAlgn="auto">
              <a:spcBef>
                <a:spcPts val="0"/>
              </a:spcBef>
              <a:spcAft>
                <a:spcPts val="0"/>
              </a:spcAft>
              <a:buClr>
                <a:schemeClr val="accent1">
                  <a:lumMod val="75000"/>
                </a:schemeClr>
              </a:buClr>
              <a:buSzPct val="120000"/>
              <a:buFont typeface="Wingdings" pitchFamily="2" charset="2"/>
              <a:buChar char="§"/>
              <a:defRPr/>
            </a:pPr>
            <a:r>
              <a:rPr lang="en-US" sz="2400" dirty="0">
                <a:latin typeface="+mn-lt"/>
                <a:cs typeface="Arial" pitchFamily="34" charset="0"/>
              </a:rPr>
              <a:t>  Treat with </a:t>
            </a:r>
            <a:r>
              <a:rPr lang="en-US" sz="2400" dirty="0" err="1">
                <a:latin typeface="+mn-lt"/>
                <a:cs typeface="Arial" pitchFamily="34" charset="0"/>
              </a:rPr>
              <a:t>HCl</a:t>
            </a:r>
            <a:r>
              <a:rPr lang="en-US" sz="2400" dirty="0">
                <a:latin typeface="+mn-lt"/>
                <a:cs typeface="Arial" pitchFamily="34" charset="0"/>
              </a:rPr>
              <a:t> (hydrolysis)</a:t>
            </a:r>
          </a:p>
          <a:p>
            <a:pPr fontAlgn="auto">
              <a:spcBef>
                <a:spcPts val="0"/>
              </a:spcBef>
              <a:spcAft>
                <a:spcPts val="0"/>
              </a:spcAft>
              <a:buClr>
                <a:schemeClr val="accent1">
                  <a:lumMod val="75000"/>
                </a:schemeClr>
              </a:buClr>
              <a:buSzPct val="120000"/>
              <a:buFont typeface="Wingdings" pitchFamily="2" charset="2"/>
              <a:buChar char="§"/>
              <a:defRPr/>
            </a:pPr>
            <a:endParaRPr lang="en-US" sz="2400" dirty="0">
              <a:latin typeface="+mn-lt"/>
              <a:cs typeface="Arial" pitchFamily="34" charset="0"/>
            </a:endParaRPr>
          </a:p>
          <a:p>
            <a:pPr fontAlgn="auto">
              <a:spcBef>
                <a:spcPts val="0"/>
              </a:spcBef>
              <a:spcAft>
                <a:spcPts val="0"/>
              </a:spcAft>
              <a:buClr>
                <a:schemeClr val="accent1">
                  <a:lumMod val="75000"/>
                </a:schemeClr>
              </a:buClr>
              <a:buSzPct val="120000"/>
              <a:buFont typeface="Wingdings" pitchFamily="2" charset="2"/>
              <a:buChar char="§"/>
              <a:defRPr/>
            </a:pPr>
            <a:r>
              <a:rPr lang="en-US" sz="2400" dirty="0">
                <a:latin typeface="+mn-lt"/>
                <a:cs typeface="Arial" pitchFamily="34" charset="0"/>
              </a:rPr>
              <a:t>  Separate individual </a:t>
            </a:r>
            <a:r>
              <a:rPr lang="en-US" sz="2400" dirty="0" err="1">
                <a:latin typeface="+mn-lt"/>
                <a:cs typeface="Arial" pitchFamily="34" charset="0"/>
              </a:rPr>
              <a:t>aa</a:t>
            </a:r>
            <a:r>
              <a:rPr lang="en-US" sz="2400" dirty="0">
                <a:latin typeface="+mn-lt"/>
                <a:cs typeface="Arial" pitchFamily="34" charset="0"/>
              </a:rPr>
              <a:t> by ion exchange chromatography</a:t>
            </a:r>
          </a:p>
          <a:p>
            <a:pPr fontAlgn="auto">
              <a:spcBef>
                <a:spcPts val="0"/>
              </a:spcBef>
              <a:spcAft>
                <a:spcPts val="0"/>
              </a:spcAft>
              <a:buClr>
                <a:schemeClr val="accent1">
                  <a:lumMod val="75000"/>
                </a:schemeClr>
              </a:buClr>
              <a:buSzPct val="120000"/>
              <a:buFont typeface="Wingdings" pitchFamily="2" charset="2"/>
              <a:buChar char="§"/>
              <a:defRPr/>
            </a:pPr>
            <a:endParaRPr lang="en-US" sz="2400" dirty="0">
              <a:latin typeface="+mn-lt"/>
              <a:cs typeface="Arial" pitchFamily="34" charset="0"/>
            </a:endParaRPr>
          </a:p>
          <a:p>
            <a:pPr fontAlgn="auto">
              <a:spcBef>
                <a:spcPts val="0"/>
              </a:spcBef>
              <a:spcAft>
                <a:spcPts val="0"/>
              </a:spcAft>
              <a:buClr>
                <a:schemeClr val="accent1">
                  <a:lumMod val="75000"/>
                </a:schemeClr>
              </a:buClr>
              <a:buSzPct val="120000"/>
              <a:buFont typeface="Wingdings" pitchFamily="2" charset="2"/>
              <a:buChar char="§"/>
              <a:defRPr/>
            </a:pPr>
            <a:r>
              <a:rPr lang="en-US" sz="2400" dirty="0">
                <a:latin typeface="+mn-lt"/>
                <a:cs typeface="Arial" pitchFamily="34" charset="0"/>
              </a:rPr>
              <a:t>  </a:t>
            </a:r>
            <a:r>
              <a:rPr lang="en-US" sz="2400" dirty="0" err="1">
                <a:latin typeface="+mn-lt"/>
                <a:cs typeface="Arial" pitchFamily="34" charset="0"/>
              </a:rPr>
              <a:t>Analyse</a:t>
            </a:r>
            <a:r>
              <a:rPr lang="en-US" sz="2400" dirty="0">
                <a:latin typeface="+mn-lt"/>
                <a:cs typeface="Arial" pitchFamily="34" charset="0"/>
              </a:rPr>
              <a:t> with HPLC</a:t>
            </a:r>
          </a:p>
        </p:txBody>
      </p:sp>
    </p:spTree>
    <p:extLst>
      <p:ext uri="{BB962C8B-B14F-4D97-AF65-F5344CB8AC3E}">
        <p14:creationId xmlns:p14="http://schemas.microsoft.com/office/powerpoint/2010/main" val="22309824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smtClean="0">
                <a:latin typeface="Arial" panose="020B0604020202020204" pitchFamily="34" charset="0"/>
                <a:ea typeface="MS PGothic" panose="020B0600070205080204" pitchFamily="34" charset="-128"/>
                <a:cs typeface="Arial" panose="020B0604020202020204" pitchFamily="34" charset="0"/>
              </a:rPr>
              <a:t>3D Structure Determination</a:t>
            </a:r>
          </a:p>
        </p:txBody>
      </p:sp>
      <p:sp>
        <p:nvSpPr>
          <p:cNvPr id="29699" name="Rectangle 3"/>
          <p:cNvSpPr>
            <a:spLocks noGrp="1" noChangeArrowheads="1"/>
          </p:cNvSpPr>
          <p:nvPr>
            <p:ph type="body" idx="1"/>
          </p:nvPr>
        </p:nvSpPr>
        <p:spPr>
          <a:xfrm>
            <a:off x="949325" y="1981200"/>
            <a:ext cx="7661275" cy="3733800"/>
          </a:xfrm>
        </p:spPr>
        <p:txBody>
          <a:bodyPr/>
          <a:lstStyle/>
          <a:p>
            <a:r>
              <a:rPr lang="en-US" altLang="en-US" smtClean="0">
                <a:ea typeface="MS PGothic" panose="020B0600070205080204" pitchFamily="34" charset="-128"/>
              </a:rPr>
              <a:t>X Ray Crystallography</a:t>
            </a:r>
          </a:p>
          <a:p>
            <a:pPr lvl="1"/>
            <a:r>
              <a:rPr lang="en-US" altLang="en-US" smtClean="0">
                <a:ea typeface="MS PGothic" panose="020B0600070205080204" pitchFamily="34" charset="-128"/>
              </a:rPr>
              <a:t>need to crystallize (Difficult)</a:t>
            </a:r>
          </a:p>
          <a:p>
            <a:r>
              <a:rPr lang="en-US" altLang="en-US" smtClean="0">
                <a:ea typeface="MS PGothic" panose="020B0600070205080204" pitchFamily="34" charset="-128"/>
              </a:rPr>
              <a:t>NMR </a:t>
            </a:r>
          </a:p>
          <a:p>
            <a:pPr lvl="1"/>
            <a:r>
              <a:rPr lang="en-US" altLang="en-US" smtClean="0">
                <a:ea typeface="MS PGothic" panose="020B0600070205080204" pitchFamily="34" charset="-128"/>
              </a:rPr>
              <a:t>small proteins 25kD</a:t>
            </a:r>
          </a:p>
        </p:txBody>
      </p:sp>
    </p:spTree>
    <p:extLst>
      <p:ext uri="{BB962C8B-B14F-4D97-AF65-F5344CB8AC3E}">
        <p14:creationId xmlns:p14="http://schemas.microsoft.com/office/powerpoint/2010/main" val="1498195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rtlCol="0">
            <a:normAutofit/>
          </a:bodyPr>
          <a:lstStyle/>
          <a:p>
            <a:pPr fontAlgn="auto">
              <a:spcAft>
                <a:spcPts val="0"/>
              </a:spcAft>
              <a:defRPr/>
            </a:pPr>
            <a:r>
              <a:rPr lang="en-US" dirty="0" smtClean="0"/>
              <a:t>What Will Change During Scale-up?</a:t>
            </a:r>
            <a:br>
              <a:rPr lang="en-US" dirty="0" smtClean="0"/>
            </a:br>
            <a:r>
              <a:rPr lang="en-US" sz="3600" i="1" dirty="0" smtClean="0"/>
              <a:t>Process Development Considerations</a:t>
            </a:r>
            <a:endParaRPr lang="en-US" i="1" dirty="0"/>
          </a:p>
        </p:txBody>
      </p:sp>
      <p:sp>
        <p:nvSpPr>
          <p:cNvPr id="3" name="Content Placeholder 2"/>
          <p:cNvSpPr>
            <a:spLocks noGrp="1"/>
          </p:cNvSpPr>
          <p:nvPr>
            <p:ph idx="1"/>
          </p:nvPr>
        </p:nvSpPr>
        <p:spPr>
          <a:xfrm>
            <a:off x="914400" y="1752600"/>
            <a:ext cx="7391400" cy="4724400"/>
          </a:xfrm>
        </p:spPr>
        <p:txBody>
          <a:bodyPr rtlCol="0">
            <a:normAutofit fontScale="77500" lnSpcReduction="20000"/>
          </a:bodyPr>
          <a:lstStyle/>
          <a:p>
            <a:pPr fontAlgn="auto">
              <a:spcAft>
                <a:spcPts val="0"/>
              </a:spcAft>
              <a:defRPr/>
            </a:pPr>
            <a:r>
              <a:rPr lang="en-US" dirty="0" smtClean="0"/>
              <a:t>Utility requirements</a:t>
            </a:r>
          </a:p>
          <a:p>
            <a:pPr fontAlgn="auto">
              <a:spcAft>
                <a:spcPts val="0"/>
              </a:spcAft>
              <a:defRPr/>
            </a:pPr>
            <a:r>
              <a:rPr lang="en-US" dirty="0" smtClean="0"/>
              <a:t>Water requirement</a:t>
            </a:r>
          </a:p>
          <a:p>
            <a:pPr fontAlgn="auto">
              <a:spcAft>
                <a:spcPts val="0"/>
              </a:spcAft>
              <a:defRPr/>
            </a:pPr>
            <a:r>
              <a:rPr lang="en-US" dirty="0" smtClean="0"/>
              <a:t>Cleaning/Sanitizing solution requirements</a:t>
            </a:r>
          </a:p>
          <a:p>
            <a:pPr fontAlgn="auto">
              <a:spcAft>
                <a:spcPts val="0"/>
              </a:spcAft>
              <a:defRPr/>
            </a:pPr>
            <a:r>
              <a:rPr lang="en-US" dirty="0" smtClean="0"/>
              <a:t> Buffer prep</a:t>
            </a:r>
          </a:p>
          <a:p>
            <a:pPr fontAlgn="auto">
              <a:spcAft>
                <a:spcPts val="0"/>
              </a:spcAft>
              <a:defRPr/>
            </a:pPr>
            <a:r>
              <a:rPr lang="en-US" dirty="0" smtClean="0"/>
              <a:t>Number of steps in cell culture scale up </a:t>
            </a:r>
          </a:p>
          <a:p>
            <a:pPr fontAlgn="auto">
              <a:spcAft>
                <a:spcPts val="0"/>
              </a:spcAft>
              <a:defRPr/>
            </a:pPr>
            <a:r>
              <a:rPr lang="en-US" dirty="0" smtClean="0"/>
              <a:t>Harvest techniques</a:t>
            </a:r>
          </a:p>
          <a:p>
            <a:pPr fontAlgn="auto">
              <a:spcAft>
                <a:spcPts val="0"/>
              </a:spcAft>
              <a:defRPr/>
            </a:pPr>
            <a:r>
              <a:rPr lang="en-US" dirty="0" smtClean="0"/>
              <a:t>Column packing; distribution of introduced liquid at large columns</a:t>
            </a:r>
          </a:p>
          <a:p>
            <a:pPr fontAlgn="auto">
              <a:spcAft>
                <a:spcPts val="0"/>
              </a:spcAft>
              <a:defRPr/>
            </a:pPr>
            <a:r>
              <a:rPr lang="en-US" dirty="0" smtClean="0"/>
              <a:t>Equipment – bubble trap</a:t>
            </a:r>
          </a:p>
          <a:p>
            <a:pPr fontAlgn="auto">
              <a:spcAft>
                <a:spcPts val="0"/>
              </a:spcAft>
              <a:defRPr/>
            </a:pPr>
            <a:r>
              <a:rPr lang="en-US" dirty="0" smtClean="0"/>
              <a:t>Automation of process</a:t>
            </a:r>
          </a:p>
          <a:p>
            <a:pPr fontAlgn="auto">
              <a:spcAft>
                <a:spcPts val="0"/>
              </a:spcAft>
              <a:defRPr/>
            </a:pPr>
            <a:r>
              <a:rPr lang="en-US" dirty="0" smtClean="0"/>
              <a:t>Data collection</a:t>
            </a:r>
          </a:p>
          <a:p>
            <a:pPr fontAlgn="auto">
              <a:spcAft>
                <a:spcPts val="0"/>
              </a:spcAft>
              <a:defRPr/>
            </a:pPr>
            <a:r>
              <a:rPr lang="en-US" dirty="0" smtClean="0"/>
              <a:t>Sample load</a:t>
            </a:r>
          </a:p>
          <a:p>
            <a:pPr fontAlgn="auto">
              <a:spcAft>
                <a:spcPts val="0"/>
              </a:spcAft>
              <a:defRPr/>
            </a:pPr>
            <a:endParaRPr lang="en-US" dirty="0"/>
          </a:p>
        </p:txBody>
      </p:sp>
    </p:spTree>
    <p:extLst>
      <p:ext uri="{BB962C8B-B14F-4D97-AF65-F5344CB8AC3E}">
        <p14:creationId xmlns:p14="http://schemas.microsoft.com/office/powerpoint/2010/main" val="29944913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304800"/>
            <a:ext cx="8458200" cy="1412875"/>
          </a:xfrm>
        </p:spPr>
        <p:txBody>
          <a:bodyPr/>
          <a:lstStyle/>
          <a:p>
            <a:r>
              <a:rPr lang="en-US" altLang="en-US" dirty="0" smtClean="0">
                <a:latin typeface="Arial" panose="020B0604020202020204" pitchFamily="34" charset="0"/>
                <a:ea typeface="MS PGothic" panose="020B0600070205080204" pitchFamily="34" charset="-128"/>
                <a:cs typeface="Arial" panose="020B0604020202020204" pitchFamily="34" charset="0"/>
              </a:rPr>
              <a:t>X-ray Crystallography</a:t>
            </a:r>
          </a:p>
        </p:txBody>
      </p:sp>
      <p:sp>
        <p:nvSpPr>
          <p:cNvPr id="30723" name="Text Box 3"/>
          <p:cNvSpPr txBox="1">
            <a:spLocks noChangeArrowheads="1"/>
          </p:cNvSpPr>
          <p:nvPr/>
        </p:nvSpPr>
        <p:spPr bwMode="auto">
          <a:xfrm>
            <a:off x="473075" y="1981200"/>
            <a:ext cx="86709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2400">
                <a:cs typeface="Arial" panose="020B0604020202020204" pitchFamily="34" charset="0"/>
              </a:rPr>
              <a:t>X ray diffraction</a:t>
            </a:r>
          </a:p>
          <a:p>
            <a:r>
              <a:rPr lang="en-US" altLang="en-US" sz="2400">
                <a:cs typeface="Arial" panose="020B0604020202020204" pitchFamily="34" charset="0"/>
              </a:rPr>
              <a:t>	</a:t>
            </a:r>
          </a:p>
          <a:p>
            <a:pPr>
              <a:buClr>
                <a:schemeClr val="accent1"/>
              </a:buClr>
              <a:buFont typeface="Wingdings" panose="05000000000000000000" pitchFamily="2" charset="2"/>
              <a:buChar char="§"/>
            </a:pPr>
            <a:r>
              <a:rPr lang="en-US" altLang="en-US" sz="2400">
                <a:cs typeface="Arial" panose="020B0604020202020204" pitchFamily="34" charset="0"/>
              </a:rPr>
              <a:t>beam of x rays directed at protein (incident)</a:t>
            </a:r>
          </a:p>
          <a:p>
            <a:pPr lvl="1">
              <a:buClr>
                <a:schemeClr val="accent1"/>
              </a:buClr>
              <a:buFont typeface="Wingdings" panose="05000000000000000000" pitchFamily="2" charset="2"/>
              <a:buChar char="§"/>
            </a:pPr>
            <a:endParaRPr lang="en-US" altLang="en-US" sz="2400">
              <a:cs typeface="Arial" panose="020B0604020202020204" pitchFamily="34" charset="0"/>
            </a:endParaRPr>
          </a:p>
          <a:p>
            <a:pPr>
              <a:buClr>
                <a:schemeClr val="accent1"/>
              </a:buClr>
              <a:buFont typeface="Wingdings" panose="05000000000000000000" pitchFamily="2" charset="2"/>
              <a:buChar char="§"/>
            </a:pPr>
            <a:r>
              <a:rPr lang="en-US" altLang="en-US" sz="2400">
                <a:cs typeface="Arial" panose="020B0604020202020204" pitchFamily="34" charset="0"/>
              </a:rPr>
              <a:t>beam is diffracted by electrons of atoms in protein (scattered)</a:t>
            </a:r>
          </a:p>
          <a:p>
            <a:pPr lvl="1">
              <a:buClr>
                <a:schemeClr val="accent1"/>
              </a:buClr>
              <a:buFont typeface="Wingdings" panose="05000000000000000000" pitchFamily="2" charset="2"/>
              <a:buChar char="§"/>
            </a:pPr>
            <a:endParaRPr lang="en-US" altLang="en-US" sz="2400">
              <a:cs typeface="Arial" panose="020B0604020202020204" pitchFamily="34" charset="0"/>
            </a:endParaRPr>
          </a:p>
          <a:p>
            <a:pPr>
              <a:buClr>
                <a:schemeClr val="accent1"/>
              </a:buClr>
              <a:buFont typeface="Wingdings" panose="05000000000000000000" pitchFamily="2" charset="2"/>
              <a:buChar char="§"/>
            </a:pPr>
            <a:r>
              <a:rPr lang="en-US" altLang="en-US" sz="2400">
                <a:cs typeface="Arial" panose="020B0604020202020204" pitchFamily="34" charset="0"/>
              </a:rPr>
              <a:t>these beams hit a film detector</a:t>
            </a:r>
          </a:p>
          <a:p>
            <a:pPr lvl="1">
              <a:buClr>
                <a:schemeClr val="accent1"/>
              </a:buClr>
              <a:buFont typeface="Wingdings" panose="05000000000000000000" pitchFamily="2" charset="2"/>
              <a:buChar char="§"/>
            </a:pPr>
            <a:endParaRPr lang="en-US" altLang="en-US" sz="2400">
              <a:cs typeface="Arial" panose="020B0604020202020204" pitchFamily="34" charset="0"/>
            </a:endParaRPr>
          </a:p>
          <a:p>
            <a:pPr>
              <a:buClr>
                <a:schemeClr val="accent1"/>
              </a:buClr>
              <a:buFont typeface="Wingdings" panose="05000000000000000000" pitchFamily="2" charset="2"/>
              <a:buChar char="§"/>
            </a:pPr>
            <a:r>
              <a:rPr lang="en-US" altLang="en-US" sz="2400">
                <a:cs typeface="Arial" panose="020B0604020202020204" pitchFamily="34" charset="0"/>
              </a:rPr>
              <a:t>computer analysis to create electron density map</a:t>
            </a:r>
          </a:p>
        </p:txBody>
      </p:sp>
      <p:sp>
        <p:nvSpPr>
          <p:cNvPr id="30724" name="Text Box 4"/>
          <p:cNvSpPr txBox="1">
            <a:spLocks noChangeArrowheads="1"/>
          </p:cNvSpPr>
          <p:nvPr/>
        </p:nvSpPr>
        <p:spPr bwMode="auto">
          <a:xfrm>
            <a:off x="1050925" y="58277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Tree>
    <p:extLst>
      <p:ext uri="{BB962C8B-B14F-4D97-AF65-F5344CB8AC3E}">
        <p14:creationId xmlns:p14="http://schemas.microsoft.com/office/powerpoint/2010/main" val="10819265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381000" y="76200"/>
            <a:ext cx="8072438" cy="1066800"/>
          </a:xfrm>
        </p:spPr>
        <p:txBody>
          <a:bodyPr rtlCol="0">
            <a:normAutofit fontScale="90000"/>
          </a:bodyPr>
          <a:lstStyle/>
          <a:p>
            <a:pPr fontAlgn="auto">
              <a:spcAft>
                <a:spcPts val="0"/>
              </a:spcAft>
              <a:defRPr/>
            </a:pPr>
            <a:r>
              <a:rPr lang="en-US" dirty="0" smtClean="0">
                <a:latin typeface="Arial" pitchFamily="34" charset="0"/>
                <a:ea typeface="ＭＳ Ｐゴシック"/>
                <a:cs typeface="Arial" pitchFamily="34" charset="0"/>
              </a:rPr>
              <a:t/>
            </a:r>
            <a:br>
              <a:rPr lang="en-US" dirty="0" smtClean="0">
                <a:latin typeface="Arial" pitchFamily="34" charset="0"/>
                <a:ea typeface="ＭＳ Ｐゴシック"/>
                <a:cs typeface="Arial" pitchFamily="34" charset="0"/>
              </a:rPr>
            </a:br>
            <a:r>
              <a:rPr lang="en-US" dirty="0" smtClean="0">
                <a:latin typeface="Arial" pitchFamily="34" charset="0"/>
                <a:ea typeface="ＭＳ Ｐゴシック"/>
                <a:cs typeface="Arial" pitchFamily="34" charset="0"/>
              </a:rPr>
              <a:t>Nuclear Magnetic Resonance</a:t>
            </a:r>
          </a:p>
        </p:txBody>
      </p:sp>
      <p:sp>
        <p:nvSpPr>
          <p:cNvPr id="31747" name="Text Box 3"/>
          <p:cNvSpPr txBox="1">
            <a:spLocks noChangeArrowheads="1"/>
          </p:cNvSpPr>
          <p:nvPr/>
        </p:nvSpPr>
        <p:spPr bwMode="auto">
          <a:xfrm>
            <a:off x="381000" y="1752600"/>
            <a:ext cx="7239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sz="2400" dirty="0">
              <a:latin typeface="Times New Roman" panose="02020603050405020304" pitchFamily="18" charset="0"/>
            </a:endParaRPr>
          </a:p>
          <a:p>
            <a:pPr>
              <a:buClr>
                <a:schemeClr val="accent1"/>
              </a:buClr>
              <a:buSzPct val="106000"/>
              <a:buFont typeface="Wingdings" panose="05000000000000000000" pitchFamily="2" charset="2"/>
              <a:buChar char="§"/>
            </a:pPr>
            <a:r>
              <a:rPr lang="en-US" altLang="en-US" sz="2400" dirty="0">
                <a:latin typeface="Times New Roman" panose="02020603050405020304" pitchFamily="18" charset="0"/>
              </a:rPr>
              <a:t>uses radio frequency pulses</a:t>
            </a:r>
          </a:p>
          <a:p>
            <a:pPr>
              <a:buClr>
                <a:schemeClr val="accent1"/>
              </a:buClr>
              <a:buSzPct val="106000"/>
              <a:buFont typeface="Wingdings" panose="05000000000000000000" pitchFamily="2" charset="2"/>
              <a:buChar char="§"/>
            </a:pPr>
            <a:endParaRPr lang="en-US" altLang="en-US" sz="2400" dirty="0">
              <a:latin typeface="Times New Roman" panose="02020603050405020304" pitchFamily="18" charset="0"/>
            </a:endParaRPr>
          </a:p>
          <a:p>
            <a:pPr>
              <a:buClr>
                <a:schemeClr val="accent1"/>
              </a:buClr>
              <a:buSzPct val="106000"/>
              <a:buFont typeface="Wingdings" panose="05000000000000000000" pitchFamily="2" charset="2"/>
              <a:buChar char="§"/>
            </a:pPr>
            <a:r>
              <a:rPr lang="en-US" altLang="en-US" sz="2400" dirty="0">
                <a:latin typeface="Times New Roman" panose="02020603050405020304" pitchFamily="18" charset="0"/>
              </a:rPr>
              <a:t>energy is absorbed such that electrons move from ground to excited states</a:t>
            </a:r>
          </a:p>
          <a:p>
            <a:pPr>
              <a:buClr>
                <a:schemeClr val="accent1"/>
              </a:buClr>
              <a:buSzPct val="106000"/>
            </a:pPr>
            <a:r>
              <a:rPr lang="en-US" altLang="en-US" sz="2400" dirty="0">
                <a:latin typeface="Times New Roman" panose="02020603050405020304" pitchFamily="18" charset="0"/>
              </a:rPr>
              <a:t>	</a:t>
            </a:r>
          </a:p>
          <a:p>
            <a:pPr>
              <a:buClr>
                <a:schemeClr val="accent1"/>
              </a:buClr>
              <a:buSzPct val="106000"/>
              <a:buFont typeface="Wingdings" panose="05000000000000000000" pitchFamily="2" charset="2"/>
              <a:buChar char="§"/>
            </a:pPr>
            <a:r>
              <a:rPr lang="en-US" altLang="en-US" sz="2400" dirty="0">
                <a:latin typeface="Times New Roman" panose="02020603050405020304" pitchFamily="18" charset="0"/>
              </a:rPr>
              <a:t>atomic nuclei spin - create their own magnetic field</a:t>
            </a:r>
          </a:p>
          <a:p>
            <a:pPr>
              <a:buClr>
                <a:schemeClr val="accent1"/>
              </a:buClr>
              <a:buSzPct val="106000"/>
            </a:pPr>
            <a:r>
              <a:rPr lang="en-US" altLang="en-US" sz="2400" dirty="0">
                <a:latin typeface="Times New Roman" panose="02020603050405020304" pitchFamily="18" charset="0"/>
              </a:rPr>
              <a:t>	</a:t>
            </a:r>
          </a:p>
          <a:p>
            <a:pPr>
              <a:buClr>
                <a:schemeClr val="accent1"/>
              </a:buClr>
              <a:buSzPct val="106000"/>
              <a:buFont typeface="Wingdings" panose="05000000000000000000" pitchFamily="2" charset="2"/>
              <a:buChar char="§"/>
            </a:pPr>
            <a:r>
              <a:rPr lang="en-US" altLang="en-US" sz="2400" dirty="0">
                <a:latin typeface="Times New Roman" panose="02020603050405020304" pitchFamily="18" charset="0"/>
              </a:rPr>
              <a:t>emit radiation - differs based on atoms or chemical groups</a:t>
            </a:r>
          </a:p>
        </p:txBody>
      </p:sp>
    </p:spTree>
    <p:extLst>
      <p:ext uri="{BB962C8B-B14F-4D97-AF65-F5344CB8AC3E}">
        <p14:creationId xmlns:p14="http://schemas.microsoft.com/office/powerpoint/2010/main" val="3436157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685800" y="1524000"/>
            <a:ext cx="7772400" cy="1470025"/>
          </a:xfrm>
        </p:spPr>
        <p:txBody>
          <a:bodyPr/>
          <a:lstStyle/>
          <a:p>
            <a:r>
              <a:rPr lang="en-US" altLang="en-US" smtClean="0"/>
              <a:t>Quality Control Biochemistry</a:t>
            </a:r>
          </a:p>
        </p:txBody>
      </p:sp>
      <p:sp>
        <p:nvSpPr>
          <p:cNvPr id="9219" name="Content Placeholder 2"/>
          <p:cNvSpPr>
            <a:spLocks noGrp="1"/>
          </p:cNvSpPr>
          <p:nvPr>
            <p:ph type="subTitle" idx="1"/>
          </p:nvPr>
        </p:nvSpPr>
        <p:spPr>
          <a:xfrm>
            <a:off x="0" y="3352800"/>
            <a:ext cx="9144000" cy="3048000"/>
          </a:xfrm>
        </p:spPr>
        <p:txBody>
          <a:bodyPr rtlCol="0">
            <a:normAutofit/>
          </a:bodyPr>
          <a:lstStyle/>
          <a:p>
            <a:pPr fontAlgn="auto">
              <a:spcAft>
                <a:spcPts val="0"/>
              </a:spcAft>
              <a:defRPr/>
            </a:pPr>
            <a:r>
              <a:rPr lang="en-US" dirty="0" smtClean="0"/>
              <a:t>HPLC (High Pressure Liquid Chromatography)</a:t>
            </a:r>
          </a:p>
          <a:p>
            <a:pPr fontAlgn="auto">
              <a:spcAft>
                <a:spcPts val="0"/>
              </a:spcAft>
              <a:defRPr/>
            </a:pPr>
            <a:r>
              <a:rPr lang="en-US" dirty="0" smtClean="0"/>
              <a:t>IEF (</a:t>
            </a:r>
            <a:r>
              <a:rPr lang="en-US" dirty="0" err="1" smtClean="0"/>
              <a:t>Isoelectric</a:t>
            </a:r>
            <a:r>
              <a:rPr lang="en-US" dirty="0" smtClean="0"/>
              <a:t> Focusing)</a:t>
            </a:r>
          </a:p>
          <a:p>
            <a:pPr fontAlgn="auto">
              <a:spcAft>
                <a:spcPts val="0"/>
              </a:spcAft>
              <a:defRPr/>
            </a:pPr>
            <a:r>
              <a:rPr lang="en-US" dirty="0" smtClean="0"/>
              <a:t>ELISA (Enzyme-Linked </a:t>
            </a:r>
            <a:r>
              <a:rPr lang="en-US" dirty="0" err="1" smtClean="0"/>
              <a:t>Immunosorbent</a:t>
            </a:r>
            <a:r>
              <a:rPr lang="en-US" dirty="0" smtClean="0"/>
              <a:t> Assay)</a:t>
            </a:r>
          </a:p>
          <a:p>
            <a:pPr fontAlgn="auto">
              <a:spcAft>
                <a:spcPts val="0"/>
              </a:spcAft>
              <a:defRPr/>
            </a:pPr>
            <a:r>
              <a:rPr lang="en-US" dirty="0" smtClean="0"/>
              <a:t>SDS-PAGE (Sodium </a:t>
            </a:r>
            <a:r>
              <a:rPr lang="en-US" dirty="0" err="1" smtClean="0"/>
              <a:t>Dodecyl</a:t>
            </a:r>
            <a:r>
              <a:rPr lang="en-US" dirty="0" smtClean="0"/>
              <a:t> Sulfate-</a:t>
            </a:r>
            <a:r>
              <a:rPr lang="en-US" dirty="0" err="1" smtClean="0"/>
              <a:t>Polyacrylamide</a:t>
            </a:r>
            <a:r>
              <a:rPr lang="en-US" dirty="0" smtClean="0"/>
              <a:t> Gel Electrophoresis)</a:t>
            </a:r>
          </a:p>
          <a:p>
            <a:pPr fontAlgn="auto">
              <a:spcAft>
                <a:spcPts val="0"/>
              </a:spcAft>
              <a:defRPr/>
            </a:pPr>
            <a:endParaRPr lang="en-US" dirty="0" smtClean="0"/>
          </a:p>
        </p:txBody>
      </p:sp>
    </p:spTree>
    <p:extLst>
      <p:ext uri="{BB962C8B-B14F-4D97-AF65-F5344CB8AC3E}">
        <p14:creationId xmlns:p14="http://schemas.microsoft.com/office/powerpoint/2010/main" val="1161551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457200" y="152400"/>
            <a:ext cx="8229600" cy="990600"/>
          </a:xfrm>
        </p:spPr>
        <p:txBody>
          <a:bodyPr rtlCol="0">
            <a:normAutofit fontScale="90000"/>
          </a:bodyPr>
          <a:lstStyle/>
          <a:p>
            <a:pPr fontAlgn="auto">
              <a:spcAft>
                <a:spcPts val="0"/>
              </a:spcAft>
              <a:defRPr/>
            </a:pPr>
            <a:r>
              <a:rPr lang="en-US" sz="3600" dirty="0" smtClean="0"/>
              <a:t>Quality Control Biochemistry:</a:t>
            </a:r>
            <a:br>
              <a:rPr lang="en-US" sz="3600" dirty="0" smtClean="0"/>
            </a:br>
            <a:r>
              <a:rPr lang="en-US" sz="3600" dirty="0" smtClean="0"/>
              <a:t>ELISAs and SDS-PAGE </a:t>
            </a:r>
          </a:p>
        </p:txBody>
      </p:sp>
      <p:sp>
        <p:nvSpPr>
          <p:cNvPr id="5123" name="Content Placeholder 2"/>
          <p:cNvSpPr>
            <a:spLocks noGrp="1"/>
          </p:cNvSpPr>
          <p:nvPr>
            <p:ph idx="1"/>
          </p:nvPr>
        </p:nvSpPr>
        <p:spPr>
          <a:xfrm>
            <a:off x="0" y="1447800"/>
            <a:ext cx="9144000" cy="5410200"/>
          </a:xfrm>
        </p:spPr>
        <p:txBody>
          <a:bodyPr/>
          <a:lstStyle/>
          <a:p>
            <a:pPr>
              <a:buFont typeface="Arial" panose="020B0604020202020204" pitchFamily="34" charset="0"/>
              <a:buNone/>
            </a:pPr>
            <a:r>
              <a:rPr lang="en-US" altLang="en-US" sz="3000" smtClean="0"/>
              <a:t>Each of these methods is important in the Downstream Processing of the Protein of Interest: </a:t>
            </a:r>
          </a:p>
          <a:p>
            <a:r>
              <a:rPr lang="en-US" altLang="en-US" sz="3000" smtClean="0"/>
              <a:t>IEF (Isoelectric Focusing):  Use an SDS-PAGE gel box (or CE = capillary electrophoresis) to determine the </a:t>
            </a:r>
            <a:r>
              <a:rPr lang="en-US" altLang="en-US" sz="3000" b="1" smtClean="0"/>
              <a:t>pI</a:t>
            </a:r>
            <a:r>
              <a:rPr lang="en-US" altLang="en-US" sz="3000" smtClean="0"/>
              <a:t> or the pH at which the protein of interest is neutral. </a:t>
            </a:r>
          </a:p>
          <a:p>
            <a:r>
              <a:rPr lang="en-US" altLang="en-US" sz="3000" smtClean="0"/>
              <a:t>ELISAs:  Use antibody reagents and a microtitre plate reader to determine the </a:t>
            </a:r>
            <a:r>
              <a:rPr lang="en-US" altLang="en-US" sz="3000" b="1" smtClean="0"/>
              <a:t>concentration</a:t>
            </a:r>
            <a:r>
              <a:rPr lang="en-US" altLang="en-US" sz="3000" smtClean="0"/>
              <a:t> and/or the </a:t>
            </a:r>
            <a:r>
              <a:rPr lang="en-US" altLang="en-US" sz="3000" b="1" smtClean="0"/>
              <a:t>activity</a:t>
            </a:r>
            <a:r>
              <a:rPr lang="en-US" altLang="en-US" sz="3000" smtClean="0"/>
              <a:t> of a protein of interest.</a:t>
            </a:r>
          </a:p>
          <a:p>
            <a:r>
              <a:rPr lang="en-US" altLang="en-US" sz="3000" smtClean="0"/>
              <a:t>SDS-PAGE:  Use acrylamide gel electrophoresis to separate proteins according to </a:t>
            </a:r>
            <a:r>
              <a:rPr lang="en-US" altLang="en-US" sz="3000" b="1" smtClean="0"/>
              <a:t>molecular weight</a:t>
            </a:r>
            <a:r>
              <a:rPr lang="en-US" altLang="en-US" sz="3000" smtClean="0"/>
              <a:t> (a single band indicates </a:t>
            </a:r>
            <a:r>
              <a:rPr lang="en-US" altLang="en-US" sz="3000" b="1" smtClean="0"/>
              <a:t>purity – if validated to do so</a:t>
            </a:r>
            <a:r>
              <a:rPr lang="en-US" altLang="en-US" sz="3000" smtClean="0"/>
              <a:t>). </a:t>
            </a:r>
          </a:p>
        </p:txBody>
      </p:sp>
    </p:spTree>
    <p:extLst>
      <p:ext uri="{BB962C8B-B14F-4D97-AF65-F5344CB8AC3E}">
        <p14:creationId xmlns:p14="http://schemas.microsoft.com/office/powerpoint/2010/main" val="1122132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457200" y="0"/>
            <a:ext cx="8229600" cy="639763"/>
          </a:xfrm>
        </p:spPr>
        <p:txBody>
          <a:bodyPr rtlCol="0">
            <a:normAutofit fontScale="90000"/>
          </a:bodyPr>
          <a:lstStyle/>
          <a:p>
            <a:pPr fontAlgn="auto">
              <a:spcAft>
                <a:spcPts val="0"/>
              </a:spcAft>
              <a:defRPr/>
            </a:pPr>
            <a:r>
              <a:rPr lang="en-US" smtClean="0"/>
              <a:t>ELISAs</a:t>
            </a:r>
          </a:p>
        </p:txBody>
      </p:sp>
      <p:sp>
        <p:nvSpPr>
          <p:cNvPr id="6147" name="Content Placeholder 2"/>
          <p:cNvSpPr>
            <a:spLocks noGrp="1"/>
          </p:cNvSpPr>
          <p:nvPr>
            <p:ph sz="half" idx="1"/>
          </p:nvPr>
        </p:nvSpPr>
        <p:spPr>
          <a:xfrm>
            <a:off x="304800" y="1524000"/>
            <a:ext cx="4876800" cy="5181600"/>
          </a:xfrm>
        </p:spPr>
        <p:txBody>
          <a:bodyPr/>
          <a:lstStyle/>
          <a:p>
            <a:pPr>
              <a:buFont typeface="Arial" panose="020B0604020202020204" pitchFamily="34" charset="0"/>
              <a:buNone/>
            </a:pPr>
            <a:r>
              <a:rPr lang="en-US" altLang="en-US" sz="2400" dirty="0" smtClean="0"/>
              <a:t>There are several types of ELISAs including direct (sandwich), indirect, competitive and activity ELISAs.  ELISAs are read on a </a:t>
            </a:r>
            <a:r>
              <a:rPr lang="en-US" altLang="en-US" sz="2400" dirty="0" err="1" smtClean="0"/>
              <a:t>microtitre</a:t>
            </a:r>
            <a:r>
              <a:rPr lang="en-US" altLang="en-US" sz="2400" dirty="0" smtClean="0"/>
              <a:t> plate reader which is a mini-spectrophotometer that determines the absorption or transmission of a beam of light of a particular wave length passing through a solution of the protein of interest.  Using standards to generate a standard curve, one can determine the concentration of the  protein of interest in a sample.</a:t>
            </a:r>
          </a:p>
        </p:txBody>
      </p:sp>
      <p:pic>
        <p:nvPicPr>
          <p:cNvPr id="6148" name="Content Placeholder 4" descr="HSA_ELISA_Assay_040809.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57800" y="990600"/>
            <a:ext cx="3390900" cy="5105400"/>
          </a:xfrm>
        </p:spPr>
      </p:pic>
    </p:spTree>
    <p:extLst>
      <p:ext uri="{BB962C8B-B14F-4D97-AF65-F5344CB8AC3E}">
        <p14:creationId xmlns:p14="http://schemas.microsoft.com/office/powerpoint/2010/main" val="3276593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rtlCol="0">
            <a:normAutofit fontScale="90000"/>
          </a:bodyPr>
          <a:lstStyle/>
          <a:p>
            <a:pPr fontAlgn="auto">
              <a:spcAft>
                <a:spcPts val="0"/>
              </a:spcAft>
              <a:defRPr/>
            </a:pPr>
            <a:r>
              <a:rPr lang="en-US" sz="3600" smtClean="0"/>
              <a:t>HSA ELISA Results</a:t>
            </a:r>
            <a:br>
              <a:rPr lang="en-US" sz="3600" smtClean="0"/>
            </a:br>
            <a:r>
              <a:rPr lang="en-US" sz="3600" smtClean="0"/>
              <a:t>Spring 2009 Data</a:t>
            </a:r>
          </a:p>
        </p:txBody>
      </p:sp>
      <p:graphicFrame>
        <p:nvGraphicFramePr>
          <p:cNvPr id="9" name="Content Placeholder 8"/>
          <p:cNvGraphicFramePr>
            <a:graphicFrameLocks noGrp="1"/>
          </p:cNvGraphicFramePr>
          <p:nvPr>
            <p:ph sz="half" idx="2"/>
          </p:nvPr>
        </p:nvGraphicFramePr>
        <p:xfrm>
          <a:off x="685800" y="2209800"/>
          <a:ext cx="2743200" cy="36068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370840">
                <a:tc>
                  <a:txBody>
                    <a:bodyPr/>
                    <a:lstStyle/>
                    <a:p>
                      <a:pPr algn="ctr"/>
                      <a:r>
                        <a:rPr lang="en-US" sz="1400" dirty="0" smtClean="0"/>
                        <a:t>Concentration</a:t>
                      </a:r>
                      <a:r>
                        <a:rPr lang="en-US" baseline="0" dirty="0" smtClean="0"/>
                        <a:t> </a:t>
                      </a:r>
                      <a:r>
                        <a:rPr lang="en-US" baseline="0" dirty="0" err="1" smtClean="0"/>
                        <a:t>ng</a:t>
                      </a:r>
                      <a:r>
                        <a:rPr lang="en-US" baseline="0" dirty="0" smtClean="0"/>
                        <a:t>/ml</a:t>
                      </a:r>
                      <a:endParaRPr lang="en-US" dirty="0"/>
                    </a:p>
                  </a:txBody>
                  <a:tcPr/>
                </a:tc>
                <a:tc>
                  <a:txBody>
                    <a:bodyPr/>
                    <a:lstStyle/>
                    <a:p>
                      <a:pPr algn="ctr"/>
                      <a:r>
                        <a:rPr lang="en-US" dirty="0" smtClean="0"/>
                        <a:t>OD</a:t>
                      </a:r>
                      <a:endParaRPr lang="en-US" dirty="0"/>
                    </a:p>
                  </a:txBody>
                  <a:tcPr/>
                </a:tc>
                <a:extLst>
                  <a:ext uri="{0D108BD9-81ED-4DB2-BD59-A6C34878D82A}">
                    <a16:rowId xmlns:a16="http://schemas.microsoft.com/office/drawing/2014/main" val="10000"/>
                  </a:ext>
                </a:extLst>
              </a:tr>
              <a:tr h="370840">
                <a:tc>
                  <a:txBody>
                    <a:bodyPr/>
                    <a:lstStyle/>
                    <a:p>
                      <a:pPr algn="ctr"/>
                      <a:r>
                        <a:rPr lang="en-US" dirty="0" smtClean="0"/>
                        <a:t>0</a:t>
                      </a:r>
                      <a:endParaRPr lang="en-US" dirty="0"/>
                    </a:p>
                  </a:txBody>
                  <a:tcPr/>
                </a:tc>
                <a:tc>
                  <a:txBody>
                    <a:bodyPr/>
                    <a:lstStyle/>
                    <a:p>
                      <a:pPr algn="ctr"/>
                      <a:r>
                        <a:rPr lang="en-US" dirty="0" smtClean="0"/>
                        <a:t>0.071</a:t>
                      </a:r>
                      <a:endParaRPr lang="en-US" dirty="0"/>
                    </a:p>
                  </a:txBody>
                  <a:tcPr/>
                </a:tc>
                <a:extLst>
                  <a:ext uri="{0D108BD9-81ED-4DB2-BD59-A6C34878D82A}">
                    <a16:rowId xmlns:a16="http://schemas.microsoft.com/office/drawing/2014/main" val="10001"/>
                  </a:ext>
                </a:extLst>
              </a:tr>
              <a:tr h="370840">
                <a:tc>
                  <a:txBody>
                    <a:bodyPr/>
                    <a:lstStyle/>
                    <a:p>
                      <a:pPr algn="ctr"/>
                      <a:r>
                        <a:rPr lang="en-US" dirty="0" smtClean="0"/>
                        <a:t>6.25</a:t>
                      </a:r>
                      <a:endParaRPr lang="en-US" dirty="0"/>
                    </a:p>
                  </a:txBody>
                  <a:tcPr/>
                </a:tc>
                <a:tc>
                  <a:txBody>
                    <a:bodyPr/>
                    <a:lstStyle/>
                    <a:p>
                      <a:pPr algn="l"/>
                      <a:r>
                        <a:rPr lang="en-US" dirty="0" smtClean="0"/>
                        <a:t>      0.169</a:t>
                      </a:r>
                      <a:endParaRPr lang="en-US" dirty="0"/>
                    </a:p>
                  </a:txBody>
                  <a:tcPr/>
                </a:tc>
                <a:extLst>
                  <a:ext uri="{0D108BD9-81ED-4DB2-BD59-A6C34878D82A}">
                    <a16:rowId xmlns:a16="http://schemas.microsoft.com/office/drawing/2014/main" val="10002"/>
                  </a:ext>
                </a:extLst>
              </a:tr>
              <a:tr h="370840">
                <a:tc>
                  <a:txBody>
                    <a:bodyPr/>
                    <a:lstStyle/>
                    <a:p>
                      <a:pPr algn="ctr"/>
                      <a:r>
                        <a:rPr lang="en-US" dirty="0" smtClean="0"/>
                        <a:t>25</a:t>
                      </a:r>
                      <a:endParaRPr lang="en-US" dirty="0"/>
                    </a:p>
                  </a:txBody>
                  <a:tcPr/>
                </a:tc>
                <a:tc>
                  <a:txBody>
                    <a:bodyPr/>
                    <a:lstStyle/>
                    <a:p>
                      <a:pPr algn="ctr"/>
                      <a:r>
                        <a:rPr lang="en-US" dirty="0" smtClean="0"/>
                        <a:t>0.426</a:t>
                      </a:r>
                      <a:endParaRPr lang="en-US" dirty="0"/>
                    </a:p>
                  </a:txBody>
                  <a:tcPr/>
                </a:tc>
                <a:extLst>
                  <a:ext uri="{0D108BD9-81ED-4DB2-BD59-A6C34878D82A}">
                    <a16:rowId xmlns:a16="http://schemas.microsoft.com/office/drawing/2014/main" val="10003"/>
                  </a:ext>
                </a:extLst>
              </a:tr>
              <a:tr h="370840">
                <a:tc>
                  <a:txBody>
                    <a:bodyPr/>
                    <a:lstStyle/>
                    <a:p>
                      <a:pPr algn="ctr"/>
                      <a:r>
                        <a:rPr lang="en-US" dirty="0" smtClean="0"/>
                        <a:t>100</a:t>
                      </a:r>
                      <a:endParaRPr lang="en-US" dirty="0"/>
                    </a:p>
                  </a:txBody>
                  <a:tcPr/>
                </a:tc>
                <a:tc>
                  <a:txBody>
                    <a:bodyPr/>
                    <a:lstStyle/>
                    <a:p>
                      <a:pPr algn="ctr"/>
                      <a:r>
                        <a:rPr lang="en-US" dirty="0" smtClean="0"/>
                        <a:t>0.951</a:t>
                      </a:r>
                      <a:endParaRPr lang="en-US" dirty="0"/>
                    </a:p>
                  </a:txBody>
                  <a:tcPr/>
                </a:tc>
                <a:extLst>
                  <a:ext uri="{0D108BD9-81ED-4DB2-BD59-A6C34878D82A}">
                    <a16:rowId xmlns:a16="http://schemas.microsoft.com/office/drawing/2014/main" val="10004"/>
                  </a:ext>
                </a:extLst>
              </a:tr>
              <a:tr h="370840">
                <a:tc>
                  <a:txBody>
                    <a:bodyPr/>
                    <a:lstStyle/>
                    <a:p>
                      <a:pPr algn="ctr"/>
                      <a:r>
                        <a:rPr lang="en-US" dirty="0" smtClean="0"/>
                        <a:t>400</a:t>
                      </a:r>
                      <a:endParaRPr lang="en-US" dirty="0"/>
                    </a:p>
                  </a:txBody>
                  <a:tcPr/>
                </a:tc>
                <a:tc>
                  <a:txBody>
                    <a:bodyPr/>
                    <a:lstStyle/>
                    <a:p>
                      <a:pPr algn="ctr"/>
                      <a:r>
                        <a:rPr lang="en-US" dirty="0" smtClean="0"/>
                        <a:t>1.156</a:t>
                      </a:r>
                      <a:endParaRPr lang="en-US" dirty="0"/>
                    </a:p>
                  </a:txBody>
                  <a:tcPr/>
                </a:tc>
                <a:extLst>
                  <a:ext uri="{0D108BD9-81ED-4DB2-BD59-A6C34878D82A}">
                    <a16:rowId xmlns:a16="http://schemas.microsoft.com/office/drawing/2014/main" val="10005"/>
                  </a:ext>
                </a:extLst>
              </a:tr>
              <a:tr h="370840">
                <a:tc>
                  <a:txBody>
                    <a:bodyPr/>
                    <a:lstStyle/>
                    <a:p>
                      <a:pPr algn="ctr"/>
                      <a:r>
                        <a:rPr lang="en-US" dirty="0" smtClean="0"/>
                        <a:t>Sample 1</a:t>
                      </a:r>
                      <a:endParaRPr lang="en-US" dirty="0"/>
                    </a:p>
                  </a:txBody>
                  <a:tcPr/>
                </a:tc>
                <a:tc>
                  <a:txBody>
                    <a:bodyPr/>
                    <a:lstStyle/>
                    <a:p>
                      <a:pPr algn="ctr"/>
                      <a:r>
                        <a:rPr lang="en-US" dirty="0" smtClean="0"/>
                        <a:t>1.320</a:t>
                      </a:r>
                      <a:endParaRPr lang="en-US" dirty="0"/>
                    </a:p>
                  </a:txBody>
                  <a:tcPr/>
                </a:tc>
                <a:extLst>
                  <a:ext uri="{0D108BD9-81ED-4DB2-BD59-A6C34878D82A}">
                    <a16:rowId xmlns:a16="http://schemas.microsoft.com/office/drawing/2014/main" val="10006"/>
                  </a:ext>
                </a:extLst>
              </a:tr>
              <a:tr h="370840">
                <a:tc>
                  <a:txBody>
                    <a:bodyPr/>
                    <a:lstStyle/>
                    <a:p>
                      <a:pPr algn="ctr"/>
                      <a:r>
                        <a:rPr lang="en-US" dirty="0" smtClean="0"/>
                        <a:t>Sample</a:t>
                      </a:r>
                      <a:r>
                        <a:rPr lang="en-US" baseline="0" dirty="0" smtClean="0"/>
                        <a:t> 2</a:t>
                      </a:r>
                      <a:endParaRPr lang="en-US" dirty="0"/>
                    </a:p>
                  </a:txBody>
                  <a:tcPr/>
                </a:tc>
                <a:tc>
                  <a:txBody>
                    <a:bodyPr/>
                    <a:lstStyle/>
                    <a:p>
                      <a:pPr algn="ctr"/>
                      <a:r>
                        <a:rPr lang="en-US" dirty="0" smtClean="0"/>
                        <a:t>1.290</a:t>
                      </a:r>
                      <a:endParaRPr lang="en-US" dirty="0"/>
                    </a:p>
                  </a:txBody>
                  <a:tcPr/>
                </a:tc>
                <a:extLst>
                  <a:ext uri="{0D108BD9-81ED-4DB2-BD59-A6C34878D82A}">
                    <a16:rowId xmlns:a16="http://schemas.microsoft.com/office/drawing/2014/main" val="10007"/>
                  </a:ext>
                </a:extLst>
              </a:tr>
              <a:tr h="370840">
                <a:tc>
                  <a:txBody>
                    <a:bodyPr/>
                    <a:lstStyle/>
                    <a:p>
                      <a:pPr algn="ctr"/>
                      <a:r>
                        <a:rPr lang="en-US" dirty="0" smtClean="0"/>
                        <a:t>Sample 3</a:t>
                      </a:r>
                      <a:endParaRPr lang="en-US" dirty="0"/>
                    </a:p>
                  </a:txBody>
                  <a:tcPr/>
                </a:tc>
                <a:tc>
                  <a:txBody>
                    <a:bodyPr/>
                    <a:lstStyle/>
                    <a:p>
                      <a:pPr algn="ctr"/>
                      <a:r>
                        <a:rPr lang="en-US" dirty="0" smtClean="0"/>
                        <a:t>1.290</a:t>
                      </a:r>
                      <a:endParaRPr lang="en-US" dirty="0"/>
                    </a:p>
                  </a:txBody>
                  <a:tcPr/>
                </a:tc>
                <a:extLst>
                  <a:ext uri="{0D108BD9-81ED-4DB2-BD59-A6C34878D82A}">
                    <a16:rowId xmlns:a16="http://schemas.microsoft.com/office/drawing/2014/main" val="10008"/>
                  </a:ext>
                </a:extLst>
              </a:tr>
            </a:tbl>
          </a:graphicData>
        </a:graphic>
      </p:graphicFrame>
      <p:graphicFrame>
        <p:nvGraphicFramePr>
          <p:cNvPr id="7" name="Content Placeholder 6"/>
          <p:cNvGraphicFramePr>
            <a:graphicFrameLocks noGrp="1"/>
          </p:cNvGraphicFramePr>
          <p:nvPr>
            <p:ph sz="quarter" idx="4"/>
          </p:nvPr>
        </p:nvGraphicFramePr>
        <p:xfrm>
          <a:off x="3429000" y="1905001"/>
          <a:ext cx="5333999"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27618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MCPipet_01%20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0"/>
            <a:ext cx="4038600" cy="268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MS347Te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438400"/>
            <a:ext cx="4419600"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itle 4"/>
          <p:cNvSpPr>
            <a:spLocks noGrp="1"/>
          </p:cNvSpPr>
          <p:nvPr>
            <p:ph type="title"/>
          </p:nvPr>
        </p:nvSpPr>
        <p:spPr/>
        <p:txBody>
          <a:bodyPr/>
          <a:lstStyle/>
          <a:p>
            <a:r>
              <a:rPr lang="en-US" altLang="en-US" smtClean="0"/>
              <a:t>ELISA Equipment</a:t>
            </a:r>
          </a:p>
        </p:txBody>
      </p:sp>
      <p:sp>
        <p:nvSpPr>
          <p:cNvPr id="8197" name="Text Placeholder 5"/>
          <p:cNvSpPr>
            <a:spLocks noGrp="1"/>
          </p:cNvSpPr>
          <p:nvPr>
            <p:ph type="body" idx="1"/>
          </p:nvPr>
        </p:nvSpPr>
        <p:spPr>
          <a:xfrm>
            <a:off x="228600" y="1524000"/>
            <a:ext cx="4040188" cy="639763"/>
          </a:xfrm>
        </p:spPr>
        <p:txBody>
          <a:bodyPr/>
          <a:lstStyle/>
          <a:p>
            <a:pPr algn="ctr"/>
            <a:r>
              <a:rPr lang="en-US" altLang="en-US" smtClean="0"/>
              <a:t>Multi-Channel Pipettor</a:t>
            </a:r>
          </a:p>
        </p:txBody>
      </p:sp>
      <p:sp>
        <p:nvSpPr>
          <p:cNvPr id="8198" name="Text Placeholder 7"/>
          <p:cNvSpPr>
            <a:spLocks noGrp="1"/>
          </p:cNvSpPr>
          <p:nvPr>
            <p:ph type="body" sz="quarter" idx="3"/>
          </p:nvPr>
        </p:nvSpPr>
        <p:spPr/>
        <p:txBody>
          <a:bodyPr/>
          <a:lstStyle/>
          <a:p>
            <a:pPr algn="ctr"/>
            <a:r>
              <a:rPr lang="en-US" altLang="en-US" smtClean="0"/>
              <a:t>Microtitre Plate Reader</a:t>
            </a:r>
          </a:p>
        </p:txBody>
      </p:sp>
    </p:spTree>
    <p:extLst>
      <p:ext uri="{BB962C8B-B14F-4D97-AF65-F5344CB8AC3E}">
        <p14:creationId xmlns:p14="http://schemas.microsoft.com/office/powerpoint/2010/main" val="23432595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ELISA Process</a:t>
            </a:r>
          </a:p>
        </p:txBody>
      </p:sp>
      <p:sp>
        <p:nvSpPr>
          <p:cNvPr id="9219" name="Content Placeholder 2"/>
          <p:cNvSpPr>
            <a:spLocks noGrp="1"/>
          </p:cNvSpPr>
          <p:nvPr>
            <p:ph sz="half" idx="1"/>
          </p:nvPr>
        </p:nvSpPr>
        <p:spPr>
          <a:xfrm>
            <a:off x="0" y="1600200"/>
            <a:ext cx="4495800" cy="5257800"/>
          </a:xfrm>
        </p:spPr>
        <p:txBody>
          <a:bodyPr/>
          <a:lstStyle/>
          <a:p>
            <a:pPr>
              <a:buFont typeface="Arial" panose="020B0604020202020204" pitchFamily="34" charset="0"/>
              <a:buNone/>
            </a:pPr>
            <a:r>
              <a:rPr lang="en-US" altLang="en-US" smtClean="0"/>
              <a:t>To make an ELISA, one must utilize antibodies to the protein of interest.  The first antibody recognizes the protein of interest.   The second antibody recognizes another epitope on the protein of interest and carries an enzyme that will be used to quantify the protein of interest.</a:t>
            </a:r>
          </a:p>
        </p:txBody>
      </p:sp>
      <p:pic>
        <p:nvPicPr>
          <p:cNvPr id="9220" name="Content Placeholder 7" descr="quantibody1.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05400" y="1524000"/>
            <a:ext cx="3568700" cy="4800600"/>
          </a:xfrm>
        </p:spPr>
      </p:pic>
    </p:spTree>
    <p:extLst>
      <p:ext uri="{BB962C8B-B14F-4D97-AF65-F5344CB8AC3E}">
        <p14:creationId xmlns:p14="http://schemas.microsoft.com/office/powerpoint/2010/main" val="10551944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56449</TotalTime>
  <Words>1067</Words>
  <Application>Microsoft Office PowerPoint</Application>
  <PresentationFormat>On-screen Show (4:3)</PresentationFormat>
  <Paragraphs>322</Paragraphs>
  <Slides>31</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ＭＳ Ｐゴシック</vt:lpstr>
      <vt:lpstr>ＭＳ Ｐゴシック</vt:lpstr>
      <vt:lpstr>Arial</vt:lpstr>
      <vt:lpstr>Arial Black</vt:lpstr>
      <vt:lpstr>Batang</vt:lpstr>
      <vt:lpstr>Calibri</vt:lpstr>
      <vt:lpstr>Times New Roman</vt:lpstr>
      <vt:lpstr>Wingdings</vt:lpstr>
      <vt:lpstr>Office Theme</vt:lpstr>
      <vt:lpstr> Quality Control Biotechemistry</vt:lpstr>
      <vt:lpstr>PowerPoint Presentation</vt:lpstr>
      <vt:lpstr>What Will Change During Scale-up? Process Development Considerations</vt:lpstr>
      <vt:lpstr>Quality Control Biochemistry</vt:lpstr>
      <vt:lpstr>Quality Control Biochemistry: ELISAs and SDS-PAGE </vt:lpstr>
      <vt:lpstr>ELISAs</vt:lpstr>
      <vt:lpstr>HSA ELISA Results Spring 2009 Data</vt:lpstr>
      <vt:lpstr>ELISA Equipment</vt:lpstr>
      <vt:lpstr>ELISA Process</vt:lpstr>
      <vt:lpstr>ELISA Process – Colorimetric Reaction</vt:lpstr>
      <vt:lpstr>PowerPoint Presentation</vt:lpstr>
      <vt:lpstr>Antibodies as Reagents</vt:lpstr>
      <vt:lpstr>ELISA Animation</vt:lpstr>
      <vt:lpstr>SDS-PAGE</vt:lpstr>
      <vt:lpstr>Electrophoresis</vt:lpstr>
      <vt:lpstr>SDS-PAGE Continued</vt:lpstr>
      <vt:lpstr>SDS-PAGE Continued</vt:lpstr>
      <vt:lpstr>How to Detect Proteins?</vt:lpstr>
      <vt:lpstr>Molecular Weight Determination</vt:lpstr>
      <vt:lpstr>Immunoblots (Westerns)</vt:lpstr>
      <vt:lpstr>A280</vt:lpstr>
      <vt:lpstr>Bradford Assay</vt:lpstr>
      <vt:lpstr>PowerPoint Presentation</vt:lpstr>
      <vt:lpstr>Quality Control Biochemistry: Some Additional Techniques</vt:lpstr>
      <vt:lpstr>Mass Spectrometry</vt:lpstr>
      <vt:lpstr>Mass Spectrometry</vt:lpstr>
      <vt:lpstr>Amino Acid Sequencing</vt:lpstr>
      <vt:lpstr>Amino Acid Composition</vt:lpstr>
      <vt:lpstr>3D Structure Determination</vt:lpstr>
      <vt:lpstr>X-ray Crystallography</vt:lpstr>
      <vt:lpstr> Nuclear Magnetic Resonance</vt:lpstr>
    </vt:vector>
  </TitlesOfParts>
  <Company>NHCTC-Pease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NBC2 Presentation to the NVC March 31, 2009</dc:title>
  <dc:creator>Sonia Wallman</dc:creator>
  <cp:lastModifiedBy>Linda Rehfuss</cp:lastModifiedBy>
  <cp:revision>1089</cp:revision>
  <cp:lastPrinted>2015-11-05T22:24:58Z</cp:lastPrinted>
  <dcterms:created xsi:type="dcterms:W3CDTF">2009-03-02T19:13:16Z</dcterms:created>
  <dcterms:modified xsi:type="dcterms:W3CDTF">2019-02-27T15:58:59Z</dcterms:modified>
</cp:coreProperties>
</file>