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187" r:id="rId2"/>
    <p:sldId id="1191" r:id="rId3"/>
    <p:sldId id="1192" r:id="rId4"/>
    <p:sldId id="1193" r:id="rId5"/>
    <p:sldId id="1194" r:id="rId6"/>
    <p:sldId id="1195" r:id="rId7"/>
    <p:sldId id="1196" r:id="rId8"/>
    <p:sldId id="1197" r:id="rId9"/>
  </p:sldIdLst>
  <p:sldSz cx="9144000" cy="6858000" type="screen4x3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1D5322"/>
    <a:srgbClr val="000074"/>
    <a:srgbClr val="C00000"/>
    <a:srgbClr val="F0EA00"/>
    <a:srgbClr val="237826"/>
    <a:srgbClr val="00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3173" autoAdjust="0"/>
  </p:normalViewPr>
  <p:slideViewPr>
    <p:cSldViewPr>
      <p:cViewPr varScale="1">
        <p:scale>
          <a:sx n="83" d="100"/>
          <a:sy n="83" d="100"/>
        </p:scale>
        <p:origin x="1315" y="-7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67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912" y="-102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357563" y="8770938"/>
            <a:ext cx="3013075" cy="463550"/>
          </a:xfrm>
          <a:prstGeom prst="rect">
            <a:avLst/>
          </a:prstGeom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Page </a:t>
            </a:r>
            <a:fld id="{DC4C673E-631E-46E9-8FAD-DBF8C046F5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69" tIns="46235" rIns="92469" bIns="46235" rtlCol="0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66E25B-4FB9-434D-8A6D-634B4E1A113D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9" tIns="46235" rIns="92469" bIns="46235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69" tIns="46235" rIns="92469" bIns="4623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0938"/>
            <a:ext cx="3011488" cy="463550"/>
          </a:xfrm>
          <a:prstGeom prst="rect">
            <a:avLst/>
          </a:prstGeom>
        </p:spPr>
        <p:txBody>
          <a:bodyPr vert="horz" lIns="92469" tIns="46235" rIns="92469" bIns="46235" rtlCol="0" anchor="b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0938"/>
            <a:ext cx="3011488" cy="463550"/>
          </a:xfrm>
          <a:prstGeom prst="rect">
            <a:avLst/>
          </a:prstGeom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3D0D2BD-515F-4C81-986E-795FD6D54C9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1349375" y="965200"/>
            <a:ext cx="5072063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2100" cy="3862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5201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1349375" y="965200"/>
            <a:ext cx="5072063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2100" cy="3862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696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1349375" y="965200"/>
            <a:ext cx="5072063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2100" cy="3862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5068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1349375" y="965200"/>
            <a:ext cx="5072063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2100" cy="3862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95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349375" y="965200"/>
            <a:ext cx="5072063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2100" cy="3862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06129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5275" y="965200"/>
            <a:ext cx="4638675" cy="3479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2100" cy="37734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7306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349375" y="965200"/>
            <a:ext cx="5072063" cy="3481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2100" cy="3862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8560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NBC2PP_titleSlide2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343401"/>
            <a:ext cx="9144000" cy="914399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105400"/>
            <a:ext cx="6400800" cy="1752600"/>
          </a:xfrm>
        </p:spPr>
        <p:txBody>
          <a:bodyPr/>
          <a:lstStyle>
            <a:lvl1pPr marL="0" indent="0" algn="ctr">
              <a:buNone/>
              <a:defRPr sz="2800" i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F1805-E87F-4C6C-BE8E-C932A4E50EF6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A3953-5CCB-49AD-BCE9-638D745F004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482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B62F4-64CB-4D94-844B-9C5A2237A097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1F4C9-D0B1-4233-B859-2500BED0109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264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08EE1-BE59-4FFD-94C4-F27F6C1334F0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67562-34E9-49C2-88A9-BE075EEB9C5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0976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93176-19D2-4CF3-9506-B9DB32BB5279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0B276-77BB-457F-8D5A-24841DF3604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062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F8A32-6A06-4356-80E4-82DA0220C025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EF221-CAC4-4672-800B-F9BE35A4A30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613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94A80-7261-42A9-8A90-A0EB2F605822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50637-ECBC-48AD-8F4F-D686D6695C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63948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7D1C5-7CCE-4A97-8DC4-801D7356F8C7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E2FA9-F4DD-4567-8298-690417B5129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397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4E2FD-713F-48A6-B3F8-A7C674F51084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41F0C-BFE0-43E6-81AF-72C19739D61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529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57536-566C-45F6-9376-E897D276BB51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432DA-1D7F-450A-BBFD-5286FEA1774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1059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A19A4-BD1D-4DD5-A294-5FA764AE57B7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396A6-5075-4D25-B006-21F3C46D37B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8457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4FA86-A11F-4357-93BF-D586CF2CB76F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3148F-CBC9-460D-93F2-254520792D2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583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NBC2PP_Slide2a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98638"/>
            <a:ext cx="8229600" cy="505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BD3346B-583C-443C-9E0E-C8460F8EA108}" type="datetimeFigureOut">
              <a:rPr lang="en-US" altLang="en-US"/>
              <a:pPr>
                <a:defRPr/>
              </a:pPr>
              <a:t>5/23/2019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91BC8F5-D781-4397-90FF-09B16FE087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38" r:id="rId1"/>
    <p:sldLayoutId id="2147485128" r:id="rId2"/>
    <p:sldLayoutId id="2147485129" r:id="rId3"/>
    <p:sldLayoutId id="2147485130" r:id="rId4"/>
    <p:sldLayoutId id="2147485131" r:id="rId5"/>
    <p:sldLayoutId id="2147485132" r:id="rId6"/>
    <p:sldLayoutId id="2147485133" r:id="rId7"/>
    <p:sldLayoutId id="2147485134" r:id="rId8"/>
    <p:sldLayoutId id="2147485135" r:id="rId9"/>
    <p:sldLayoutId id="2147485136" r:id="rId10"/>
    <p:sldLayoutId id="21474851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ctrTitle"/>
          </p:nvPr>
        </p:nvSpPr>
        <p:spPr>
          <a:xfrm>
            <a:off x="0" y="4343400"/>
            <a:ext cx="9144000" cy="914400"/>
          </a:xfrm>
        </p:spPr>
        <p:txBody>
          <a:bodyPr/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dirty="0"/>
              <a:t>Pipette Calibration</a:t>
            </a:r>
            <a:br>
              <a:rPr lang="en-US" dirty="0"/>
            </a:b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424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244160" y="415080"/>
            <a:ext cx="6635520" cy="124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0819" rIns="81638" bIns="40819"/>
          <a:lstStyle>
            <a:lvl1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sz="3266" dirty="0">
              <a:solidFill>
                <a:srgbClr val="000000"/>
              </a:solidFill>
            </a:endParaRPr>
          </a:p>
          <a:p>
            <a:pPr eaLnBrk="1"/>
            <a:endParaRPr lang="en-US" altLang="en-US" dirty="0">
              <a:solidFill>
                <a:srgbClr val="000000"/>
              </a:solidFill>
            </a:endParaRPr>
          </a:p>
          <a:p>
            <a:pPr eaLnBrk="1"/>
            <a:endParaRPr lang="en-US" altLang="en-US" dirty="0">
              <a:solidFill>
                <a:srgbClr val="000000"/>
              </a:solidFill>
            </a:endParaRPr>
          </a:p>
          <a:p>
            <a:pPr eaLnBrk="1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72481" y="297001"/>
            <a:ext cx="7809120" cy="1064160"/>
          </a:xfrm>
        </p:spPr>
        <p:txBody>
          <a:bodyPr/>
          <a:lstStyle/>
          <a:p>
            <a:pPr eaLnBrk="1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altLang="en-US" dirty="0" smtClean="0"/>
              <a:t>Pipette Calibration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2481" y="1781641"/>
            <a:ext cx="7957440" cy="4396320"/>
          </a:xfrm>
        </p:spPr>
        <p:txBody>
          <a:bodyPr/>
          <a:lstStyle/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Procedure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Pipette, water and balance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Test the maximum volume or minimum volume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Pre-wet tips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Test 5 volumes per setting   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732480" y="930601"/>
            <a:ext cx="207360" cy="39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436419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866240" y="1659241"/>
            <a:ext cx="5598720" cy="39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244160" y="1451881"/>
            <a:ext cx="2280960" cy="39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680" y="1641960"/>
            <a:ext cx="2298240" cy="209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7175521" y="1839241"/>
            <a:ext cx="164160" cy="31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7981921" y="2357641"/>
            <a:ext cx="164160" cy="31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7463521" y="2242441"/>
            <a:ext cx="164160" cy="31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pic>
        <p:nvPicPr>
          <p:cNvPr id="3080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8800" y="1659240"/>
            <a:ext cx="2298240" cy="20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7672320" y="2281321"/>
            <a:ext cx="414720" cy="39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7257600" y="2488681"/>
            <a:ext cx="829440" cy="39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9331200" y="2589481"/>
            <a:ext cx="207360" cy="39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3084" name="Text Box 11"/>
          <p:cNvSpPr txBox="1">
            <a:spLocks noChangeArrowheads="1"/>
          </p:cNvSpPr>
          <p:nvPr/>
        </p:nvSpPr>
        <p:spPr bwMode="auto">
          <a:xfrm>
            <a:off x="8294400" y="2903401"/>
            <a:ext cx="207360" cy="39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endParaRPr lang="en-US" altLang="en-US" dirty="0"/>
          </a:p>
        </p:txBody>
      </p:sp>
      <p:sp>
        <p:nvSpPr>
          <p:cNvPr id="3085" name="Text Box 12"/>
          <p:cNvSpPr txBox="1">
            <a:spLocks noChangeArrowheads="1"/>
          </p:cNvSpPr>
          <p:nvPr/>
        </p:nvSpPr>
        <p:spPr bwMode="auto">
          <a:xfrm>
            <a:off x="1658880" y="4354921"/>
            <a:ext cx="3317760" cy="44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0819" rIns="81638" bIns="40819"/>
          <a:lstStyle>
            <a:lvl1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/>
            <a:r>
              <a:rPr lang="en-US" altLang="en-US" sz="2540" dirty="0">
                <a:solidFill>
                  <a:srgbClr val="000000"/>
                </a:solidFill>
              </a:rPr>
              <a:t>          </a:t>
            </a:r>
            <a:r>
              <a:rPr lang="en-US" altLang="en-US" sz="2540" dirty="0">
                <a:solidFill>
                  <a:srgbClr val="FF950E"/>
                </a:solidFill>
              </a:rPr>
              <a:t> Precision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5806080" y="4354921"/>
            <a:ext cx="2073600" cy="44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8" tIns="40819" rIns="81638" bIns="40819"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  <a:defRPr/>
            </a:pPr>
            <a:r>
              <a:rPr lang="en-US" sz="2540" dirty="0">
                <a:solidFill>
                  <a:srgbClr val="FF950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Accuracy</a:t>
            </a:r>
          </a:p>
        </p:txBody>
      </p:sp>
      <p:sp>
        <p:nvSpPr>
          <p:cNvPr id="3087" name="Text Box 14"/>
          <p:cNvSpPr txBox="1">
            <a:spLocks noChangeArrowheads="1"/>
          </p:cNvSpPr>
          <p:nvPr/>
        </p:nvSpPr>
        <p:spPr bwMode="auto">
          <a:xfrm>
            <a:off x="2695680" y="152400"/>
            <a:ext cx="3657600" cy="126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/>
            <a:r>
              <a:rPr lang="en-US" altLang="en-US" sz="3200" dirty="0"/>
              <a:t>The Best of Both Worlds</a:t>
            </a:r>
          </a:p>
          <a:p>
            <a:pPr algn="ctr" eaLnBrk="1"/>
            <a:r>
              <a:rPr lang="en-US" altLang="en-US" sz="3200" dirty="0"/>
              <a:t>Precision + Accuracy</a:t>
            </a:r>
          </a:p>
        </p:txBody>
      </p:sp>
    </p:spTree>
    <p:extLst>
      <p:ext uri="{BB962C8B-B14F-4D97-AF65-F5344CB8AC3E}">
        <p14:creationId xmlns:p14="http://schemas.microsoft.com/office/powerpoint/2010/main" val="23545696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72481" y="297001"/>
            <a:ext cx="7809120" cy="10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/>
            <a:r>
              <a:rPr lang="en-US" altLang="en-US" sz="3628" b="1" i="1" dirty="0"/>
              <a:t>Pipette </a:t>
            </a:r>
            <a:r>
              <a:rPr lang="en-US" altLang="en-US" sz="3628" b="1" i="1" dirty="0" smtClean="0"/>
              <a:t>Calibration </a:t>
            </a:r>
            <a:r>
              <a:rPr lang="en-US" altLang="en-US" sz="3628" b="1" i="1" dirty="0"/>
              <a:t>C</a:t>
            </a:r>
            <a:r>
              <a:rPr lang="en-US" altLang="en-US" sz="3628" b="1" i="1" dirty="0" smtClean="0"/>
              <a:t>riteria</a:t>
            </a:r>
            <a:endParaRPr lang="en-US" altLang="en-US" sz="3628" b="1" i="1" dirty="0"/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672481" y="1781641"/>
            <a:ext cx="7957440" cy="4554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430213" indent="-323850" eaLnBrk="0">
              <a:tabLst>
                <a:tab pos="430213" algn="l"/>
                <a:tab pos="887413" algn="l"/>
                <a:tab pos="1344613" algn="l"/>
                <a:tab pos="1801813" algn="l"/>
                <a:tab pos="2259013" algn="l"/>
                <a:tab pos="2716213" algn="l"/>
                <a:tab pos="3173413" algn="l"/>
                <a:tab pos="3630613" algn="l"/>
                <a:tab pos="4087813" algn="l"/>
                <a:tab pos="4545013" algn="l"/>
                <a:tab pos="5002213" algn="l"/>
                <a:tab pos="5459413" algn="l"/>
                <a:tab pos="5916613" algn="l"/>
                <a:tab pos="6373813" algn="l"/>
                <a:tab pos="6831013" algn="l"/>
                <a:tab pos="7288213" algn="l"/>
                <a:tab pos="7745413" algn="l"/>
                <a:tab pos="8202613" algn="l"/>
                <a:tab pos="8659813" algn="l"/>
                <a:tab pos="9117013" algn="l"/>
                <a:tab pos="95742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 eaLnBrk="0">
              <a:tabLst>
                <a:tab pos="430213" algn="l"/>
                <a:tab pos="887413" algn="l"/>
                <a:tab pos="1344613" algn="l"/>
                <a:tab pos="1801813" algn="l"/>
                <a:tab pos="2259013" algn="l"/>
                <a:tab pos="2716213" algn="l"/>
                <a:tab pos="3173413" algn="l"/>
                <a:tab pos="3630613" algn="l"/>
                <a:tab pos="4087813" algn="l"/>
                <a:tab pos="4545013" algn="l"/>
                <a:tab pos="5002213" algn="l"/>
                <a:tab pos="5459413" algn="l"/>
                <a:tab pos="5916613" algn="l"/>
                <a:tab pos="6373813" algn="l"/>
                <a:tab pos="6831013" algn="l"/>
                <a:tab pos="7288213" algn="l"/>
                <a:tab pos="7745413" algn="l"/>
                <a:tab pos="8202613" algn="l"/>
                <a:tab pos="8659813" algn="l"/>
                <a:tab pos="9117013" algn="l"/>
                <a:tab pos="95742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 eaLnBrk="0">
              <a:tabLst>
                <a:tab pos="430213" algn="l"/>
                <a:tab pos="887413" algn="l"/>
                <a:tab pos="1344613" algn="l"/>
                <a:tab pos="1801813" algn="l"/>
                <a:tab pos="2259013" algn="l"/>
                <a:tab pos="2716213" algn="l"/>
                <a:tab pos="3173413" algn="l"/>
                <a:tab pos="3630613" algn="l"/>
                <a:tab pos="4087813" algn="l"/>
                <a:tab pos="4545013" algn="l"/>
                <a:tab pos="5002213" algn="l"/>
                <a:tab pos="5459413" algn="l"/>
                <a:tab pos="5916613" algn="l"/>
                <a:tab pos="6373813" algn="l"/>
                <a:tab pos="6831013" algn="l"/>
                <a:tab pos="7288213" algn="l"/>
                <a:tab pos="7745413" algn="l"/>
                <a:tab pos="8202613" algn="l"/>
                <a:tab pos="8659813" algn="l"/>
                <a:tab pos="9117013" algn="l"/>
                <a:tab pos="95742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 eaLnBrk="0">
              <a:tabLst>
                <a:tab pos="430213" algn="l"/>
                <a:tab pos="887413" algn="l"/>
                <a:tab pos="1344613" algn="l"/>
                <a:tab pos="1801813" algn="l"/>
                <a:tab pos="2259013" algn="l"/>
                <a:tab pos="2716213" algn="l"/>
                <a:tab pos="3173413" algn="l"/>
                <a:tab pos="3630613" algn="l"/>
                <a:tab pos="4087813" algn="l"/>
                <a:tab pos="4545013" algn="l"/>
                <a:tab pos="5002213" algn="l"/>
                <a:tab pos="5459413" algn="l"/>
                <a:tab pos="5916613" algn="l"/>
                <a:tab pos="6373813" algn="l"/>
                <a:tab pos="6831013" algn="l"/>
                <a:tab pos="7288213" algn="l"/>
                <a:tab pos="7745413" algn="l"/>
                <a:tab pos="8202613" algn="l"/>
                <a:tab pos="8659813" algn="l"/>
                <a:tab pos="9117013" algn="l"/>
                <a:tab pos="95742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 eaLnBrk="0">
              <a:tabLst>
                <a:tab pos="430213" algn="l"/>
                <a:tab pos="887413" algn="l"/>
                <a:tab pos="1344613" algn="l"/>
                <a:tab pos="1801813" algn="l"/>
                <a:tab pos="2259013" algn="l"/>
                <a:tab pos="2716213" algn="l"/>
                <a:tab pos="3173413" algn="l"/>
                <a:tab pos="3630613" algn="l"/>
                <a:tab pos="4087813" algn="l"/>
                <a:tab pos="4545013" algn="l"/>
                <a:tab pos="5002213" algn="l"/>
                <a:tab pos="5459413" algn="l"/>
                <a:tab pos="5916613" algn="l"/>
                <a:tab pos="6373813" algn="l"/>
                <a:tab pos="6831013" algn="l"/>
                <a:tab pos="7288213" algn="l"/>
                <a:tab pos="7745413" algn="l"/>
                <a:tab pos="8202613" algn="l"/>
                <a:tab pos="8659813" algn="l"/>
                <a:tab pos="9117013" algn="l"/>
                <a:tab pos="95742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30213" algn="l"/>
                <a:tab pos="887413" algn="l"/>
                <a:tab pos="1344613" algn="l"/>
                <a:tab pos="1801813" algn="l"/>
                <a:tab pos="2259013" algn="l"/>
                <a:tab pos="2716213" algn="l"/>
                <a:tab pos="3173413" algn="l"/>
                <a:tab pos="3630613" algn="l"/>
                <a:tab pos="4087813" algn="l"/>
                <a:tab pos="4545013" algn="l"/>
                <a:tab pos="5002213" algn="l"/>
                <a:tab pos="5459413" algn="l"/>
                <a:tab pos="5916613" algn="l"/>
                <a:tab pos="6373813" algn="l"/>
                <a:tab pos="6831013" algn="l"/>
                <a:tab pos="7288213" algn="l"/>
                <a:tab pos="7745413" algn="l"/>
                <a:tab pos="8202613" algn="l"/>
                <a:tab pos="8659813" algn="l"/>
                <a:tab pos="9117013" algn="l"/>
                <a:tab pos="95742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30213" algn="l"/>
                <a:tab pos="887413" algn="l"/>
                <a:tab pos="1344613" algn="l"/>
                <a:tab pos="1801813" algn="l"/>
                <a:tab pos="2259013" algn="l"/>
                <a:tab pos="2716213" algn="l"/>
                <a:tab pos="3173413" algn="l"/>
                <a:tab pos="3630613" algn="l"/>
                <a:tab pos="4087813" algn="l"/>
                <a:tab pos="4545013" algn="l"/>
                <a:tab pos="5002213" algn="l"/>
                <a:tab pos="5459413" algn="l"/>
                <a:tab pos="5916613" algn="l"/>
                <a:tab pos="6373813" algn="l"/>
                <a:tab pos="6831013" algn="l"/>
                <a:tab pos="7288213" algn="l"/>
                <a:tab pos="7745413" algn="l"/>
                <a:tab pos="8202613" algn="l"/>
                <a:tab pos="8659813" algn="l"/>
                <a:tab pos="9117013" algn="l"/>
                <a:tab pos="95742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30213" algn="l"/>
                <a:tab pos="887413" algn="l"/>
                <a:tab pos="1344613" algn="l"/>
                <a:tab pos="1801813" algn="l"/>
                <a:tab pos="2259013" algn="l"/>
                <a:tab pos="2716213" algn="l"/>
                <a:tab pos="3173413" algn="l"/>
                <a:tab pos="3630613" algn="l"/>
                <a:tab pos="4087813" algn="l"/>
                <a:tab pos="4545013" algn="l"/>
                <a:tab pos="5002213" algn="l"/>
                <a:tab pos="5459413" algn="l"/>
                <a:tab pos="5916613" algn="l"/>
                <a:tab pos="6373813" algn="l"/>
                <a:tab pos="6831013" algn="l"/>
                <a:tab pos="7288213" algn="l"/>
                <a:tab pos="7745413" algn="l"/>
                <a:tab pos="8202613" algn="l"/>
                <a:tab pos="8659813" algn="l"/>
                <a:tab pos="9117013" algn="l"/>
                <a:tab pos="95742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30213" algn="l"/>
                <a:tab pos="887413" algn="l"/>
                <a:tab pos="1344613" algn="l"/>
                <a:tab pos="1801813" algn="l"/>
                <a:tab pos="2259013" algn="l"/>
                <a:tab pos="2716213" algn="l"/>
                <a:tab pos="3173413" algn="l"/>
                <a:tab pos="3630613" algn="l"/>
                <a:tab pos="4087813" algn="l"/>
                <a:tab pos="4545013" algn="l"/>
                <a:tab pos="5002213" algn="l"/>
                <a:tab pos="5459413" algn="l"/>
                <a:tab pos="5916613" algn="l"/>
                <a:tab pos="6373813" algn="l"/>
                <a:tab pos="6831013" algn="l"/>
                <a:tab pos="7288213" algn="l"/>
                <a:tab pos="7745413" algn="l"/>
                <a:tab pos="8202613" algn="l"/>
                <a:tab pos="8659813" algn="l"/>
                <a:tab pos="9117013" algn="l"/>
                <a:tab pos="95742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>
              <a:lnSpc>
                <a:spcPct val="95000"/>
              </a:lnSpc>
              <a:buClr>
                <a:srgbClr val="E6E6E6"/>
              </a:buClr>
              <a:buFont typeface="Wingdings" panose="05000000000000000000" pitchFamily="2" charset="2"/>
              <a:buChar char=""/>
            </a:pPr>
            <a:r>
              <a:rPr lang="en-US" altLang="en-US" sz="3266" dirty="0">
                <a:solidFill>
                  <a:schemeClr val="tx1"/>
                </a:solidFill>
                <a:latin typeface="Times New Roman" panose="02020603050405020304" pitchFamily="18" charset="0"/>
              </a:rPr>
              <a:t>Calibration Acceptance Criteria </a:t>
            </a:r>
            <a:r>
              <a:rPr lang="en-US" altLang="en-US" sz="2903" dirty="0">
                <a:solidFill>
                  <a:schemeClr val="tx1"/>
                </a:solidFill>
                <a:latin typeface="Times New Roman" panose="02020603050405020304" pitchFamily="18" charset="0"/>
              </a:rPr>
              <a:t>                                    </a:t>
            </a:r>
          </a:p>
          <a:p>
            <a:pPr eaLnBrk="1">
              <a:lnSpc>
                <a:spcPct val="95000"/>
              </a:lnSpc>
              <a:buClr>
                <a:srgbClr val="E6E6E6"/>
              </a:buClr>
              <a:buFont typeface="Wingdings" panose="05000000000000000000" pitchFamily="2" charset="2"/>
              <a:buChar char=""/>
            </a:pPr>
            <a:r>
              <a:rPr lang="en-US" altLang="en-US" sz="2903" dirty="0">
                <a:solidFill>
                  <a:schemeClr val="tx1"/>
                </a:solidFill>
                <a:latin typeface="Times New Roman" panose="02020603050405020304" pitchFamily="18" charset="0"/>
              </a:rPr>
              <a:t>Accuracy (mean error): How close a measurement is to an accepted value. Difference between the dispensed mass and the selected volume of a </a:t>
            </a:r>
            <a:r>
              <a:rPr lang="en-US" altLang="en-US" sz="2903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pipette                                                                         </a:t>
            </a:r>
            <a:endParaRPr lang="en-US" altLang="en-US" sz="2903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>
              <a:lnSpc>
                <a:spcPct val="95000"/>
              </a:lnSpc>
              <a:buClr>
                <a:srgbClr val="E6E6E6"/>
              </a:buClr>
              <a:buFont typeface="Wingdings" panose="05000000000000000000" pitchFamily="2" charset="2"/>
              <a:buChar char=""/>
            </a:pPr>
            <a:r>
              <a:rPr lang="en-US" altLang="en-US" sz="2903" dirty="0">
                <a:solidFill>
                  <a:schemeClr val="tx1"/>
                </a:solidFill>
                <a:latin typeface="Times New Roman" panose="02020603050405020304" pitchFamily="18" charset="0"/>
              </a:rPr>
              <a:t>Precision (random error): Indicates how close together or how repeatable the pipette volumes are. A precise measuring instrument will give very nearly the same  result each time it is used</a:t>
            </a:r>
            <a:r>
              <a:rPr lang="en-US" altLang="en-US" sz="2903" dirty="0">
                <a:solidFill>
                  <a:srgbClr val="E6E6E6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06888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1" y="256680"/>
            <a:ext cx="7809120" cy="1146240"/>
          </a:xfrm>
        </p:spPr>
        <p:txBody>
          <a:bodyPr/>
          <a:lstStyle/>
          <a:p>
            <a:pPr eaLnBrk="1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altLang="en-US" dirty="0" smtClean="0"/>
              <a:t>Averages for Sample Weights</a:t>
            </a:r>
            <a:br>
              <a:rPr lang="en-US" altLang="en-US" dirty="0" smtClean="0"/>
            </a:br>
            <a:r>
              <a:rPr lang="en-US" altLang="en-US" dirty="0" smtClean="0"/>
              <a:t>and Correction </a:t>
            </a:r>
            <a:r>
              <a:rPr lang="en-US" altLang="en-US" dirty="0"/>
              <a:t>F</a:t>
            </a:r>
            <a:r>
              <a:rPr lang="en-US" altLang="en-US" dirty="0" smtClean="0"/>
              <a:t>actors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481" y="1781641"/>
            <a:ext cx="7957440" cy="5459040"/>
          </a:xfrm>
        </p:spPr>
        <p:txBody>
          <a:bodyPr/>
          <a:lstStyle/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Mean weight  =      </a:t>
            </a:r>
            <a:r>
              <a:rPr lang="en-US" altLang="en-US" u="sng" dirty="0" smtClean="0"/>
              <a:t>sum of sample weights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  of samples         number of samples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Mean volume =     (ave. weight + e) x Z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   of samples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                            w = mean weight in mg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                            v  = mean volume ul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                            e  = evaporation rate in mg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                           Z  = factor for correction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                            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093730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1" y="152400"/>
            <a:ext cx="7809120" cy="1250520"/>
          </a:xfrm>
        </p:spPr>
        <p:txBody>
          <a:bodyPr/>
          <a:lstStyle/>
          <a:p>
            <a:pPr eaLnBrk="1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altLang="en-US" dirty="0" smtClean="0"/>
              <a:t>Introduction to Calibration Activity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481" y="1781641"/>
            <a:ext cx="7957440" cy="4619520"/>
          </a:xfrm>
        </p:spPr>
        <p:txBody>
          <a:bodyPr/>
          <a:lstStyle/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You will be given a pipet to calibrate 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Calibration will be done by using the  equation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Density = Mass/volume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Using a balance that can weigh up to 0.001mg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Place a weigh boat on the balance and tare it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Adjust pipet to 100 ul and place this into 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46384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1" y="297001"/>
            <a:ext cx="7807680" cy="1061280"/>
          </a:xfrm>
        </p:spPr>
        <p:txBody>
          <a:bodyPr/>
          <a:lstStyle/>
          <a:p>
            <a:pPr eaLnBrk="1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altLang="en-US" dirty="0" smtClean="0"/>
              <a:t>Calibration </a:t>
            </a:r>
            <a:br>
              <a:rPr lang="en-US" altLang="en-US" dirty="0" smtClean="0"/>
            </a:br>
            <a:r>
              <a:rPr lang="en-US" altLang="en-US" dirty="0"/>
              <a:t>A</a:t>
            </a:r>
            <a:r>
              <a:rPr lang="en-US" altLang="en-US" dirty="0" smtClean="0"/>
              <a:t>ctivity Continued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481" y="1781641"/>
            <a:ext cx="7956000" cy="4396320"/>
          </a:xfrm>
        </p:spPr>
        <p:txBody>
          <a:bodyPr/>
          <a:lstStyle/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Adjust pipet to 100 ul volume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Attach a fresh pipet tip to the end of the pipet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Press the top button down until you meet resistance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Place tip into water and slowly release button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Now place water into weigh boat on balance </a:t>
            </a:r>
          </a:p>
          <a:p>
            <a:pPr eaLnBrk="1"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Weigh the amount of water present to 1 mg</a:t>
            </a:r>
          </a:p>
        </p:txBody>
      </p:sp>
    </p:spTree>
    <p:extLst>
      <p:ext uri="{BB962C8B-B14F-4D97-AF65-F5344CB8AC3E}">
        <p14:creationId xmlns:p14="http://schemas.microsoft.com/office/powerpoint/2010/main" val="24870198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1" y="297001"/>
            <a:ext cx="7809120" cy="1064160"/>
          </a:xfrm>
        </p:spPr>
        <p:txBody>
          <a:bodyPr/>
          <a:lstStyle/>
          <a:p>
            <a:pPr eaLnBrk="1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altLang="en-US" dirty="0" smtClean="0"/>
              <a:t>Calibration Acceptance Criteria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481" y="1781641"/>
            <a:ext cx="7957440" cy="6719040"/>
          </a:xfrm>
        </p:spPr>
        <p:txBody>
          <a:bodyPr/>
          <a:lstStyle/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                           Accuracy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The closeness of a dispensed volume to the expected volume as set on the pipette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It can be determined by how close the volumes  measured are to the values expected volumes</a:t>
            </a:r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/>
              <a:t>   </a:t>
            </a: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  <a:p>
            <a:pPr eaLnBrk="1">
              <a:buNone/>
              <a:tabLst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40955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56445</TotalTime>
  <Words>301</Words>
  <Application>Microsoft Office PowerPoint</Application>
  <PresentationFormat>On-screen Show (4:3)</PresentationFormat>
  <Paragraphs>59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MS PGothic</vt:lpstr>
      <vt:lpstr>MS PGothic</vt:lpstr>
      <vt:lpstr>Arial</vt:lpstr>
      <vt:lpstr>Calibri</vt:lpstr>
      <vt:lpstr>Lucida Sans Unicode</vt:lpstr>
      <vt:lpstr>Times New Roman</vt:lpstr>
      <vt:lpstr>Wingdings</vt:lpstr>
      <vt:lpstr>Office Theme</vt:lpstr>
      <vt:lpstr> Pipette Calibration </vt:lpstr>
      <vt:lpstr>Pipette Calibration</vt:lpstr>
      <vt:lpstr>PowerPoint Presentation</vt:lpstr>
      <vt:lpstr>PowerPoint Presentation</vt:lpstr>
      <vt:lpstr>Averages for Sample Weights and Correction Factors</vt:lpstr>
      <vt:lpstr>Introduction to Calibration Activity</vt:lpstr>
      <vt:lpstr>Calibration  Activity Continued</vt:lpstr>
      <vt:lpstr>Calibration Acceptance Criteria</vt:lpstr>
    </vt:vector>
  </TitlesOfParts>
  <Company>NHCTC-Pease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NBC2 Presentation to the NVC March 31, 2009</dc:title>
  <dc:creator>Sonia Wallman</dc:creator>
  <cp:lastModifiedBy>Matthew Marshall</cp:lastModifiedBy>
  <cp:revision>1090</cp:revision>
  <cp:lastPrinted>2015-11-05T22:24:58Z</cp:lastPrinted>
  <dcterms:created xsi:type="dcterms:W3CDTF">2009-03-02T19:13:16Z</dcterms:created>
  <dcterms:modified xsi:type="dcterms:W3CDTF">2019-05-23T17:41:31Z</dcterms:modified>
</cp:coreProperties>
</file>