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187" r:id="rId2"/>
    <p:sldId id="1192" r:id="rId3"/>
    <p:sldId id="1193" r:id="rId4"/>
    <p:sldId id="1194" r:id="rId5"/>
    <p:sldId id="1195" r:id="rId6"/>
    <p:sldId id="1196" r:id="rId7"/>
    <p:sldId id="1197" r:id="rId8"/>
    <p:sldId id="1198" r:id="rId9"/>
    <p:sldId id="1199" r:id="rId10"/>
    <p:sldId id="1200" r:id="rId11"/>
    <p:sldId id="1201" r:id="rId12"/>
    <p:sldId id="1202" r:id="rId13"/>
    <p:sldId id="1203" r:id="rId14"/>
    <p:sldId id="1204" r:id="rId15"/>
    <p:sldId id="1205" r:id="rId16"/>
    <p:sldId id="1206" r:id="rId17"/>
    <p:sldId id="1207" r:id="rId18"/>
    <p:sldId id="1208" r:id="rId19"/>
    <p:sldId id="1209" r:id="rId20"/>
    <p:sldId id="1210" r:id="rId21"/>
    <p:sldId id="1211" r:id="rId22"/>
    <p:sldId id="1212" r:id="rId23"/>
    <p:sldId id="1213" r:id="rId24"/>
    <p:sldId id="1214" r:id="rId25"/>
    <p:sldId id="1215" r:id="rId26"/>
    <p:sldId id="1216" r:id="rId27"/>
    <p:sldId id="1217" r:id="rId28"/>
    <p:sldId id="1218" r:id="rId29"/>
    <p:sldId id="1219" r:id="rId30"/>
    <p:sldId id="1220" r:id="rId31"/>
    <p:sldId id="1221" r:id="rId32"/>
    <p:sldId id="1222" r:id="rId33"/>
    <p:sldId id="1223" r:id="rId34"/>
    <p:sldId id="1224" r:id="rId35"/>
    <p:sldId id="1225" r:id="rId36"/>
    <p:sldId id="1226" r:id="rId37"/>
    <p:sldId id="1227" r:id="rId38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D5322"/>
    <a:srgbClr val="000074"/>
    <a:srgbClr val="C00000"/>
    <a:srgbClr val="F0EA00"/>
    <a:srgbClr val="237826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3173" autoAdjust="0"/>
  </p:normalViewPr>
  <p:slideViewPr>
    <p:cSldViewPr showGuides="1">
      <p:cViewPr varScale="1">
        <p:scale>
          <a:sx n="83" d="100"/>
          <a:sy n="83" d="100"/>
        </p:scale>
        <p:origin x="131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912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57563" y="8770938"/>
            <a:ext cx="3013075" cy="463550"/>
          </a:xfrm>
          <a:prstGeom prst="rect">
            <a:avLst/>
          </a:prstGeom>
        </p:spPr>
        <p:txBody>
          <a:bodyPr vert="horz" wrap="square" lIns="92469" tIns="46235" rIns="92469" bIns="462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65C09B71-C024-4E2A-A61D-F0D838CEE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l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69" tIns="46235" rIns="92469" bIns="462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23E295-122F-4852-935E-9176079B468B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9" tIns="46235" rIns="92469" bIns="4623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69" tIns="46235" rIns="92469" bIns="4623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0938"/>
            <a:ext cx="3011488" cy="463550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l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0938"/>
            <a:ext cx="3011488" cy="463550"/>
          </a:xfrm>
          <a:prstGeom prst="rect">
            <a:avLst/>
          </a:prstGeom>
        </p:spPr>
        <p:txBody>
          <a:bodyPr vert="horz" wrap="square" lIns="92469" tIns="46235" rIns="92469" bIns="462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BF0E7F-7090-4CCE-BCD6-FC73BD81F2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FF29B9-FBEA-49A4-A6E9-78765FC7BD79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EC4CB2E-A6A5-48C8-8317-61551AAF1226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11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06C80C-E326-4036-A5DB-848242048231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7652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278B28-475B-4B7C-933C-D66BF264E946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13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9700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EC82E5-DFE5-46EC-96B1-0791B83D6379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14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1748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0A307C2-F2F8-4327-BF89-05FF687FEE4C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15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3796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0B36E9-F3B2-4C29-A2C5-52398FB63DCB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16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5844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A8575C-0C45-4467-84B3-411096C4DDAC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17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7892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FCF9AB1-44A8-4BA1-9C22-16E391F37332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18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39940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858495-859F-4D40-A3FD-A42D7390CC90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19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41988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AEFE4B-C637-466D-AA1C-A5FEA57A8BCA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20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44036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3E693E-3DAB-406A-B525-2196EC2B6215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3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CD1C3C-C126-4F99-9DC9-AF8B74255117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21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46084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ADE6F2-8CF9-442A-82EA-7AB6EA5D36FF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48132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B043B4-5DB9-4DC8-A04B-37EF8CA1FEC7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23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50180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483601-C902-4A43-AAB0-9E40775E0C55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24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52228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EB87EC-F6A4-4D46-8DA1-9CF94AFF8968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25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54276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697E4D-4AE7-4010-882C-44394FC4D9D0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26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56324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40E6D2-BAA1-47B7-BB2D-B37AC9CB3F28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27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58372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55187A-D30C-447A-ABD1-4A81444A3249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28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60420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06C17F-96FF-4D48-A4D0-0DD14FF9C71B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29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62468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2AFE429-303F-4405-8EEE-C7467375B5CC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30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64516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9839CB6-E029-40E2-88D8-BB86FEF58B89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4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982D44-4BF6-46F2-91E5-2A31FFED68AB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31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66564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8AE7118-0043-47A6-AAC1-A6B11F7B49D6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32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68612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511D6B-AE86-4ADE-8AF7-A7602F570921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33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70660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68AF91-2DEC-4214-BE89-AF88D619A8D7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34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72708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B68152-D737-479F-8753-5C452D707026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35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74756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10E2C4-61CE-4833-9DC6-79A6DF498CE1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36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76804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A2D183-4053-4AE3-AFF0-C2511BD5D669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37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78852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CAF43E-5A5A-4D3A-A8AA-7F07498FBFBD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5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13316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DFAE79-40A6-4D5D-BE1B-EA45D8565C63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6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0811DA-33E5-4025-BF59-628F7C1A89D5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7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9C7DE1-3864-4227-977A-1D645D7FADB6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8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19460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94B863-CB15-44BC-9DE9-C5BE902B4EFD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9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AE0FA9-0629-4712-B158-DE147EE0B4E7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pPr/>
              <a:t>10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  <a:cs typeface="Lucida Sans Unicode" panose="020B0602030504020204" pitchFamily="34" charset="0"/>
            </a:endParaRPr>
          </a:p>
        </p:txBody>
      </p:sp>
      <p:sp>
        <p:nvSpPr>
          <p:cNvPr id="23556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BC2PP_titleSlide2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1"/>
            <a:ext cx="9144000" cy="9143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5400"/>
            <a:ext cx="6400800" cy="1752600"/>
          </a:xfrm>
        </p:spPr>
        <p:txBody>
          <a:bodyPr/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780C-EAD6-4D80-9D46-813CCE245232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54C7-935B-4D04-B857-F69FF15390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14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162C-7CB1-4DC4-B564-35D39F2B003C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2693-5CBD-498D-A33A-6F227C02D5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75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3824-A195-471F-9DE5-E4D8691193BB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B4DF-BF0E-406B-9563-FCC8CC3592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91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D30F-00BD-4115-887B-97F415F2C272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82F6-9113-43A5-85A9-D9658733BE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703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37B0-9B58-4C89-AB84-C0B7A33A9A79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5B5C-70A4-4CA5-B141-9CEA84A613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025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DFD6-0154-452D-A6EF-3C4183FEDC98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4FA4-15F1-4FAC-B3C6-3EC51B8F06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04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5D8B-B3D1-4DCD-A49C-6AB35FE85A11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17B4-5BE3-4349-BFCA-32BD2526D0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432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EA6-209A-4F15-862A-848EBAA1033B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ED1A-09EB-425C-812A-5A0C5D8D87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55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D293-8AD4-470F-BE71-047CE86F2497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1DDE-E108-419F-A6FE-118C7A9873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616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40B8-B1D4-4667-A792-C7448288745D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9025-00B5-4E3A-AE40-3D974E1107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636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EAA3-BAFF-4472-8503-A56B6B9FCCEC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25A5-B635-420B-A962-38354509AB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28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BC2PP_Slide2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8638"/>
            <a:ext cx="82296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6C6A44-39E2-48B7-AC38-EF7020F17BAE}" type="datetimeFigureOut">
              <a:rPr lang="en-US" altLang="en-US"/>
              <a:pPr>
                <a:defRPr/>
              </a:pPr>
              <a:t>5/23/2019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B1F05E-9388-44DE-999F-17A493F6E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cder/about/default.ht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fda.gov/cder/about/history/gallery/gallery7.htm" TargetMode="External"/><Relationship Id="rId18" Type="http://schemas.openxmlformats.org/officeDocument/2006/relationships/hyperlink" Target="http://www.fda.gov/cder/about/history/gallery/gallery2.htm" TargetMode="External"/><Relationship Id="rId26" Type="http://schemas.openxmlformats.org/officeDocument/2006/relationships/image" Target="../media/image9.png"/><Relationship Id="rId3" Type="http://schemas.openxmlformats.org/officeDocument/2006/relationships/hyperlink" Target="image1" TargetMode="External"/><Relationship Id="rId21" Type="http://schemas.openxmlformats.org/officeDocument/2006/relationships/image" Target="../media/image4.png"/><Relationship Id="rId34" Type="http://schemas.openxmlformats.org/officeDocument/2006/relationships/image" Target="../media/image17.png"/><Relationship Id="rId7" Type="http://schemas.openxmlformats.org/officeDocument/2006/relationships/hyperlink" Target="http://www.fda.gov/cder/about/history/gallery/gallery13.htm" TargetMode="External"/><Relationship Id="rId12" Type="http://schemas.openxmlformats.org/officeDocument/2006/relationships/hyperlink" Target="http://www.fda.gov/cder/about/history/gallery/gallery8.htm" TargetMode="External"/><Relationship Id="rId17" Type="http://schemas.openxmlformats.org/officeDocument/2006/relationships/hyperlink" Target="http://www.fda.gov/cder/about/history/gallery/gallery3.htm" TargetMode="Externa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fda.gov/cder/about/history/gallery/gallery4.htm" TargetMode="Externa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da.gov/cder/about/history/gallery/gallery14.htm" TargetMode="External"/><Relationship Id="rId11" Type="http://schemas.openxmlformats.org/officeDocument/2006/relationships/hyperlink" Target="http://www.fda.gov/cder/about/history/gallery/gallery9.htm" TargetMode="Externa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5" Type="http://schemas.openxmlformats.org/officeDocument/2006/relationships/hyperlink" Target="http://www.fda.gov/cder/about/history/gallery/gallery15.htm" TargetMode="External"/><Relationship Id="rId15" Type="http://schemas.openxmlformats.org/officeDocument/2006/relationships/hyperlink" Target="http://www.fda.gov/cder/about/history/gallery/gallery5.htm" TargetMode="Externa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hyperlink" Target="http://www.fda.gov/cder/about/history/gallery/gallery10.htm" TargetMode="External"/><Relationship Id="rId19" Type="http://schemas.openxmlformats.org/officeDocument/2006/relationships/hyperlink" Target="http://www.fda.gov/cder/about/history/gallery/gallery1.htm" TargetMode="External"/><Relationship Id="rId31" Type="http://schemas.openxmlformats.org/officeDocument/2006/relationships/image" Target="../media/image14.png"/><Relationship Id="rId4" Type="http://schemas.openxmlformats.org/officeDocument/2006/relationships/hyperlink" Target="http://www.fda.gov/cder/about/history/gallery/gallery16.htm" TargetMode="External"/><Relationship Id="rId9" Type="http://schemas.openxmlformats.org/officeDocument/2006/relationships/hyperlink" Target="http://www.fda.gov/cder/about/history/gallery/gallery11.htm" TargetMode="External"/><Relationship Id="rId14" Type="http://schemas.openxmlformats.org/officeDocument/2006/relationships/hyperlink" Target="http://www.fda.gov/cder/about/history/gallery/gallery6.htm" TargetMode="Externa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8" Type="http://schemas.openxmlformats.org/officeDocument/2006/relationships/hyperlink" Target="http://www.fda.gov/cder/about/history/gallery/gallery12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914400"/>
          </a:xfrm>
        </p:spPr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>Elixir Sulfanilamide</a:t>
            </a:r>
            <a:br>
              <a:rPr lang="en-US" altLang="en-US" sz="4000" smtClean="0"/>
            </a:br>
            <a:r>
              <a:rPr lang="en-US" altLang="en-US" sz="4000" smtClean="0"/>
              <a:t>1937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037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Previous Law did not address safety of drugs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This drug was dissolved in diethylene glycol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Over 100 people died, mostly children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Led to a demand for redefining FDA laws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1938 Food, Drug &amp; Cosmetic Act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Drugs must be tested for safety before being marketed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Drug maker must submit a New Drug application to obtain approval to sell drug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This application must include results of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safety regulations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Drugs must have adequate labeling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FDA in the 1940’s 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932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Insulin amendment act: all batches must be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tested for purity, strength, quality and identity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Penicillin must be assigned a strength and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assessment of purity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FDA in the 1950’s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4975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Adverse reaction reported to Chloromycetin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Dycrasia, bleeding, lack of platelets, and white blood cells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Voluntary drug adverse effects reporting to FDA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Big expansion of the FDA to Include 7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different divisions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The Thalidomide Story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Drug approved for sleep and nausea in 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Europe and Canada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Dr. Francis Kelsey was awarded medal of honor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Was submitted to the FDA but not approved as a new drug application: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Insufficient safety data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Was not approved for marketing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1962 Drug Amendments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Drugs must both be safe and effective prior to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being marketed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Antibiotics must be certified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FDA was given control over marketing of drugs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>Popular Influence on FDA Procedures 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67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Coalition of activists for Aids cure was formed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    1987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 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Sought to expand and expedite new treatments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Orphan drug act instituted 1983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Anti-tampering act  1982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>Further Expansion of FDA</a:t>
            </a:r>
            <a:br>
              <a:rPr lang="en-US" altLang="en-US" sz="4000" smtClean="0"/>
            </a:br>
            <a:r>
              <a:rPr lang="en-US" altLang="en-US" sz="4000" smtClean="0"/>
              <a:t>1987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Center for Drugs /Biologics was split into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                    Several Separate Units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1066800" y="3962400"/>
            <a:ext cx="2514600" cy="1295400"/>
          </a:xfrm>
          <a:prstGeom prst="rect">
            <a:avLst/>
          </a:prstGeom>
          <a:solidFill>
            <a:srgbClr val="0099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4648200" y="4038600"/>
            <a:ext cx="2514600" cy="1219200"/>
          </a:xfrm>
          <a:prstGeom prst="rect">
            <a:avLst/>
          </a:prstGeom>
          <a:solidFill>
            <a:srgbClr val="0099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H="1">
            <a:off x="2055813" y="2743200"/>
            <a:ext cx="841375" cy="6858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5562600" y="2895600"/>
            <a:ext cx="457200" cy="5334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1393825" y="4183063"/>
            <a:ext cx="21113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25"/>
              </a:spcBef>
              <a:buFont typeface="Garamond" panose="02020404030301010803" pitchFamily="18" charset="0"/>
              <a:buNone/>
            </a:pPr>
            <a:r>
              <a:rPr lang="en-US" altLang="en-US" sz="1800">
                <a:solidFill>
                  <a:srgbClr val="FFFFFF"/>
                </a:solidFill>
                <a:latin typeface="Garamond" panose="02020404030301010803" pitchFamily="18" charset="0"/>
                <a:cs typeface="Lucida Sans Unicode" panose="020B0602030504020204" pitchFamily="34" charset="0"/>
              </a:rPr>
              <a:t>Center for Drug Evaluattion and Research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4800600" y="4114800"/>
            <a:ext cx="2187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25"/>
              </a:spcBef>
              <a:buFont typeface="Garamond" panose="02020404030301010803" pitchFamily="18" charset="0"/>
              <a:buNone/>
            </a:pPr>
            <a:r>
              <a:rPr lang="en-US" altLang="en-US" sz="1800">
                <a:solidFill>
                  <a:srgbClr val="FFFFFF"/>
                </a:solidFill>
                <a:latin typeface="Garamond" panose="02020404030301010803" pitchFamily="18" charset="0"/>
                <a:cs typeface="Lucida Sans Unicode" panose="020B0602030504020204" pitchFamily="34" charset="0"/>
              </a:rPr>
              <a:t>Center for Biologic Evaluation and Research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>Hatch/Waxman Amendments</a:t>
            </a:r>
            <a:br>
              <a:rPr lang="en-US" altLang="en-US" sz="4000" smtClean="0"/>
            </a:br>
            <a:r>
              <a:rPr lang="en-US" altLang="en-US" sz="4000" smtClean="0"/>
              <a:t>1984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50% of all prescription drugs are generic with cost 50$ less per prescription than name brand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2000 : 44% of drugs are  filled with generic varieties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Generic drug makers can rely on previous safety &amp; efficacious findings of original drug application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Same application as for NDA but is amended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     NDA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>FDA.gov/cder/handbook/develop.</a:t>
            </a:r>
            <a:br>
              <a:rPr lang="en-US" altLang="en-US" sz="4000" smtClean="0"/>
            </a:br>
            <a:r>
              <a:rPr lang="en-US" altLang="en-US" sz="4000" smtClean="0"/>
              <a:t>htm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916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Objectives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To be informed about the process of clinical trials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Understand the FDA regulations guiding the process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Prepare a clinical trials game for students to play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Pre-Clinical Trials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Based on fundamental scientific findings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Consists of short-term testing in animals using the compound of interest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Usually takes from 2 weeks to 3 months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Tests toxicity, absorption, clearance of drug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    compound must be biologically safe for initial administration to humans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Clinical Trials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594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Pre-Investigational New Drug (IND)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NDA = new drug application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Two trial types: observational &amp;  interventional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Discussion begins about testing phases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Including data requirements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Scientific issues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Required for further testing:</a:t>
            </a:r>
          </a:p>
          <a:p>
            <a:pPr lvl="1" eaLnBrk="1" hangingPunct="1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Compound must be biologically active</a:t>
            </a:r>
          </a:p>
          <a:p>
            <a:pPr lvl="1" eaLnBrk="1" hangingPunct="1">
              <a:lnSpc>
                <a:spcPct val="90000"/>
              </a:lnSpc>
              <a:buClr>
                <a:srgbClr val="FFCC00"/>
              </a:buClr>
              <a:buFont typeface="Wingdings" panose="05000000000000000000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Compound must be safe for data shown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>What Drugs Make it to Clinical Trials?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Synthesis and Purification of Product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1/1000 are successful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Up to 8 ½ years to go through trials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Drug selection is made by using test models for a disease/adding drug to determine its effect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Selection by screening – microorganisms/plants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Other forces, price, marketing etc.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>Institutional Review Boards (IRB)</a:t>
            </a:r>
            <a:r>
              <a:rPr lang="ar-SA" altLang="en-US" sz="4000" smtClean="0"/>
              <a:t>‏</a:t>
            </a:r>
            <a:endParaRPr lang="en-US" altLang="en-US" sz="40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Ensures rights for public participation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Patient must be fully informed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Written consent obtained before trial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Consists of 5 experts + lay people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Must understand specific drug action, law, constitutional involvement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Phase 1 Clinical Studies of IND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559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Drugs used in humans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Subjects are usually healthy volunteers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Double blind studies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Is subject to a clinical hold, 483 warning is issued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Monitors the following: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Toxicity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Drug metabolism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Mechanism of action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Phase 2 Clinical Studies of IND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Obtain preliminary data about effectiveness of the drug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Determines the common short term side effects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Risks associated with drug</a:t>
            </a:r>
          </a:p>
          <a:p>
            <a:pPr lvl="1"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Well controlled, closely monitored 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Usually 100 hundred carefully selected people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Controlled Trials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Designed to permit valid comparisons with  a placebo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Dose response curve is created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Control is concurrent with tested substance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Comparison can be made to earlier studies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Sometimes there is no control: Requires special approach</a:t>
            </a:r>
          </a:p>
          <a:p>
            <a:pPr lvl="1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Multiple resistant pathogens </a:t>
            </a:r>
          </a:p>
          <a:p>
            <a:pPr lvl="2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Example extremely drug resistant TB (XDR TB)</a:t>
            </a:r>
            <a:r>
              <a:rPr lang="ar-SA" altLang="en-US" smtClean="0"/>
              <a:t>‏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Phase 3 Clinical Trials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Expanded controlled trials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Measures effectiveness and safety of drug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Includes hundreds-thousands of patients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Evaluates risk/benefit for majority of people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Requires statistical 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Phase 4 Clinical Trial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A retrospective view of overall effects of drug on a large population over time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Statistical analysis of effects of preventative or palliative drugs on overall health of individual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Example : Framingham Nurses Health Study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15888"/>
            <a:ext cx="8229600" cy="1922463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>Women’s Health Initiative</a:t>
            </a:r>
            <a:br>
              <a:rPr lang="en-US" altLang="en-US" sz="4000" smtClean="0"/>
            </a:br>
            <a:r>
              <a:rPr lang="en-US" altLang="en-US" sz="4000" smtClean="0"/>
              <a:t>15 year analysis of 161,000 women</a:t>
            </a:r>
            <a:br>
              <a:rPr lang="en-US" altLang="en-US" sz="4000" smtClean="0"/>
            </a:br>
            <a:r>
              <a:rPr lang="en-US" altLang="en-US" sz="4000" smtClean="0"/>
              <a:t>50-79 years of age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4038600" cy="4525963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Benefits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57% reduction in colon cancer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Better bone density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Relieves symptoms of menopause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Improves HDL cholesterol levels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2057400"/>
            <a:ext cx="4038600" cy="4525963"/>
          </a:xfrm>
        </p:spPr>
        <p:txBody>
          <a:bodyPr/>
          <a:lstStyle/>
          <a:p>
            <a:pPr eaLnBrk="1" hangingPunct="1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Risks</a:t>
            </a:r>
          </a:p>
          <a:p>
            <a:pPr lvl="1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24% increase in breast cancer</a:t>
            </a:r>
          </a:p>
          <a:p>
            <a:pPr lvl="1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24% increase in heart disease (stroke, clots)</a:t>
            </a:r>
            <a:r>
              <a:rPr lang="ar-SA" altLang="en-US" sz="2400" smtClean="0"/>
              <a:t>‏</a:t>
            </a:r>
            <a:endParaRPr lang="en-US" altLang="en-US" sz="2400" smtClean="0"/>
          </a:p>
          <a:p>
            <a:pPr lvl="1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Increased level of dementia</a:t>
            </a:r>
          </a:p>
          <a:p>
            <a:pPr lvl="1" eaLnBrk="1" hangingPunct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Statistically insignificant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    increase in heart attacks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25"/>
              </a:spcBef>
              <a:buFont typeface="Garamond" panose="02020404030301010803" pitchFamily="18" charset="0"/>
              <a:buNone/>
            </a:pPr>
            <a:r>
              <a:rPr lang="en-US" altLang="en-US" sz="1800">
                <a:solidFill>
                  <a:srgbClr val="FFFFFF"/>
                </a:solidFill>
                <a:latin typeface="Garamond" panose="02020404030301010803" pitchFamily="18" charset="0"/>
                <a:cs typeface="Lucida Sans Unicode" panose="020B0602030504020204" pitchFamily="34" charset="0"/>
              </a:rPr>
              <a:t>http://www.whi.org/findings/ht/eplusp_pad.php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>What do you know about Clinical Trials ?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58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a) vocabulary: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	     GMP, FDA, IND, CDER, NIH, NDA</a:t>
            </a:r>
          </a:p>
          <a:p>
            <a:pPr eaLnBrk="1" hangingPunct="1">
              <a:buFont typeface="Wingdings" panose="05000000000000000000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b) do you know anyone who went through a  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    clinical trial?</a:t>
            </a:r>
          </a:p>
          <a:p>
            <a:pPr eaLnBrk="1" hangingPunct="1">
              <a:buFont typeface="Wingdings" panose="05000000000000000000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c) FDA : covers food, drugs, biological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    products,  medical processes, cosmetics</a:t>
            </a:r>
          </a:p>
          <a:p>
            <a:pPr lvl="3"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lvl="3"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lvl="4" eaLnBrk="1" hangingPunct="1">
              <a:buClr>
                <a:srgbClr val="FFCC00"/>
              </a:buClr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lvl="4" eaLnBrk="1" hangingPunct="1">
              <a:buClr>
                <a:srgbClr val="FFCC00"/>
              </a:buClr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Epidemiologic Studies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602163"/>
          </a:xfrm>
        </p:spPr>
        <p:txBody>
          <a:bodyPr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Unknown factors might be driving results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         (statistics can be misleading)</a:t>
            </a:r>
            <a:r>
              <a:rPr lang="ar-SA" altLang="en-US" smtClean="0"/>
              <a:t>‏</a:t>
            </a: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Is not as significant as a blind study with controlled groups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Contradicts other evidence about heart disease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Gene Therapy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592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How does one carry out clinical trials for gene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    therapy ?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Jessie Gelsinger had genetic disorder (OTC)</a:t>
            </a:r>
            <a:r>
              <a:rPr lang="ar-SA" altLang="en-US" sz="2800" smtClean="0"/>
              <a:t>‏</a:t>
            </a:r>
            <a:endParaRPr lang="en-US" altLang="en-US" sz="2800" smtClean="0"/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   Ornithine transcarbamylase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Died within days of being injected with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   a healthy gene attached to an adenovirus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   September 17,1999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  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  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Reforms Instituted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6056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Clear, pertinent information about toxic effects seen in animal trials at U Penn was not disclosed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Many other studies were discovered that had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    withheld adverse effects from reports to FDA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The FDA withheld adverse effects from patient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All gene therapy trials were suspended in the US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Conflict of Interest ?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Paul Gelsinger said that regulators are aiming in the wrong direction if they don’t correct the undue influence of business interests on gene therapy research.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Business argued that they need to keep adverse effects under wraps due to competition and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and fear of frightening the public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Exploring the FDA website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>
                <a:solidFill>
                  <a:srgbClr val="FFCC00"/>
                </a:solidFill>
                <a:hlinkClick r:id="rId3"/>
              </a:rPr>
              <a:t>www.fda.gov/cder/about/default.htm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Go to section on CDER that is titled</a:t>
            </a:r>
          </a:p>
          <a:p>
            <a:pPr lvl="1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What do we do?</a:t>
            </a:r>
          </a:p>
          <a:p>
            <a:pPr lvl="2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Go to MAPP  [ Manual of Policy and Procedures]</a:t>
            </a:r>
          </a:p>
          <a:p>
            <a:pPr lvl="2"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lvl="2"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Office of drug safety Chapter 6000</a:t>
            </a:r>
          </a:p>
          <a:p>
            <a:pPr lvl="3" eaLnBrk="1" hangingPunct="1"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Review Management  6010.1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6010.1 New Drug Application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Pre-approval Safety Conference: insures communication before approval alerts everyone to potential problems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How frequent would an adverse drug reaction have to be to gain notice?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What must the project manager do to review a new chemical entity or drug?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028700"/>
            <a:ext cx="8229600" cy="3751263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>Let’s Make Our Game</a:t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>  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Choose a game which most like to play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Monopoly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Shoots and Ladders</a:t>
            </a:r>
          </a:p>
          <a:p>
            <a:pPr lvl="1" eaLnBrk="1" hangingPunct="1"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Clue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Make up rules that require all three phases of 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Design a board that will allow players to travel around the board to obtain approval for all 3 phases of  Trials</a:t>
            </a:r>
          </a:p>
          <a:p>
            <a:pPr eaLnBrk="1" hangingPunct="1">
              <a:spcBef>
                <a:spcPts val="7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smtClean="0"/>
              <a:t>Create cards to be drawn determine how to use dice to allow players to move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FDA Drug Approval Game</a:t>
            </a:r>
          </a:p>
        </p:txBody>
      </p:sp>
      <p:grpSp>
        <p:nvGrpSpPr>
          <p:cNvPr id="77827" name="Group 2"/>
          <p:cNvGrpSpPr>
            <a:grpSpLocks/>
          </p:cNvGrpSpPr>
          <p:nvPr/>
        </p:nvGrpSpPr>
        <p:grpSpPr bwMode="auto">
          <a:xfrm>
            <a:off x="990600" y="1657350"/>
            <a:ext cx="6932613" cy="5199063"/>
            <a:chOff x="624" y="1044"/>
            <a:chExt cx="4367" cy="3275"/>
          </a:xfrm>
        </p:grpSpPr>
        <p:pic>
          <p:nvPicPr>
            <p:cNvPr id="778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044"/>
              <a:ext cx="4368" cy="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7829" name="Text Box 4"/>
            <p:cNvSpPr txBox="1">
              <a:spLocks noChangeArrowheads="1"/>
            </p:cNvSpPr>
            <p:nvPr/>
          </p:nvSpPr>
          <p:spPr bwMode="auto">
            <a:xfrm>
              <a:off x="624" y="1044"/>
              <a:ext cx="4368" cy="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>What Would You Like to Find Out ?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037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How is a clinical trial carried out?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Who is responsible for conducting these trials ?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Drugs must be effective/safe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Foreign drugs?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15888"/>
            <a:ext cx="8229600" cy="1922463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smtClean="0"/>
              <a:t>Five Basic Components of Clinical Trials for </a:t>
            </a:r>
            <a:br>
              <a:rPr lang="en-US" altLang="en-US" sz="4000" smtClean="0"/>
            </a:br>
            <a:r>
              <a:rPr lang="en-US" altLang="en-US" sz="4000" smtClean="0"/>
              <a:t>Investigational New Drug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Pre-clinical trials: Animals or Tissue Culture 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Phase 1 clinical studies: Small, healthy groups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Phase 2 clinical studies: Larger, sick population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Phase 3 clinical studies: Broad trial with a large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				              sick population</a:t>
            </a:r>
          </a:p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Phase 4 clinical studies: Retrospective look at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                                     drug after released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History of FDA and CDER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FDA established in 1906 with Pure Food and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Drug Act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-  list ingredients in medicine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-  examine samples for adulterated food and  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   drugs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mtClean="0"/>
              <a:t>    -  federal control via interstate commerce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85800" y="5943600"/>
            <a:ext cx="2971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Following information is available at-http://www.fda.gov/cder/about/history/default.htm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CDER Timeline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243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12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1906  Food and Drug Act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1938  Food, Drug, and Cosmetic Act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1953: Factory Inspection; manufacturers must provide information about analysis of samples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1962: Thalidomide causes widespread birth defects in other countries. Congress institutes supervision over drug safety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1968 : Drug trafficking is now under the control of the treasury’s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smtClean="0"/>
              <a:t>     department of narcotics and dangerous drugs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-1558925" y="-4624388"/>
            <a:ext cx="12263438" cy="1389063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CC00"/>
              </a:buClr>
              <a:buFontTx/>
              <a:buNone/>
            </a:pPr>
            <a:r>
              <a:rPr lang="en-US" altLang="en-US" sz="1800">
                <a:solidFill>
                  <a:srgbClr val="FFCC00"/>
                </a:solidFill>
                <a:latin typeface="Arial" panose="020B0604020202020204" pitchFamily="34" charset="0"/>
                <a:cs typeface="Lucida Sans Unicode" panose="020B0602030504020204" pitchFamily="34" charset="0"/>
                <a:hlinkClick r:id="rId3"/>
              </a:rPr>
              <a:t>  </a:t>
            </a:r>
            <a:r>
              <a:rPr lang="en-US" altLang="en-US" sz="21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 </a:t>
            </a: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  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  </a:t>
            </a:r>
            <a: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 </a:t>
            </a:r>
            <a:r>
              <a:rPr lang="en-US" altLang="en-US" sz="2200" b="1"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>
              <a:spcBef>
                <a:spcPct val="0"/>
              </a:spcBef>
              <a:buClr>
                <a:srgbClr val="000080"/>
              </a:buClr>
              <a:buFontTx/>
              <a:buNone/>
            </a:pPr>
            <a:r>
              <a:rPr lang="en-US" altLang="en-US" sz="2100" b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</a:p>
          <a:p>
            <a:pPr>
              <a:spcBef>
                <a:spcPct val="0"/>
              </a:spcBef>
              <a:buClr>
                <a:srgbClr val="000080"/>
              </a:buClr>
              <a:buFontTx/>
              <a:buNone/>
            </a:pPr>
            <a:endParaRPr lang="en-US" altLang="en-US" sz="2100" b="1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2362200" y="-468313"/>
            <a:ext cx="5002213" cy="7324726"/>
            <a:chOff x="1488" y="-295"/>
            <a:chExt cx="3151" cy="4614"/>
          </a:xfrm>
        </p:grpSpPr>
        <p:sp>
          <p:nvSpPr>
            <p:cNvPr id="18462" name="Rectangle 3"/>
            <p:cNvSpPr>
              <a:spLocks noChangeArrowheads="1"/>
            </p:cNvSpPr>
            <p:nvPr/>
          </p:nvSpPr>
          <p:spPr bwMode="auto">
            <a:xfrm>
              <a:off x="3852" y="3917"/>
              <a:ext cx="788" cy="403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Heart Remedy</a:t>
              </a:r>
            </a:p>
          </p:txBody>
        </p:sp>
        <p:sp>
          <p:nvSpPr>
            <p:cNvPr id="18463" name="Rectangle 4"/>
            <p:cNvSpPr>
              <a:spLocks noChangeArrowheads="1"/>
            </p:cNvSpPr>
            <p:nvPr/>
          </p:nvSpPr>
          <p:spPr bwMode="auto">
            <a:xfrm>
              <a:off x="3064" y="3917"/>
              <a:ext cx="788" cy="403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Renovator</a:t>
              </a:r>
            </a:p>
          </p:txBody>
        </p:sp>
        <p:sp>
          <p:nvSpPr>
            <p:cNvPr id="18464" name="Rectangle 5"/>
            <p:cNvSpPr>
              <a:spLocks noChangeArrowheads="1"/>
            </p:cNvSpPr>
            <p:nvPr/>
          </p:nvSpPr>
          <p:spPr bwMode="auto">
            <a:xfrm>
              <a:off x="2276" y="3917"/>
              <a:ext cx="788" cy="403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Germ Killer</a:t>
              </a:r>
            </a:p>
          </p:txBody>
        </p:sp>
        <p:sp>
          <p:nvSpPr>
            <p:cNvPr id="18465" name="Rectangle 6"/>
            <p:cNvSpPr>
              <a:spLocks noChangeArrowheads="1"/>
            </p:cNvSpPr>
            <p:nvPr/>
          </p:nvSpPr>
          <p:spPr bwMode="auto">
            <a:xfrm>
              <a:off x="1488" y="3917"/>
              <a:ext cx="788" cy="403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Snake Oil</a:t>
              </a:r>
            </a:p>
          </p:txBody>
        </p:sp>
        <p:sp>
          <p:nvSpPr>
            <p:cNvPr id="18466" name="Rectangle 7"/>
            <p:cNvSpPr>
              <a:spLocks noChangeArrowheads="1"/>
            </p:cNvSpPr>
            <p:nvPr/>
          </p:nvSpPr>
          <p:spPr bwMode="auto">
            <a:xfrm>
              <a:off x="3852" y="3082"/>
              <a:ext cx="788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4"/>
                </a:rPr>
                <a:t>  </a:t>
              </a:r>
              <a:r>
                <a:rPr lang="en-US" altLang="en-US" sz="54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</a:t>
              </a:r>
            </a:p>
          </p:txBody>
        </p:sp>
        <p:sp>
          <p:nvSpPr>
            <p:cNvPr id="18467" name="Rectangle 8"/>
            <p:cNvSpPr>
              <a:spLocks noChangeArrowheads="1"/>
            </p:cNvSpPr>
            <p:nvPr/>
          </p:nvSpPr>
          <p:spPr bwMode="auto">
            <a:xfrm>
              <a:off x="3064" y="3082"/>
              <a:ext cx="788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5"/>
                </a:rPr>
                <a:t>  </a:t>
              </a:r>
              <a:r>
                <a:rPr lang="en-US" altLang="en-US" sz="54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</a:t>
              </a:r>
            </a:p>
          </p:txBody>
        </p:sp>
        <p:sp>
          <p:nvSpPr>
            <p:cNvPr id="18468" name="Rectangle 9"/>
            <p:cNvSpPr>
              <a:spLocks noChangeArrowheads="1"/>
            </p:cNvSpPr>
            <p:nvPr/>
          </p:nvSpPr>
          <p:spPr bwMode="auto">
            <a:xfrm>
              <a:off x="2276" y="3082"/>
              <a:ext cx="788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6"/>
                </a:rPr>
                <a:t>  </a:t>
              </a:r>
              <a:r>
                <a:rPr lang="en-US" altLang="en-US" sz="52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69" name="Rectangle 10"/>
            <p:cNvSpPr>
              <a:spLocks noChangeArrowheads="1"/>
            </p:cNvSpPr>
            <p:nvPr/>
          </p:nvSpPr>
          <p:spPr bwMode="auto">
            <a:xfrm>
              <a:off x="1488" y="3082"/>
              <a:ext cx="788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7"/>
                </a:rPr>
                <a:t>  </a:t>
              </a:r>
              <a:r>
                <a:rPr lang="en-US" altLang="en-US" sz="63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70" name="Rectangle 11"/>
            <p:cNvSpPr>
              <a:spLocks noChangeArrowheads="1"/>
            </p:cNvSpPr>
            <p:nvPr/>
          </p:nvSpPr>
          <p:spPr bwMode="auto">
            <a:xfrm>
              <a:off x="3852" y="2506"/>
              <a:ext cx="788" cy="576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Lose Weight</a:t>
              </a:r>
            </a:p>
          </p:txBody>
        </p:sp>
        <p:sp>
          <p:nvSpPr>
            <p:cNvPr id="18471" name="Rectangle 12"/>
            <p:cNvSpPr>
              <a:spLocks noChangeArrowheads="1"/>
            </p:cNvSpPr>
            <p:nvPr/>
          </p:nvSpPr>
          <p:spPr bwMode="auto">
            <a:xfrm>
              <a:off x="3064" y="2506"/>
              <a:ext cx="788" cy="576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Energizing Tonic</a:t>
              </a:r>
            </a:p>
          </p:txBody>
        </p:sp>
        <p:sp>
          <p:nvSpPr>
            <p:cNvPr id="18472" name="Rectangle 13"/>
            <p:cNvSpPr>
              <a:spLocks noChangeArrowheads="1"/>
            </p:cNvSpPr>
            <p:nvPr/>
          </p:nvSpPr>
          <p:spPr bwMode="auto">
            <a:xfrm>
              <a:off x="2276" y="2506"/>
              <a:ext cx="788" cy="576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Certificate of Purity</a:t>
              </a:r>
            </a:p>
          </p:txBody>
        </p:sp>
        <p:sp>
          <p:nvSpPr>
            <p:cNvPr id="18473" name="Rectangle 14"/>
            <p:cNvSpPr>
              <a:spLocks noChangeArrowheads="1"/>
            </p:cNvSpPr>
            <p:nvPr/>
          </p:nvSpPr>
          <p:spPr bwMode="auto">
            <a:xfrm>
              <a:off x="1488" y="2506"/>
              <a:ext cx="788" cy="576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Consumption Remedy</a:t>
              </a:r>
            </a:p>
          </p:txBody>
        </p:sp>
        <p:sp>
          <p:nvSpPr>
            <p:cNvPr id="18474" name="Rectangle 15"/>
            <p:cNvSpPr>
              <a:spLocks noChangeArrowheads="1"/>
            </p:cNvSpPr>
            <p:nvPr/>
          </p:nvSpPr>
          <p:spPr bwMode="auto">
            <a:xfrm>
              <a:off x="3852" y="1604"/>
              <a:ext cx="788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8"/>
                </a:rPr>
                <a:t>  </a:t>
              </a:r>
              <a:r>
                <a:rPr lang="en-US" altLang="en-US" sz="70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75" name="Rectangle 16"/>
            <p:cNvSpPr>
              <a:spLocks noChangeArrowheads="1"/>
            </p:cNvSpPr>
            <p:nvPr/>
          </p:nvSpPr>
          <p:spPr bwMode="auto">
            <a:xfrm>
              <a:off x="3064" y="1604"/>
              <a:ext cx="788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9"/>
                </a:rPr>
                <a:t>  </a:t>
              </a:r>
              <a:r>
                <a:rPr lang="en-US" altLang="en-US" sz="61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76" name="Rectangle 17"/>
            <p:cNvSpPr>
              <a:spLocks noChangeArrowheads="1"/>
            </p:cNvSpPr>
            <p:nvPr/>
          </p:nvSpPr>
          <p:spPr bwMode="auto">
            <a:xfrm>
              <a:off x="2276" y="1604"/>
              <a:ext cx="788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10"/>
                </a:rPr>
                <a:t>  </a:t>
              </a:r>
              <a:r>
                <a:rPr lang="en-US" altLang="en-US" sz="5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77" name="Rectangle 18"/>
            <p:cNvSpPr>
              <a:spLocks noChangeArrowheads="1"/>
            </p:cNvSpPr>
            <p:nvPr/>
          </p:nvSpPr>
          <p:spPr bwMode="auto">
            <a:xfrm>
              <a:off x="1488" y="1604"/>
              <a:ext cx="788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11"/>
                </a:rPr>
                <a:t>  </a:t>
              </a:r>
              <a:r>
                <a:rPr lang="en-US" altLang="en-US" sz="54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78" name="Rectangle 19"/>
            <p:cNvSpPr>
              <a:spLocks noChangeArrowheads="1"/>
            </p:cNvSpPr>
            <p:nvPr/>
          </p:nvSpPr>
          <p:spPr bwMode="auto">
            <a:xfrm>
              <a:off x="3852" y="1201"/>
              <a:ext cx="788" cy="403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Throat and Lung </a:t>
              </a:r>
            </a:p>
          </p:txBody>
        </p:sp>
        <p:sp>
          <p:nvSpPr>
            <p:cNvPr id="18479" name="Rectangle 20"/>
            <p:cNvSpPr>
              <a:spLocks noChangeArrowheads="1"/>
            </p:cNvSpPr>
            <p:nvPr/>
          </p:nvSpPr>
          <p:spPr bwMode="auto">
            <a:xfrm>
              <a:off x="3064" y="1201"/>
              <a:ext cx="788" cy="403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Epilepsy Treatment</a:t>
              </a:r>
            </a:p>
          </p:txBody>
        </p:sp>
        <p:sp>
          <p:nvSpPr>
            <p:cNvPr id="18480" name="Rectangle 21"/>
            <p:cNvSpPr>
              <a:spLocks noChangeArrowheads="1"/>
            </p:cNvSpPr>
            <p:nvPr/>
          </p:nvSpPr>
          <p:spPr bwMode="auto">
            <a:xfrm>
              <a:off x="2276" y="1201"/>
              <a:ext cx="788" cy="403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Glands Wear Out!</a:t>
              </a:r>
            </a:p>
          </p:txBody>
        </p:sp>
        <p:sp>
          <p:nvSpPr>
            <p:cNvPr id="18481" name="Rectangle 22"/>
            <p:cNvSpPr>
              <a:spLocks noChangeArrowheads="1"/>
            </p:cNvSpPr>
            <p:nvPr/>
          </p:nvSpPr>
          <p:spPr bwMode="auto">
            <a:xfrm>
              <a:off x="1488" y="1201"/>
              <a:ext cx="788" cy="403"/>
            </a:xfrm>
            <a:prstGeom prst="rect">
              <a:avLst/>
            </a:prstGeom>
            <a:solidFill>
              <a:srgbClr val="808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Brain Centers</a:t>
              </a:r>
            </a:p>
          </p:txBody>
        </p:sp>
        <p:sp>
          <p:nvSpPr>
            <p:cNvPr id="18482" name="Rectangle 23"/>
            <p:cNvSpPr>
              <a:spLocks noChangeArrowheads="1"/>
            </p:cNvSpPr>
            <p:nvPr/>
          </p:nvSpPr>
          <p:spPr bwMode="auto">
            <a:xfrm>
              <a:off x="3852" y="453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12"/>
                </a:rPr>
                <a:t>  </a:t>
              </a:r>
              <a:r>
                <a:rPr lang="en-US" altLang="en-US" sz="54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83" name="Rectangle 24"/>
            <p:cNvSpPr>
              <a:spLocks noChangeArrowheads="1"/>
            </p:cNvSpPr>
            <p:nvPr/>
          </p:nvSpPr>
          <p:spPr bwMode="auto">
            <a:xfrm>
              <a:off x="3064" y="453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13"/>
                </a:rPr>
                <a:t>  </a:t>
              </a:r>
              <a:r>
                <a:rPr lang="en-US" altLang="en-US" sz="54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84" name="Rectangle 25"/>
            <p:cNvSpPr>
              <a:spLocks noChangeArrowheads="1"/>
            </p:cNvSpPr>
            <p:nvPr/>
          </p:nvSpPr>
          <p:spPr bwMode="auto">
            <a:xfrm>
              <a:off x="2276" y="453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14"/>
                </a:rPr>
                <a:t>  </a:t>
              </a:r>
              <a:r>
                <a:rPr lang="en-US" altLang="en-US" sz="54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85" name="Rectangle 26"/>
            <p:cNvSpPr>
              <a:spLocks noChangeArrowheads="1"/>
            </p:cNvSpPr>
            <p:nvPr/>
          </p:nvSpPr>
          <p:spPr bwMode="auto">
            <a:xfrm>
              <a:off x="1488" y="453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15"/>
                </a:rPr>
                <a:t>  </a:t>
              </a:r>
              <a:r>
                <a:rPr lang="en-US" altLang="en-US" sz="54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86" name="Rectangle 27"/>
            <p:cNvSpPr>
              <a:spLocks noChangeArrowheads="1"/>
            </p:cNvSpPr>
            <p:nvPr/>
          </p:nvSpPr>
          <p:spPr bwMode="auto">
            <a:xfrm>
              <a:off x="3852" y="-295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16"/>
                </a:rPr>
                <a:t>  </a:t>
              </a:r>
              <a:r>
                <a:rPr lang="en-US" altLang="en-US" sz="54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87" name="Rectangle 28"/>
            <p:cNvSpPr>
              <a:spLocks noChangeArrowheads="1"/>
            </p:cNvSpPr>
            <p:nvPr/>
          </p:nvSpPr>
          <p:spPr bwMode="auto">
            <a:xfrm>
              <a:off x="3064" y="-295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17"/>
                </a:rPr>
                <a:t>  </a:t>
              </a:r>
              <a:r>
                <a:rPr lang="en-US" altLang="en-US" sz="54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88" name="Rectangle 29"/>
            <p:cNvSpPr>
              <a:spLocks noChangeArrowheads="1"/>
            </p:cNvSpPr>
            <p:nvPr/>
          </p:nvSpPr>
          <p:spPr bwMode="auto">
            <a:xfrm>
              <a:off x="2276" y="-295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18"/>
                </a:rPr>
                <a:t>  </a:t>
              </a:r>
              <a:r>
                <a:rPr lang="en-US" altLang="en-US" sz="54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89" name="Rectangle 30"/>
            <p:cNvSpPr>
              <a:spLocks noChangeArrowheads="1"/>
            </p:cNvSpPr>
            <p:nvPr/>
          </p:nvSpPr>
          <p:spPr bwMode="auto">
            <a:xfrm>
              <a:off x="1488" y="-295"/>
              <a:ext cx="78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FFCC00"/>
                </a:buClr>
                <a:buSzPct val="70000"/>
                <a:buFontTx/>
                <a:buNone/>
              </a:pPr>
              <a:r>
                <a:rPr lang="en-US" altLang="en-US" sz="1800">
                  <a:solidFill>
                    <a:srgbClr val="FFCC00"/>
                  </a:solidFill>
                  <a:latin typeface="Arial" panose="020B0604020202020204" pitchFamily="34" charset="0"/>
                  <a:cs typeface="Lucida Sans Unicode" panose="020B0602030504020204" pitchFamily="34" charset="0"/>
                  <a:hlinkClick r:id="rId19"/>
                </a:rPr>
                <a:t>  </a:t>
              </a:r>
              <a:r>
                <a:rPr lang="en-US" altLang="en-US" sz="54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</a:t>
              </a: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  <a:cs typeface="Lucida Sans Unicode" panose="020B0602030504020204" pitchFamily="34" charset="0"/>
                </a:rPr>
                <a:t>                    </a:t>
              </a:r>
            </a:p>
          </p:txBody>
        </p:sp>
        <p:sp>
          <p:nvSpPr>
            <p:cNvPr id="18490" name="Line 31"/>
            <p:cNvSpPr>
              <a:spLocks noChangeShapeType="1"/>
            </p:cNvSpPr>
            <p:nvPr/>
          </p:nvSpPr>
          <p:spPr bwMode="auto">
            <a:xfrm>
              <a:off x="1488" y="-295"/>
              <a:ext cx="315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Line 32"/>
            <p:cNvSpPr>
              <a:spLocks noChangeShapeType="1"/>
            </p:cNvSpPr>
            <p:nvPr/>
          </p:nvSpPr>
          <p:spPr bwMode="auto">
            <a:xfrm>
              <a:off x="1488" y="4320"/>
              <a:ext cx="315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Line 33"/>
            <p:cNvSpPr>
              <a:spLocks noChangeShapeType="1"/>
            </p:cNvSpPr>
            <p:nvPr/>
          </p:nvSpPr>
          <p:spPr bwMode="auto">
            <a:xfrm>
              <a:off x="1488" y="-295"/>
              <a:ext cx="1" cy="461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34"/>
            <p:cNvSpPr>
              <a:spLocks noChangeShapeType="1"/>
            </p:cNvSpPr>
            <p:nvPr/>
          </p:nvSpPr>
          <p:spPr bwMode="auto">
            <a:xfrm>
              <a:off x="4640" y="-295"/>
              <a:ext cx="1" cy="461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6" name="Rectangle 35"/>
          <p:cNvSpPr>
            <a:spLocks noChangeArrowheads="1"/>
          </p:cNvSpPr>
          <p:nvPr/>
        </p:nvSpPr>
        <p:spPr bwMode="auto">
          <a:xfrm>
            <a:off x="2916238" y="4738688"/>
            <a:ext cx="1809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Garamond" panose="02020404030301010803" pitchFamily="18" charset="0"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 typeface="Garamond" panose="02020404030301010803" pitchFamily="18" charset="0"/>
              <a:buNone/>
            </a:pPr>
            <a:endParaRPr lang="en-US" altLang="en-US" sz="1800">
              <a:solidFill>
                <a:srgbClr val="FFFFFF"/>
              </a:solidFill>
              <a:latin typeface="Garamond" panose="02020404030301010803" pitchFamily="18" charset="0"/>
              <a:cs typeface="Lucida Sans Unicode" panose="020B0602030504020204" pitchFamily="34" charset="0"/>
            </a:endParaRPr>
          </a:p>
        </p:txBody>
      </p:sp>
      <p:sp>
        <p:nvSpPr>
          <p:cNvPr id="18437" name="Rectangle 36"/>
          <p:cNvSpPr>
            <a:spLocks noChangeArrowheads="1"/>
          </p:cNvSpPr>
          <p:nvPr/>
        </p:nvSpPr>
        <p:spPr bwMode="auto">
          <a:xfrm>
            <a:off x="2916238" y="9690100"/>
            <a:ext cx="1809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8438" name="Picture 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-1306513"/>
            <a:ext cx="2762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439" name="Group 38"/>
          <p:cNvGrpSpPr>
            <a:grpSpLocks/>
          </p:cNvGrpSpPr>
          <p:nvPr/>
        </p:nvGrpSpPr>
        <p:grpSpPr bwMode="auto">
          <a:xfrm>
            <a:off x="149225" y="10331450"/>
            <a:ext cx="5713413" cy="515938"/>
            <a:chOff x="94" y="6508"/>
            <a:chExt cx="3599" cy="325"/>
          </a:xfrm>
        </p:grpSpPr>
        <p:sp>
          <p:nvSpPr>
            <p:cNvPr id="18457" name="Rectangle 39"/>
            <p:cNvSpPr>
              <a:spLocks noChangeArrowheads="1"/>
            </p:cNvSpPr>
            <p:nvPr/>
          </p:nvSpPr>
          <p:spPr bwMode="auto">
            <a:xfrm>
              <a:off x="94" y="6508"/>
              <a:ext cx="36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8458" name="Line 40"/>
            <p:cNvSpPr>
              <a:spLocks noChangeShapeType="1"/>
            </p:cNvSpPr>
            <p:nvPr/>
          </p:nvSpPr>
          <p:spPr bwMode="auto">
            <a:xfrm>
              <a:off x="94" y="6508"/>
              <a:ext cx="360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41"/>
            <p:cNvSpPr>
              <a:spLocks noChangeShapeType="1"/>
            </p:cNvSpPr>
            <p:nvPr/>
          </p:nvSpPr>
          <p:spPr bwMode="auto">
            <a:xfrm>
              <a:off x="94" y="6834"/>
              <a:ext cx="360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42"/>
            <p:cNvSpPr>
              <a:spLocks noChangeShapeType="1"/>
            </p:cNvSpPr>
            <p:nvPr/>
          </p:nvSpPr>
          <p:spPr bwMode="auto">
            <a:xfrm>
              <a:off x="94" y="6508"/>
              <a:ext cx="1" cy="3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43"/>
            <p:cNvSpPr>
              <a:spLocks noChangeShapeType="1"/>
            </p:cNvSpPr>
            <p:nvPr/>
          </p:nvSpPr>
          <p:spPr bwMode="auto">
            <a:xfrm>
              <a:off x="3694" y="6508"/>
              <a:ext cx="1" cy="3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0" name="Rectangle 44"/>
          <p:cNvSpPr>
            <a:spLocks noChangeArrowheads="1"/>
          </p:cNvSpPr>
          <p:nvPr/>
        </p:nvSpPr>
        <p:spPr bwMode="auto">
          <a:xfrm>
            <a:off x="2916238" y="10848975"/>
            <a:ext cx="1809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8441" name="Picture 4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-45847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2" name="Picture 4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>
            <a:fillRect/>
          </a:stretch>
        </p:blipFill>
        <p:spPr bwMode="auto">
          <a:xfrm>
            <a:off x="1447800" y="-3962400"/>
            <a:ext cx="58039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3" name="Picture 47">
            <a:hlinkClick r:id="rId15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685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4" name="Picture 48">
            <a:hlinkClick r:id="rId14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685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5" name="Picture 49">
            <a:hlinkClick r:id="rId13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685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6" name="Picture 50">
            <a:hlinkClick r:id="rId12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685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7" name="Picture 51">
            <a:hlinkClick r:id="rId11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685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8" name="Picture 52">
            <a:hlinkClick r:id="rId10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685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49" name="Picture 53">
            <a:hlinkClick r:id="rId9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685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0" name="Picture 54">
            <a:hlinkClick r:id="rId8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685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1" name="Picture 55">
            <a:hlinkClick r:id="rId7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6858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2" name="Picture 56">
            <a:hlinkClick r:id="rId6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3" name="Picture 57">
            <a:hlinkClick r:id="rId5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314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54" name="Picture 58">
            <a:hlinkClick r:id="rId4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81600"/>
            <a:ext cx="304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55" name="Text Box 59"/>
          <p:cNvSpPr txBox="1">
            <a:spLocks noChangeArrowheads="1"/>
          </p:cNvSpPr>
          <p:nvPr/>
        </p:nvSpPr>
        <p:spPr bwMode="auto">
          <a:xfrm>
            <a:off x="2362200" y="0"/>
            <a:ext cx="495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750"/>
              </a:spcBef>
              <a:buFont typeface="Garamond" panose="02020404030301010803" pitchFamily="18" charset="0"/>
              <a:buNone/>
            </a:pPr>
            <a:r>
              <a:rPr lang="en-US" altLang="en-US" sz="2800">
                <a:solidFill>
                  <a:srgbClr val="FFFFFF"/>
                </a:solidFill>
                <a:latin typeface="Garamond" panose="02020404030301010803" pitchFamily="18" charset="0"/>
                <a:cs typeface="Lucida Sans Unicode" panose="020B0602030504020204" pitchFamily="34" charset="0"/>
              </a:rPr>
              <a:t>     Pre-1906 Sales of  Medicines</a:t>
            </a:r>
          </a:p>
        </p:txBody>
      </p:sp>
      <p:sp>
        <p:nvSpPr>
          <p:cNvPr id="18456" name="Text Box 60"/>
          <p:cNvSpPr txBox="1">
            <a:spLocks noChangeArrowheads="1"/>
          </p:cNvSpPr>
          <p:nvPr/>
        </p:nvSpPr>
        <p:spPr bwMode="auto">
          <a:xfrm>
            <a:off x="457200" y="6172200"/>
            <a:ext cx="137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40687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4893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029200" y="5943600"/>
            <a:ext cx="3760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Garamond" panose="02020404030301010803" pitchFamily="18" charset="0"/>
              <a:buNone/>
            </a:pPr>
            <a:r>
              <a:rPr lang="en-US" altLang="en-US" sz="1800">
                <a:solidFill>
                  <a:srgbClr val="FFFFFF"/>
                </a:solidFill>
                <a:latin typeface="Garamond" panose="02020404030301010803" pitchFamily="18" charset="0"/>
                <a:cs typeface="Lucida Sans Unicode" panose="020B0602030504020204" pitchFamily="34" charset="0"/>
              </a:rPr>
              <a:t>fda/gov/cder/about/history/time.1htm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56443</TotalTime>
  <Words>1400</Words>
  <Application>Microsoft Office PowerPoint</Application>
  <PresentationFormat>On-screen Show (4:3)</PresentationFormat>
  <Paragraphs>339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MS PGothic</vt:lpstr>
      <vt:lpstr>Calibri</vt:lpstr>
      <vt:lpstr>Garamond</vt:lpstr>
      <vt:lpstr>Wingdings</vt:lpstr>
      <vt:lpstr>Lucida Sans Unicode</vt:lpstr>
      <vt:lpstr>Times New Roman</vt:lpstr>
      <vt:lpstr>Office Theme</vt:lpstr>
      <vt:lpstr> </vt:lpstr>
      <vt:lpstr>Objectives</vt:lpstr>
      <vt:lpstr>What do you know about Clinical Trials ? </vt:lpstr>
      <vt:lpstr>What Would You Like to Find Out ?</vt:lpstr>
      <vt:lpstr>Five Basic Components of Clinical Trials for  Investigational New Drug</vt:lpstr>
      <vt:lpstr>History of FDA and CDER</vt:lpstr>
      <vt:lpstr>CDER Timeline</vt:lpstr>
      <vt:lpstr>PowerPoint Presentation</vt:lpstr>
      <vt:lpstr>PowerPoint Presentation</vt:lpstr>
      <vt:lpstr>Elixir Sulfanilamide 1937</vt:lpstr>
      <vt:lpstr>1938 Food, Drug &amp; Cosmetic Act</vt:lpstr>
      <vt:lpstr>FDA in the 1940’s </vt:lpstr>
      <vt:lpstr>FDA in the 1950’s</vt:lpstr>
      <vt:lpstr>The Thalidomide Story</vt:lpstr>
      <vt:lpstr>1962 Drug Amendments</vt:lpstr>
      <vt:lpstr>Popular Influence on FDA Procedures </vt:lpstr>
      <vt:lpstr>Further Expansion of FDA 1987</vt:lpstr>
      <vt:lpstr>Hatch/Waxman Amendments 1984</vt:lpstr>
      <vt:lpstr>FDA.gov/cder/handbook/develop. htm</vt:lpstr>
      <vt:lpstr>Pre-Clinical Trials</vt:lpstr>
      <vt:lpstr>Clinical Trials</vt:lpstr>
      <vt:lpstr>What Drugs Make it to Clinical Trials?</vt:lpstr>
      <vt:lpstr>Institutional Review Boards (IRB)‏</vt:lpstr>
      <vt:lpstr>Phase 1 Clinical Studies of IND</vt:lpstr>
      <vt:lpstr>Phase 2 Clinical Studies of IND</vt:lpstr>
      <vt:lpstr>Controlled Trials</vt:lpstr>
      <vt:lpstr>Phase 3 Clinical Trials</vt:lpstr>
      <vt:lpstr>Phase 4 Clinical Trial</vt:lpstr>
      <vt:lpstr>Women’s Health Initiative 15 year analysis of 161,000 women 50-79 years of age</vt:lpstr>
      <vt:lpstr>Epidemiologic Studies</vt:lpstr>
      <vt:lpstr>Gene Therapy</vt:lpstr>
      <vt:lpstr>Reforms Instituted</vt:lpstr>
      <vt:lpstr>Conflict of Interest ?</vt:lpstr>
      <vt:lpstr>Exploring the FDA website</vt:lpstr>
      <vt:lpstr>6010.1 New Drug Application</vt:lpstr>
      <vt:lpstr>  Let’s Make Our Game     </vt:lpstr>
      <vt:lpstr>FDA Drug Approval Game</vt:lpstr>
    </vt:vector>
  </TitlesOfParts>
  <Company>NHCTC-Pease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NBC2 Presentation to the NVC March 31, 2009</dc:title>
  <dc:creator>Sonia Wallman</dc:creator>
  <cp:lastModifiedBy>Matthew Marshall</cp:lastModifiedBy>
  <cp:revision>1086</cp:revision>
  <cp:lastPrinted>2015-11-05T22:24:58Z</cp:lastPrinted>
  <dcterms:created xsi:type="dcterms:W3CDTF">2009-03-02T19:13:16Z</dcterms:created>
  <dcterms:modified xsi:type="dcterms:W3CDTF">2019-05-23T17:36:14Z</dcterms:modified>
</cp:coreProperties>
</file>