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1187" r:id="rId2"/>
    <p:sldId id="1191" r:id="rId3"/>
    <p:sldId id="1192" r:id="rId4"/>
    <p:sldId id="1193" r:id="rId5"/>
    <p:sldId id="1194" r:id="rId6"/>
    <p:sldId id="1195" r:id="rId7"/>
    <p:sldId id="1196" r:id="rId8"/>
    <p:sldId id="1197" r:id="rId9"/>
    <p:sldId id="1198" r:id="rId10"/>
    <p:sldId id="1199" r:id="rId11"/>
    <p:sldId id="1200" r:id="rId12"/>
    <p:sldId id="1201" r:id="rId13"/>
    <p:sldId id="1202" r:id="rId14"/>
    <p:sldId id="1203" r:id="rId15"/>
    <p:sldId id="1204" r:id="rId16"/>
    <p:sldId id="1205" r:id="rId17"/>
    <p:sldId id="1206" r:id="rId18"/>
    <p:sldId id="1207" r:id="rId19"/>
    <p:sldId id="1208" r:id="rId20"/>
    <p:sldId id="1209" r:id="rId21"/>
    <p:sldId id="1210" r:id="rId22"/>
    <p:sldId id="1211" r:id="rId23"/>
    <p:sldId id="1212" r:id="rId24"/>
    <p:sldId id="1213" r:id="rId25"/>
    <p:sldId id="1214" r:id="rId26"/>
    <p:sldId id="1215" r:id="rId27"/>
    <p:sldId id="1216" r:id="rId28"/>
    <p:sldId id="1217" r:id="rId29"/>
    <p:sldId id="1218" r:id="rId30"/>
    <p:sldId id="1219" r:id="rId31"/>
    <p:sldId id="1220" r:id="rId32"/>
    <p:sldId id="1221" r:id="rId33"/>
    <p:sldId id="1222" r:id="rId34"/>
    <p:sldId id="1223" r:id="rId35"/>
    <p:sldId id="1224" r:id="rId36"/>
    <p:sldId id="1225" r:id="rId37"/>
    <p:sldId id="1226" r:id="rId38"/>
    <p:sldId id="1227" r:id="rId39"/>
    <p:sldId id="1228" r:id="rId40"/>
    <p:sldId id="1229" r:id="rId41"/>
    <p:sldId id="1230" r:id="rId42"/>
    <p:sldId id="1231" r:id="rId43"/>
    <p:sldId id="1232" r:id="rId44"/>
    <p:sldId id="1233" r:id="rId45"/>
    <p:sldId id="1234" r:id="rId46"/>
    <p:sldId id="1235" r:id="rId47"/>
    <p:sldId id="1236" r:id="rId48"/>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1D5322"/>
    <a:srgbClr val="000074"/>
    <a:srgbClr val="C00000"/>
    <a:srgbClr val="F0EA00"/>
    <a:srgbClr val="237826"/>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3173" autoAdjust="0"/>
  </p:normalViewPr>
  <p:slideViewPr>
    <p:cSldViewPr>
      <p:cViewPr varScale="1">
        <p:scale>
          <a:sx n="83" d="100"/>
          <a:sy n="83" d="100"/>
        </p:scale>
        <p:origin x="1315" y="48"/>
      </p:cViewPr>
      <p:guideLst>
        <p:guide orient="horz" pos="2160"/>
        <p:guide pos="2880"/>
      </p:guideLst>
    </p:cSldViewPr>
  </p:slideViewPr>
  <p:outlineViewPr>
    <p:cViewPr>
      <p:scale>
        <a:sx n="33" d="100"/>
        <a:sy n="33" d="100"/>
      </p:scale>
      <p:origin x="48" y="36720"/>
    </p:cViewPr>
  </p:outlineViewPr>
  <p:notesTextViewPr>
    <p:cViewPr>
      <p:scale>
        <a:sx n="100" d="100"/>
        <a:sy n="100" d="100"/>
      </p:scale>
      <p:origin x="0" y="0"/>
    </p:cViewPr>
  </p:notesTextViewPr>
  <p:sorterViewPr>
    <p:cViewPr>
      <p:scale>
        <a:sx n="63" d="100"/>
        <a:sy n="63" d="100"/>
      </p:scale>
      <p:origin x="0" y="0"/>
    </p:cViewPr>
  </p:sorterViewPr>
  <p:notesViewPr>
    <p:cSldViewPr>
      <p:cViewPr varScale="1">
        <p:scale>
          <a:sx n="75" d="100"/>
          <a:sy n="75" d="100"/>
        </p:scale>
        <p:origin x="-912"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357563" y="8770938"/>
            <a:ext cx="3013075" cy="463550"/>
          </a:xfrm>
          <a:prstGeom prst="rect">
            <a:avLst/>
          </a:prstGeom>
        </p:spPr>
        <p:txBody>
          <a:bodyPr vert="horz" wrap="square" lIns="92469" tIns="46235" rIns="92469" bIns="46235"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r>
              <a:rPr lang="en-US" altLang="en-US" dirty="0"/>
              <a:t>Page </a:t>
            </a:r>
            <a:fld id="{DC4C673E-631E-46E9-8FAD-DBF8C046F5B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69" tIns="46235" rIns="92469" bIns="46235" rtlCol="0"/>
          <a:lstStyle>
            <a:lvl1pPr algn="l" eaLnBrk="1" hangingPunct="1">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wrap="square" lIns="92469" tIns="46235" rIns="92469" bIns="46235"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E66E25B-4FB9-434D-8A6D-634B4E1A113D}" type="datetimeFigureOut">
              <a:rPr lang="en-US" altLang="en-US"/>
              <a:pPr>
                <a:defRPr/>
              </a:pPr>
              <a:t>5/23/2019</a:t>
            </a:fld>
            <a:endParaRPr lang="en-US" alt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69" tIns="46235" rIns="92469" bIns="46235" rtlCol="0" anchor="ctr"/>
          <a:lstStyle/>
          <a:p>
            <a:pPr lvl="0"/>
            <a:endParaRPr lang="en-US" noProof="0" dirty="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69" tIns="46235" rIns="92469" bIns="4623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0938"/>
            <a:ext cx="3011488" cy="463550"/>
          </a:xfrm>
          <a:prstGeom prst="rect">
            <a:avLst/>
          </a:prstGeom>
        </p:spPr>
        <p:txBody>
          <a:bodyPr vert="horz" lIns="92469" tIns="46235" rIns="92469" bIns="46235" rtlCol="0" anchor="b"/>
          <a:lstStyle>
            <a:lvl1pPr algn="l" eaLnBrk="1" hangingPunct="1">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7000" y="8770938"/>
            <a:ext cx="3011488" cy="463550"/>
          </a:xfrm>
          <a:prstGeom prst="rect">
            <a:avLst/>
          </a:prstGeom>
        </p:spPr>
        <p:txBody>
          <a:bodyPr vert="horz" wrap="square" lIns="92469" tIns="46235" rIns="92469" bIns="46235"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E3D0D2BD-515F-4C81-986E-795FD6D54C9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io.davidson.edu/courses/genomics/method/plasmid_inducibl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aculty.uca.edu/~johnc/rnaprot1440.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kensbiorefs.com/MolecularGen.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matcmadison.edu/biotech/resources/proteins/labManual/chapter_2.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hlinkClick r:id="rId3"/>
              </a:rPr>
              <a:t>www.bio.davidson.edu/.../plasmid_inducible.html</a:t>
            </a: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323279A-C252-446A-89FF-2D672A2F0416}" type="slidenum">
              <a:rPr lang="en-US" altLang="en-US"/>
              <a:pPr/>
              <a:t>3</a:t>
            </a:fld>
            <a:endParaRPr lang="en-US" altLang="en-US"/>
          </a:p>
        </p:txBody>
      </p:sp>
    </p:spTree>
    <p:extLst>
      <p:ext uri="{BB962C8B-B14F-4D97-AF65-F5344CB8AC3E}">
        <p14:creationId xmlns:p14="http://schemas.microsoft.com/office/powerpoint/2010/main" val="50539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DBF86F1-EA1D-404B-8073-13AD960BAB42}"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46314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89FE8BA-FD68-46B0-8DCF-8AA0E5986401}"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4004412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46CB0DA-536C-46CF-B131-EDD300CD06DC}" type="slidenum">
              <a:rPr lang="en-US" altLang="en-US">
                <a:latin typeface="Arial" panose="020B0604020202020204" pitchFamily="34" charset="0"/>
              </a:rPr>
              <a:pPr/>
              <a:t>27</a:t>
            </a:fld>
            <a:endParaRPr lang="en-US" altLang="en-US">
              <a:latin typeface="Arial" panose="020B0604020202020204"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4252788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3CF57B5-2131-414D-9EF3-866AE01C6B66}"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98506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04B7B09-8B63-47E8-B6E7-B8262381F57E}" type="slidenum">
              <a:rPr lang="en-US" altLang="en-US">
                <a:latin typeface="Arial" panose="020B0604020202020204" pitchFamily="34" charset="0"/>
              </a:rPr>
              <a:pPr/>
              <a:t>33</a:t>
            </a:fld>
            <a:endParaRPr lang="en-US" altLang="en-US">
              <a:latin typeface="Arial" panose="020B0604020202020204"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40858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F735610-9FF3-4FCE-823B-0855E91EF1EF}" type="slidenum">
              <a:rPr lang="en-US" altLang="en-US">
                <a:latin typeface="Arial" panose="020B0604020202020204" pitchFamily="34" charset="0"/>
              </a:rPr>
              <a:pPr/>
              <a:t>35</a:t>
            </a:fld>
            <a:endParaRPr lang="en-US" altLang="en-US">
              <a:latin typeface="Arial" panose="020B0604020202020204" pitchFamily="34"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835320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CD5AFBC-D592-4012-AB00-48DBF513E4E9}" type="slidenum">
              <a:rPr lang="en-US" altLang="en-US">
                <a:latin typeface="Arial" panose="020B0604020202020204" pitchFamily="34" charset="0"/>
              </a:rPr>
              <a:pPr/>
              <a:t>36</a:t>
            </a:fld>
            <a:endParaRPr lang="en-US" altLang="en-US">
              <a:latin typeface="Arial" panose="020B0604020202020204"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409812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3849C54-6396-49D0-AD81-662E223C81DE}" type="slidenum">
              <a:rPr lang="en-US" altLang="en-US">
                <a:latin typeface="Arial" panose="020B0604020202020204" pitchFamily="34" charset="0"/>
              </a:rPr>
              <a:pPr/>
              <a:t>38</a:t>
            </a:fld>
            <a:endParaRPr lang="en-US" altLang="en-US">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241085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8F8A3A3-0407-484E-99FB-A1DBEEAC77E6}" type="slidenum">
              <a:rPr lang="en-US" altLang="en-US">
                <a:latin typeface="Arial" panose="020B0604020202020204" pitchFamily="34" charset="0"/>
              </a:rPr>
              <a:pPr/>
              <a:t>40</a:t>
            </a:fld>
            <a:endParaRPr lang="en-US" altLang="en-US">
              <a:latin typeface="Arial" panose="020B0604020202020204"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83009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BBCCFB7-ED40-481A-950E-50E8A393BF81}" type="slidenum">
              <a:rPr lang="en-US" altLang="en-US">
                <a:latin typeface="Arial" panose="020B0604020202020204" pitchFamily="34" charset="0"/>
              </a:rPr>
              <a:pPr/>
              <a:t>44</a:t>
            </a:fld>
            <a:endParaRPr lang="en-US" altLang="en-US">
              <a:latin typeface="Arial" panose="020B060402020202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82564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883315E-4C21-4B03-84BC-77B0DE595CAD}"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7745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2D856CF-C3E6-4BEE-889A-58CE1846A671}" type="slidenum">
              <a:rPr lang="en-US" altLang="en-US">
                <a:latin typeface="Arial" panose="020B0604020202020204" pitchFamily="34" charset="0"/>
              </a:rPr>
              <a:pPr/>
              <a:t>45</a:t>
            </a:fld>
            <a:endParaRPr lang="en-US" altLang="en-US">
              <a:latin typeface="Arial" panose="020B060402020202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358768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B81961C-9E0E-4B47-853E-15D5AF88D770}" type="slidenum">
              <a:rPr lang="en-US" altLang="en-US">
                <a:latin typeface="Arial" panose="020B0604020202020204" pitchFamily="34" charset="0"/>
              </a:rPr>
              <a:pPr/>
              <a:t>47</a:t>
            </a:fld>
            <a:endParaRPr lang="en-US" altLang="en-US">
              <a:latin typeface="Arial" panose="020B0604020202020204"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538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hlinkClick r:id="rId3"/>
              </a:rPr>
              <a:t>faculty.uca.edu/~johnc/rnaprot1440.htm</a:t>
            </a: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8BE0D88-A889-4C9E-AF57-3CE45944BAA8}" type="slidenum">
              <a:rPr lang="en-US" altLang="en-US"/>
              <a:pPr/>
              <a:t>6</a:t>
            </a:fld>
            <a:endParaRPr lang="en-US" altLang="en-US"/>
          </a:p>
        </p:txBody>
      </p:sp>
    </p:spTree>
    <p:extLst>
      <p:ext uri="{BB962C8B-B14F-4D97-AF65-F5344CB8AC3E}">
        <p14:creationId xmlns:p14="http://schemas.microsoft.com/office/powerpoint/2010/main" val="75488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hlinkClick r:id="rId3"/>
              </a:rPr>
              <a:t>www.kensbiorefs.com/MolecularGen.html</a:t>
            </a: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09A75C7-932C-4F7A-A082-05AFBC00DBB2}" type="slidenum">
              <a:rPr lang="en-US" altLang="en-US"/>
              <a:pPr/>
              <a:t>7</a:t>
            </a:fld>
            <a:endParaRPr lang="en-US" altLang="en-US"/>
          </a:p>
        </p:txBody>
      </p:sp>
    </p:spTree>
    <p:extLst>
      <p:ext uri="{BB962C8B-B14F-4D97-AF65-F5344CB8AC3E}">
        <p14:creationId xmlns:p14="http://schemas.microsoft.com/office/powerpoint/2010/main" val="70550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5CDEEBE-E5E5-4AF3-9F37-E8839EA6FF9A}"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31165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hlinkClick r:id="rId3"/>
              </a:rPr>
              <a:t>matcmadison.edu/.../labManual/chapter_2.htm</a:t>
            </a: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C98525A-487E-4177-8192-C61B9FC030E0}" type="slidenum">
              <a:rPr lang="en-US" altLang="en-US"/>
              <a:pPr/>
              <a:t>14</a:t>
            </a:fld>
            <a:endParaRPr lang="en-US" altLang="en-US"/>
          </a:p>
        </p:txBody>
      </p:sp>
    </p:spTree>
    <p:extLst>
      <p:ext uri="{BB962C8B-B14F-4D97-AF65-F5344CB8AC3E}">
        <p14:creationId xmlns:p14="http://schemas.microsoft.com/office/powerpoint/2010/main" val="163641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5CBC20C-2144-48FD-B331-CE50A0F2DFB0}"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58371" name="Rectangle 2"/>
          <p:cNvSpPr>
            <a:spLocks noGrp="1" noRot="1" noChangeAspect="1" noChangeArrowheads="1" noTextEdit="1"/>
          </p:cNvSpPr>
          <p:nvPr>
            <p:ph type="sldImg"/>
          </p:nvPr>
        </p:nvSpPr>
        <p:spPr bwMode="auto">
          <a:xfrm>
            <a:off x="114776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687388" y="4343400"/>
            <a:ext cx="54832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latin typeface="Arial" panose="020B0604020202020204" pitchFamily="34" charset="0"/>
            </a:endParaRPr>
          </a:p>
        </p:txBody>
      </p:sp>
    </p:spTree>
    <p:extLst>
      <p:ext uri="{BB962C8B-B14F-4D97-AF65-F5344CB8AC3E}">
        <p14:creationId xmlns:p14="http://schemas.microsoft.com/office/powerpoint/2010/main" val="95768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3F45D23-4FDE-4A5F-B103-04CBC6E5C66C}" type="slidenum">
              <a:rPr lang="en-US" altLang="en-US"/>
              <a:pPr/>
              <a:t>18</a:t>
            </a:fld>
            <a:endParaRPr lang="en-US" alt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86013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51ED294-1EF1-4B04-96AD-F909B3BE9E5B}"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715603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NBC2PP_titleSlide2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343401"/>
            <a:ext cx="9144000" cy="914399"/>
          </a:xfrm>
        </p:spPr>
        <p:txBody>
          <a:bodyPr/>
          <a:lstStyle>
            <a:lvl1pP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5105400"/>
            <a:ext cx="6400800" cy="1752600"/>
          </a:xfrm>
        </p:spPr>
        <p:txBody>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D5EF1805-E87F-4C6C-BE8E-C932A4E50EF6}" type="datetimeFigureOut">
              <a:rPr lang="en-US" altLang="en-US"/>
              <a:pPr>
                <a:defRPr/>
              </a:pPr>
              <a:t>5/23/2019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14A3953-5CCB-49AD-BCE9-638D745F004E}" type="slidenum">
              <a:rPr lang="en-US" altLang="en-US"/>
              <a:pPr>
                <a:defRPr/>
              </a:pPr>
              <a:t>‹#›</a:t>
            </a:fld>
            <a:endParaRPr lang="en-US" altLang="en-US" dirty="0"/>
          </a:p>
        </p:txBody>
      </p:sp>
    </p:spTree>
    <p:extLst>
      <p:ext uri="{BB962C8B-B14F-4D97-AF65-F5344CB8AC3E}">
        <p14:creationId xmlns:p14="http://schemas.microsoft.com/office/powerpoint/2010/main" val="18448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AB62F4-64CB-4D94-844B-9C5A2237A097}" type="datetimeFigureOut">
              <a:rPr lang="en-US" altLang="en-US"/>
              <a:pPr>
                <a:defRPr/>
              </a:pPr>
              <a:t>5/23/2019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61F4C9-D0B1-4233-B859-2500BED01091}" type="slidenum">
              <a:rPr lang="en-US" altLang="en-US"/>
              <a:pPr>
                <a:defRPr/>
              </a:pPr>
              <a:t>‹#›</a:t>
            </a:fld>
            <a:endParaRPr lang="en-US" altLang="en-US" dirty="0"/>
          </a:p>
        </p:txBody>
      </p:sp>
    </p:spTree>
    <p:extLst>
      <p:ext uri="{BB962C8B-B14F-4D97-AF65-F5344CB8AC3E}">
        <p14:creationId xmlns:p14="http://schemas.microsoft.com/office/powerpoint/2010/main" val="44264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308EE1-BE59-4FFD-94C4-F27F6C1334F0}" type="datetimeFigureOut">
              <a:rPr lang="en-US" altLang="en-US"/>
              <a:pPr>
                <a:defRPr/>
              </a:pPr>
              <a:t>5/23/2019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767562-34E9-49C2-88A9-BE075EEB9C5C}" type="slidenum">
              <a:rPr lang="en-US" altLang="en-US"/>
              <a:pPr>
                <a:defRPr/>
              </a:pPr>
              <a:t>‹#›</a:t>
            </a:fld>
            <a:endParaRPr lang="en-US" altLang="en-US" dirty="0"/>
          </a:p>
        </p:txBody>
      </p:sp>
    </p:spTree>
    <p:extLst>
      <p:ext uri="{BB962C8B-B14F-4D97-AF65-F5344CB8AC3E}">
        <p14:creationId xmlns:p14="http://schemas.microsoft.com/office/powerpoint/2010/main" val="2909760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1FD1359-3873-4B9F-921D-86F61857D81D}" type="slidenum">
              <a:rPr lang="en-US" altLang="en-US"/>
              <a:pPr/>
              <a:t>‹#›</a:t>
            </a:fld>
            <a:endParaRPr lang="en-US" altLang="en-US"/>
          </a:p>
        </p:txBody>
      </p:sp>
    </p:spTree>
    <p:extLst>
      <p:ext uri="{BB962C8B-B14F-4D97-AF65-F5344CB8AC3E}">
        <p14:creationId xmlns:p14="http://schemas.microsoft.com/office/powerpoint/2010/main" val="412977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B093176-19D2-4CF3-9506-B9DB32BB5279}" type="datetimeFigureOut">
              <a:rPr lang="en-US" altLang="en-US"/>
              <a:pPr>
                <a:defRPr/>
              </a:pPr>
              <a:t>5/23/2019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00B276-77BB-457F-8D5A-24841DF3604D}" type="slidenum">
              <a:rPr lang="en-US" altLang="en-US"/>
              <a:pPr>
                <a:defRPr/>
              </a:pPr>
              <a:t>‹#›</a:t>
            </a:fld>
            <a:endParaRPr lang="en-US" altLang="en-US" dirty="0"/>
          </a:p>
        </p:txBody>
      </p:sp>
    </p:spTree>
    <p:extLst>
      <p:ext uri="{BB962C8B-B14F-4D97-AF65-F5344CB8AC3E}">
        <p14:creationId xmlns:p14="http://schemas.microsoft.com/office/powerpoint/2010/main" val="96062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4F8A32-6A06-4356-80E4-82DA0220C025}" type="datetimeFigureOut">
              <a:rPr lang="en-US" altLang="en-US"/>
              <a:pPr>
                <a:defRPr/>
              </a:pPr>
              <a:t>5/23/2019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5EF221-CAC4-4672-800B-F9BE35A4A30C}" type="slidenum">
              <a:rPr lang="en-US" altLang="en-US"/>
              <a:pPr>
                <a:defRPr/>
              </a:pPr>
              <a:t>‹#›</a:t>
            </a:fld>
            <a:endParaRPr lang="en-US" altLang="en-US" dirty="0"/>
          </a:p>
        </p:txBody>
      </p:sp>
    </p:spTree>
    <p:extLst>
      <p:ext uri="{BB962C8B-B14F-4D97-AF65-F5344CB8AC3E}">
        <p14:creationId xmlns:p14="http://schemas.microsoft.com/office/powerpoint/2010/main" val="409613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F94A80-7261-42A9-8A90-A0EB2F605822}" type="datetimeFigureOut">
              <a:rPr lang="en-US" altLang="en-US"/>
              <a:pPr>
                <a:defRPr/>
              </a:pPr>
              <a:t>5/23/2019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450637-ECBC-48AD-8F4F-D686D6695CBF}" type="slidenum">
              <a:rPr lang="en-US" altLang="en-US"/>
              <a:pPr>
                <a:defRPr/>
              </a:pPr>
              <a:t>‹#›</a:t>
            </a:fld>
            <a:endParaRPr lang="en-US" altLang="en-US" dirty="0"/>
          </a:p>
        </p:txBody>
      </p:sp>
    </p:spTree>
    <p:extLst>
      <p:ext uri="{BB962C8B-B14F-4D97-AF65-F5344CB8AC3E}">
        <p14:creationId xmlns:p14="http://schemas.microsoft.com/office/powerpoint/2010/main" val="106394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07D1C5-7CCE-4A97-8DC4-801D7356F8C7}" type="datetimeFigureOut">
              <a:rPr lang="en-US" altLang="en-US"/>
              <a:pPr>
                <a:defRPr/>
              </a:pPr>
              <a:t>5/23/2019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98E2FA9-F4DD-4567-8298-690417B51299}" type="slidenum">
              <a:rPr lang="en-US" altLang="en-US"/>
              <a:pPr>
                <a:defRPr/>
              </a:pPr>
              <a:t>‹#›</a:t>
            </a:fld>
            <a:endParaRPr lang="en-US" altLang="en-US" dirty="0"/>
          </a:p>
        </p:txBody>
      </p:sp>
    </p:spTree>
    <p:extLst>
      <p:ext uri="{BB962C8B-B14F-4D97-AF65-F5344CB8AC3E}">
        <p14:creationId xmlns:p14="http://schemas.microsoft.com/office/powerpoint/2010/main" val="21397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E4E2FD-713F-48A6-B3F8-A7C674F51084}" type="datetimeFigureOut">
              <a:rPr lang="en-US" altLang="en-US"/>
              <a:pPr>
                <a:defRPr/>
              </a:pPr>
              <a:t>5/23/2019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6341F0C-BFE0-43E6-81AF-72C19739D611}" type="slidenum">
              <a:rPr lang="en-US" altLang="en-US"/>
              <a:pPr>
                <a:defRPr/>
              </a:pPr>
              <a:t>‹#›</a:t>
            </a:fld>
            <a:endParaRPr lang="en-US" altLang="en-US" dirty="0"/>
          </a:p>
        </p:txBody>
      </p:sp>
    </p:spTree>
    <p:extLst>
      <p:ext uri="{BB962C8B-B14F-4D97-AF65-F5344CB8AC3E}">
        <p14:creationId xmlns:p14="http://schemas.microsoft.com/office/powerpoint/2010/main" val="157529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757536-566C-45F6-9376-E897D276BB51}" type="datetimeFigureOut">
              <a:rPr lang="en-US" altLang="en-US"/>
              <a:pPr>
                <a:defRPr/>
              </a:pPr>
              <a:t>5/23/2019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AA432DA-1D7F-450A-BBFD-5286FEA1774C}" type="slidenum">
              <a:rPr lang="en-US" altLang="en-US"/>
              <a:pPr>
                <a:defRPr/>
              </a:pPr>
              <a:t>‹#›</a:t>
            </a:fld>
            <a:endParaRPr lang="en-US" altLang="en-US" dirty="0"/>
          </a:p>
        </p:txBody>
      </p:sp>
    </p:spTree>
    <p:extLst>
      <p:ext uri="{BB962C8B-B14F-4D97-AF65-F5344CB8AC3E}">
        <p14:creationId xmlns:p14="http://schemas.microsoft.com/office/powerpoint/2010/main" val="225105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DA19A4-BD1D-4DD5-A294-5FA764AE57B7}" type="datetimeFigureOut">
              <a:rPr lang="en-US" altLang="en-US"/>
              <a:pPr>
                <a:defRPr/>
              </a:pPr>
              <a:t>5/23/2019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19396A6-5075-4D25-B006-21F3C46D37B5}" type="slidenum">
              <a:rPr lang="en-US" altLang="en-US"/>
              <a:pPr>
                <a:defRPr/>
              </a:pPr>
              <a:t>‹#›</a:t>
            </a:fld>
            <a:endParaRPr lang="en-US" altLang="en-US" dirty="0"/>
          </a:p>
        </p:txBody>
      </p:sp>
    </p:spTree>
    <p:extLst>
      <p:ext uri="{BB962C8B-B14F-4D97-AF65-F5344CB8AC3E}">
        <p14:creationId xmlns:p14="http://schemas.microsoft.com/office/powerpoint/2010/main" val="218457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A4FA86-A11F-4357-93BF-D586CF2CB76F}" type="datetimeFigureOut">
              <a:rPr lang="en-US" altLang="en-US"/>
              <a:pPr>
                <a:defRPr/>
              </a:pPr>
              <a:t>5/23/2019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93148F-CBC9-460D-93F2-254520792D26}" type="slidenum">
              <a:rPr lang="en-US" altLang="en-US"/>
              <a:pPr>
                <a:defRPr/>
              </a:pPr>
              <a:t>‹#›</a:t>
            </a:fld>
            <a:endParaRPr lang="en-US" altLang="en-US" dirty="0"/>
          </a:p>
        </p:txBody>
      </p:sp>
    </p:spTree>
    <p:extLst>
      <p:ext uri="{BB962C8B-B14F-4D97-AF65-F5344CB8AC3E}">
        <p14:creationId xmlns:p14="http://schemas.microsoft.com/office/powerpoint/2010/main" val="360583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NBC2PP_Slide2a.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798638"/>
            <a:ext cx="82296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5BD3346B-583C-443C-9E0E-C8460F8EA108}" type="datetimeFigureOut">
              <a:rPr lang="en-US" altLang="en-US"/>
              <a:pPr>
                <a:defRPr/>
              </a:pPr>
              <a:t>5/23/2019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A91BC8F5-D781-4397-90FF-09B16FE087B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138" r:id="rId1"/>
    <p:sldLayoutId id="2147485128" r:id="rId2"/>
    <p:sldLayoutId id="2147485129" r:id="rId3"/>
    <p:sldLayoutId id="2147485130" r:id="rId4"/>
    <p:sldLayoutId id="2147485131" r:id="rId5"/>
    <p:sldLayoutId id="2147485132" r:id="rId6"/>
    <p:sldLayoutId id="2147485133" r:id="rId7"/>
    <p:sldLayoutId id="2147485134" r:id="rId8"/>
    <p:sldLayoutId id="2147485135" r:id="rId9"/>
    <p:sldLayoutId id="2147485136" r:id="rId10"/>
    <p:sldLayoutId id="2147485137" r:id="rId11"/>
    <p:sldLayoutId id="2147485139" r:id="rId12"/>
  </p:sldLayoutIdLst>
  <p:txStyles>
    <p:titleStyle>
      <a:lvl1pPr algn="ctr" rtl="0" eaLnBrk="0" fontAlgn="base" hangingPunct="0">
        <a:spcBef>
          <a:spcPct val="0"/>
        </a:spcBef>
        <a:spcAft>
          <a:spcPct val="0"/>
        </a:spcAft>
        <a:defRPr sz="4400" kern="1200">
          <a:solidFill>
            <a:schemeClr val="bg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learner.org/courses/biology/archive/animations/hires/a_cancer1_h.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hyperlink" Target="http://www.eurasyp.org/public.levure.extrait.scre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0" y="4343400"/>
            <a:ext cx="9144000" cy="914400"/>
          </a:xfrm>
        </p:spPr>
        <p:txBody>
          <a:bodyPr/>
          <a:lstStyle/>
          <a:p>
            <a:r>
              <a:rPr lang="en-US" altLang="en-US" dirty="0" smtClean="0"/>
              <a:t/>
            </a:r>
            <a:br>
              <a:rPr lang="en-US" altLang="en-US" dirty="0" smtClean="0"/>
            </a:br>
            <a:endParaRPr lang="en-US" altLang="en-US" dirty="0" smtClean="0"/>
          </a:p>
        </p:txBody>
      </p:sp>
      <p:pic>
        <p:nvPicPr>
          <p:cNvPr id="3" name="Picture 2"/>
          <p:cNvPicPr>
            <a:picLocks noChangeAspect="1"/>
          </p:cNvPicPr>
          <p:nvPr/>
        </p:nvPicPr>
        <p:blipFill>
          <a:blip r:embed="rId2"/>
          <a:stretch>
            <a:fillRect/>
          </a:stretch>
        </p:blipFill>
        <p:spPr>
          <a:xfrm>
            <a:off x="456843" y="4572000"/>
            <a:ext cx="8230313" cy="1072989"/>
          </a:xfrm>
          <a:prstGeom prst="rect">
            <a:avLst/>
          </a:prstGeom>
        </p:spPr>
      </p:pic>
    </p:spTree>
    <p:extLst>
      <p:ext uri="{BB962C8B-B14F-4D97-AF65-F5344CB8AC3E}">
        <p14:creationId xmlns:p14="http://schemas.microsoft.com/office/powerpoint/2010/main" val="2024240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600200"/>
          </a:xfrm>
        </p:spPr>
        <p:txBody>
          <a:bodyPr/>
          <a:lstStyle/>
          <a:p>
            <a:r>
              <a:rPr lang="en-US" altLang="en-US" smtClean="0"/>
              <a:t>Four Levels of Organization of Protein Structure</a:t>
            </a:r>
          </a:p>
        </p:txBody>
      </p:sp>
      <p:pic>
        <p:nvPicPr>
          <p:cNvPr id="12291" name="Content Placeholder 3" descr="220_04_114.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1600200"/>
            <a:ext cx="3857625" cy="5257800"/>
          </a:xfrm>
        </p:spPr>
      </p:pic>
    </p:spTree>
    <p:extLst>
      <p:ext uri="{BB962C8B-B14F-4D97-AF65-F5344CB8AC3E}">
        <p14:creationId xmlns:p14="http://schemas.microsoft.com/office/powerpoint/2010/main" val="128011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altLang="en-US" smtClean="0"/>
              <a:t>Denaturation</a:t>
            </a:r>
          </a:p>
        </p:txBody>
      </p:sp>
      <p:pic>
        <p:nvPicPr>
          <p:cNvPr id="13315" name="Content Placeholder 6" descr="denaturation1.bmp"/>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57250" y="2163763"/>
            <a:ext cx="3238500" cy="3400425"/>
          </a:xfrm>
        </p:spPr>
      </p:pic>
      <p:pic>
        <p:nvPicPr>
          <p:cNvPr id="13316" name="Content Placeholder 7" descr="denaturation2.bmp"/>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501900"/>
            <a:ext cx="4038600" cy="2722563"/>
          </a:xfrm>
        </p:spPr>
      </p:pic>
    </p:spTree>
    <p:extLst>
      <p:ext uri="{BB962C8B-B14F-4D97-AF65-F5344CB8AC3E}">
        <p14:creationId xmlns:p14="http://schemas.microsoft.com/office/powerpoint/2010/main" val="408812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Denaturation</a:t>
            </a:r>
          </a:p>
        </p:txBody>
      </p:sp>
      <p:pic>
        <p:nvPicPr>
          <p:cNvPr id="14339" name="Content Placeholder 4" descr="denaturation3.bmp"/>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501900"/>
            <a:ext cx="4038600" cy="2722563"/>
          </a:xfrm>
        </p:spPr>
      </p:pic>
      <p:pic>
        <p:nvPicPr>
          <p:cNvPr id="14340" name="Content Placeholder 5" descr="denaturation4.bmp"/>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501900"/>
            <a:ext cx="4038600" cy="2722563"/>
          </a:xfrm>
        </p:spPr>
      </p:pic>
    </p:spTree>
    <p:extLst>
      <p:ext uri="{BB962C8B-B14F-4D97-AF65-F5344CB8AC3E}">
        <p14:creationId xmlns:p14="http://schemas.microsoft.com/office/powerpoint/2010/main" val="63108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rtlCol="0">
            <a:normAutofit fontScale="90000"/>
          </a:bodyPr>
          <a:lstStyle/>
          <a:p>
            <a:pPr fontAlgn="auto">
              <a:spcAft>
                <a:spcPts val="0"/>
              </a:spcAft>
              <a:defRPr/>
            </a:pPr>
            <a:r>
              <a:rPr lang="en-US" sz="3600" smtClean="0"/>
              <a:t>Proteins are the Machines and form the Structure of Life</a:t>
            </a:r>
          </a:p>
        </p:txBody>
      </p:sp>
      <p:sp>
        <p:nvSpPr>
          <p:cNvPr id="15363" name="Content Placeholder 2"/>
          <p:cNvSpPr>
            <a:spLocks noGrp="1"/>
          </p:cNvSpPr>
          <p:nvPr>
            <p:ph idx="1"/>
          </p:nvPr>
        </p:nvSpPr>
        <p:spPr>
          <a:xfrm>
            <a:off x="457200" y="1600200"/>
            <a:ext cx="8229600" cy="4953000"/>
          </a:xfrm>
        </p:spPr>
        <p:txBody>
          <a:bodyPr/>
          <a:lstStyle/>
          <a:p>
            <a:pPr>
              <a:buFont typeface="Arial" panose="020B0604020202020204" pitchFamily="34" charset="0"/>
              <a:buNone/>
            </a:pPr>
            <a:r>
              <a:rPr lang="en-US" altLang="en-US" smtClean="0"/>
              <a:t>	Proteins are used by the body for a whole host of things, e.g. within blood (for carrying molecules and for clotting), for digestion (enzymes are proteins), for movement (actin and myosin in muscle), etc.  One other major role of proteins is that of "structural proteins", i.e. those proteins that contribute to and sustain the integrity of the human structure. Collagen is a structural protein.</a:t>
            </a:r>
          </a:p>
        </p:txBody>
      </p:sp>
    </p:spTree>
    <p:extLst>
      <p:ext uri="{BB962C8B-B14F-4D97-AF65-F5344CB8AC3E}">
        <p14:creationId xmlns:p14="http://schemas.microsoft.com/office/powerpoint/2010/main" val="232876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92162"/>
          </a:xfrm>
        </p:spPr>
        <p:txBody>
          <a:bodyPr/>
          <a:lstStyle/>
          <a:p>
            <a:r>
              <a:rPr lang="en-US" altLang="en-US" smtClean="0"/>
              <a:t>Proteins</a:t>
            </a:r>
          </a:p>
        </p:txBody>
      </p:sp>
      <p:sp>
        <p:nvSpPr>
          <p:cNvPr id="3" name="Content Placeholder 2"/>
          <p:cNvSpPr>
            <a:spLocks noGrp="1"/>
          </p:cNvSpPr>
          <p:nvPr>
            <p:ph idx="1"/>
          </p:nvPr>
        </p:nvSpPr>
        <p:spPr>
          <a:xfrm>
            <a:off x="0" y="1219200"/>
            <a:ext cx="9144000" cy="5410200"/>
          </a:xfrm>
        </p:spPr>
        <p:txBody>
          <a:bodyPr rtlCol="0">
            <a:normAutofit fontScale="85000" lnSpcReduction="20000"/>
          </a:bodyPr>
          <a:lstStyle/>
          <a:p>
            <a:pPr fontAlgn="auto">
              <a:spcAft>
                <a:spcPts val="0"/>
              </a:spcAft>
              <a:defRPr/>
            </a:pPr>
            <a:r>
              <a:rPr lang="en-US" dirty="0" smtClean="0"/>
              <a:t>Hormones like human growth hormone and insulin</a:t>
            </a:r>
          </a:p>
          <a:p>
            <a:pPr fontAlgn="auto">
              <a:spcAft>
                <a:spcPts val="0"/>
              </a:spcAft>
              <a:defRPr/>
            </a:pPr>
            <a:r>
              <a:rPr lang="en-US" dirty="0" smtClean="0"/>
              <a:t>Enzymes like lipase and protease</a:t>
            </a:r>
          </a:p>
          <a:p>
            <a:pPr fontAlgn="auto">
              <a:spcAft>
                <a:spcPts val="0"/>
              </a:spcAft>
              <a:defRPr/>
            </a:pPr>
            <a:r>
              <a:rPr lang="en-US" dirty="0" smtClean="0"/>
              <a:t>Receptors for neurotransmitters, hormones, and </a:t>
            </a:r>
            <a:r>
              <a:rPr lang="en-US" dirty="0" err="1" smtClean="0"/>
              <a:t>transferrin</a:t>
            </a:r>
            <a:endParaRPr lang="en-US" dirty="0" smtClean="0"/>
          </a:p>
          <a:p>
            <a:pPr fontAlgn="auto">
              <a:spcAft>
                <a:spcPts val="0"/>
              </a:spcAft>
              <a:defRPr/>
            </a:pPr>
            <a:r>
              <a:rPr lang="en-US" dirty="0" smtClean="0"/>
              <a:t>Signal transduction proteins (produce cascades)</a:t>
            </a:r>
          </a:p>
          <a:p>
            <a:pPr fontAlgn="auto">
              <a:spcAft>
                <a:spcPts val="0"/>
              </a:spcAft>
              <a:defRPr/>
            </a:pPr>
            <a:r>
              <a:rPr lang="en-US" dirty="0" smtClean="0"/>
              <a:t>Carrier proteins (for HDL, LDL, and iron)</a:t>
            </a:r>
          </a:p>
          <a:p>
            <a:pPr fontAlgn="auto">
              <a:spcAft>
                <a:spcPts val="0"/>
              </a:spcAft>
              <a:defRPr/>
            </a:pPr>
            <a:r>
              <a:rPr lang="en-US" dirty="0" smtClean="0"/>
              <a:t>Membrane proteins (ion </a:t>
            </a:r>
            <a:r>
              <a:rPr lang="en-US" dirty="0" err="1" smtClean="0"/>
              <a:t>chanels</a:t>
            </a:r>
            <a:r>
              <a:rPr lang="en-US" dirty="0" smtClean="0"/>
              <a:t>)</a:t>
            </a:r>
          </a:p>
          <a:p>
            <a:pPr fontAlgn="auto">
              <a:spcAft>
                <a:spcPts val="0"/>
              </a:spcAft>
              <a:defRPr/>
            </a:pPr>
            <a:r>
              <a:rPr lang="en-US" dirty="0" err="1" smtClean="0"/>
              <a:t>Immunoglobulins</a:t>
            </a:r>
            <a:r>
              <a:rPr lang="en-US" dirty="0" smtClean="0"/>
              <a:t> (antibodies)</a:t>
            </a:r>
          </a:p>
          <a:p>
            <a:pPr fontAlgn="auto">
              <a:spcAft>
                <a:spcPts val="0"/>
              </a:spcAft>
              <a:defRPr/>
            </a:pPr>
            <a:r>
              <a:rPr lang="en-US" dirty="0" smtClean="0"/>
              <a:t>Blood Proteins:  albumin, </a:t>
            </a:r>
            <a:r>
              <a:rPr lang="en-US" dirty="0" err="1" smtClean="0"/>
              <a:t>transferrin</a:t>
            </a:r>
            <a:r>
              <a:rPr lang="en-US" dirty="0" smtClean="0"/>
              <a:t>, factor VIII</a:t>
            </a:r>
          </a:p>
          <a:p>
            <a:pPr fontAlgn="auto">
              <a:spcAft>
                <a:spcPts val="0"/>
              </a:spcAft>
              <a:defRPr/>
            </a:pPr>
            <a:r>
              <a:rPr lang="en-US" dirty="0" smtClean="0"/>
              <a:t>DNA Transcription Factors </a:t>
            </a:r>
          </a:p>
          <a:p>
            <a:pPr fontAlgn="auto">
              <a:spcAft>
                <a:spcPts val="0"/>
              </a:spcAft>
              <a:defRPr/>
            </a:pPr>
            <a:r>
              <a:rPr lang="en-US" dirty="0" err="1" smtClean="0"/>
              <a:t>Actin</a:t>
            </a:r>
            <a:r>
              <a:rPr lang="en-US" dirty="0" smtClean="0"/>
              <a:t> and myosin</a:t>
            </a:r>
          </a:p>
          <a:p>
            <a:pPr fontAlgn="auto">
              <a:spcAft>
                <a:spcPts val="0"/>
              </a:spcAft>
              <a:defRPr/>
            </a:pPr>
            <a:r>
              <a:rPr lang="en-US" dirty="0" smtClean="0"/>
              <a:t>Hemoglobin</a:t>
            </a:r>
          </a:p>
          <a:p>
            <a:pPr fontAlgn="auto">
              <a:spcAft>
                <a:spcPts val="0"/>
              </a:spcAft>
              <a:defRPr/>
            </a:pPr>
            <a:r>
              <a:rPr lang="en-US" dirty="0" smtClean="0"/>
              <a:t>Structural proteins like collagen, </a:t>
            </a:r>
            <a:r>
              <a:rPr lang="en-US" dirty="0" err="1" smtClean="0"/>
              <a:t>elastin</a:t>
            </a:r>
            <a:r>
              <a:rPr lang="en-US" dirty="0" smtClean="0"/>
              <a:t>, </a:t>
            </a:r>
            <a:r>
              <a:rPr lang="en-US" dirty="0" err="1" smtClean="0"/>
              <a:t>spectrin</a:t>
            </a:r>
            <a:r>
              <a:rPr lang="en-US" dirty="0" smtClean="0"/>
              <a:t> </a:t>
            </a:r>
          </a:p>
          <a:p>
            <a:pPr fontAlgn="auto">
              <a:spcAft>
                <a:spcPts val="0"/>
              </a:spcAft>
              <a:defRPr/>
            </a:pPr>
            <a:endParaRPr lang="en-US" dirty="0" smtClean="0"/>
          </a:p>
          <a:p>
            <a:pPr fontAlgn="auto">
              <a:spcAft>
                <a:spcPts val="0"/>
              </a:spcAft>
              <a:defRPr/>
            </a:pPr>
            <a:endParaRPr lang="en-US" dirty="0" smtClean="0"/>
          </a:p>
          <a:p>
            <a:pPr fontAlgn="auto">
              <a:spcAft>
                <a:spcPts val="0"/>
              </a:spcAft>
              <a:defRPr/>
            </a:pPr>
            <a:endParaRPr lang="en-US" dirty="0" smtClean="0"/>
          </a:p>
        </p:txBody>
      </p:sp>
    </p:spTree>
    <p:extLst>
      <p:ext uri="{BB962C8B-B14F-4D97-AF65-F5344CB8AC3E}">
        <p14:creationId xmlns:p14="http://schemas.microsoft.com/office/powerpoint/2010/main" val="359312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274638"/>
            <a:ext cx="8382000" cy="1143000"/>
          </a:xfrm>
        </p:spPr>
        <p:txBody>
          <a:bodyPr rtlCol="0">
            <a:normAutofit fontScale="90000"/>
          </a:bodyPr>
          <a:lstStyle/>
          <a:p>
            <a:pPr fontAlgn="auto">
              <a:spcAft>
                <a:spcPts val="0"/>
              </a:spcAft>
              <a:defRPr/>
            </a:pPr>
            <a:r>
              <a:rPr lang="en-US" smtClean="0"/>
              <a:t>Animation of Signal Transduction Pathway involving Multiple Proteins</a:t>
            </a:r>
          </a:p>
        </p:txBody>
      </p:sp>
      <p:sp>
        <p:nvSpPr>
          <p:cNvPr id="17411" name="Content Placeholder 2"/>
          <p:cNvSpPr>
            <a:spLocks noGrp="1"/>
          </p:cNvSpPr>
          <p:nvPr>
            <p:ph idx="1"/>
          </p:nvPr>
        </p:nvSpPr>
        <p:spPr>
          <a:xfrm>
            <a:off x="457200" y="2133600"/>
            <a:ext cx="8229600" cy="3992563"/>
          </a:xfrm>
        </p:spPr>
        <p:txBody>
          <a:bodyPr/>
          <a:lstStyle/>
          <a:p>
            <a:pPr>
              <a:buFont typeface="Arial" panose="020B0604020202020204" pitchFamily="34" charset="0"/>
              <a:buNone/>
            </a:pPr>
            <a:r>
              <a:rPr lang="en-US" altLang="en-US" smtClean="0">
                <a:hlinkClick r:id="rId2"/>
              </a:rPr>
              <a:t>http://www.learner.org/courses/biology/archive/animations/hires/a_cancer1_h.html</a:t>
            </a:r>
            <a:endParaRPr lang="en-US" altLang="en-US" smtClean="0"/>
          </a:p>
          <a:p>
            <a:endParaRPr lang="en-US" altLang="en-US" smtClean="0"/>
          </a:p>
        </p:txBody>
      </p:sp>
    </p:spTree>
    <p:extLst>
      <p:ext uri="{BB962C8B-B14F-4D97-AF65-F5344CB8AC3E}">
        <p14:creationId xmlns:p14="http://schemas.microsoft.com/office/powerpoint/2010/main" val="1731949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r>
              <a:rPr lang="en-US" altLang="en-US" smtClean="0"/>
              <a:t>Best Site for PROTEIN Research</a:t>
            </a:r>
          </a:p>
        </p:txBody>
      </p:sp>
      <p:sp>
        <p:nvSpPr>
          <p:cNvPr id="3" name="Subtitle 2"/>
          <p:cNvSpPr>
            <a:spLocks noGrp="1"/>
          </p:cNvSpPr>
          <p:nvPr>
            <p:ph type="subTitle" idx="1"/>
          </p:nvPr>
        </p:nvSpPr>
        <p:spPr/>
        <p:txBody>
          <a:bodyPr rtlCol="0">
            <a:normAutofit/>
          </a:bodyPr>
          <a:lstStyle/>
          <a:p>
            <a:pPr fontAlgn="auto">
              <a:spcAft>
                <a:spcPts val="0"/>
              </a:spcAft>
              <a:defRPr/>
            </a:pPr>
            <a:r>
              <a:rPr lang="en-US" dirty="0" smtClean="0"/>
              <a:t>www.drugbank.ca</a:t>
            </a:r>
            <a:endParaRPr lang="en-US" dirty="0"/>
          </a:p>
        </p:txBody>
      </p:sp>
    </p:spTree>
    <p:extLst>
      <p:ext uri="{BB962C8B-B14F-4D97-AF65-F5344CB8AC3E}">
        <p14:creationId xmlns:p14="http://schemas.microsoft.com/office/powerpoint/2010/main" val="277449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609600" y="839788"/>
            <a:ext cx="7050088" cy="984250"/>
          </a:xfrm>
          <a:prstGeom prst="rect">
            <a:avLst/>
          </a:prstGeom>
          <a:noFill/>
          <a:ln w="12700">
            <a:noFill/>
            <a:miter lim="800000"/>
            <a:headEnd/>
            <a:tailEnd/>
          </a:ln>
          <a:effectLst/>
        </p:spPr>
        <p:txBody>
          <a:bodyPr/>
          <a:lstStyle/>
          <a:p>
            <a:pPr defTabSz="993775" fontAlgn="auto">
              <a:lnSpc>
                <a:spcPct val="110000"/>
              </a:lnSpc>
              <a:spcBef>
                <a:spcPts val="0"/>
              </a:spcBef>
              <a:spcAft>
                <a:spcPts val="0"/>
              </a:spcAft>
              <a:defRPr/>
            </a:pPr>
            <a:r>
              <a:rPr lang="en-GB" sz="4000" b="1" dirty="0">
                <a:solidFill>
                  <a:schemeClr val="tx2"/>
                </a:solidFill>
                <a:latin typeface="+mj-lt"/>
              </a:rPr>
              <a:t>Typical Production Process Flow</a:t>
            </a:r>
          </a:p>
        </p:txBody>
      </p:sp>
      <p:grpSp>
        <p:nvGrpSpPr>
          <p:cNvPr id="19459" name="Group 3"/>
          <p:cNvGrpSpPr>
            <a:grpSpLocks/>
          </p:cNvGrpSpPr>
          <p:nvPr/>
        </p:nvGrpSpPr>
        <p:grpSpPr bwMode="auto">
          <a:xfrm>
            <a:off x="4305300" y="2590800"/>
            <a:ext cx="419100" cy="914400"/>
            <a:chOff x="3107" y="2036"/>
            <a:chExt cx="264" cy="576"/>
          </a:xfrm>
        </p:grpSpPr>
        <p:grpSp>
          <p:nvGrpSpPr>
            <p:cNvPr id="20643" name="Group 4"/>
            <p:cNvGrpSpPr>
              <a:grpSpLocks/>
            </p:cNvGrpSpPr>
            <p:nvPr/>
          </p:nvGrpSpPr>
          <p:grpSpPr bwMode="auto">
            <a:xfrm>
              <a:off x="3127" y="2036"/>
              <a:ext cx="193" cy="470"/>
              <a:chOff x="10944" y="5904"/>
              <a:chExt cx="2330" cy="6882"/>
            </a:xfrm>
          </p:grpSpPr>
          <p:grpSp>
            <p:nvGrpSpPr>
              <p:cNvPr id="20646" name="Group 5"/>
              <p:cNvGrpSpPr>
                <a:grpSpLocks noChangeAspect="1"/>
              </p:cNvGrpSpPr>
              <p:nvPr/>
            </p:nvGrpSpPr>
            <p:grpSpPr bwMode="auto">
              <a:xfrm>
                <a:off x="10944" y="10674"/>
                <a:ext cx="2330" cy="2112"/>
                <a:chOff x="2660" y="2640"/>
                <a:chExt cx="529" cy="480"/>
              </a:xfrm>
            </p:grpSpPr>
            <p:sp>
              <p:nvSpPr>
                <p:cNvPr id="20669" name="Rectangle 6"/>
                <p:cNvSpPr>
                  <a:spLocks noChangeAspect="1" noChangeArrowheads="1"/>
                </p:cNvSpPr>
                <p:nvPr/>
              </p:nvSpPr>
              <p:spPr bwMode="auto">
                <a:xfrm>
                  <a:off x="3070" y="2745"/>
                  <a:ext cx="56" cy="285"/>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70" name="Line 7"/>
                <p:cNvSpPr>
                  <a:spLocks noChangeAspect="1" noChangeShapeType="1"/>
                </p:cNvSpPr>
                <p:nvPr/>
              </p:nvSpPr>
              <p:spPr bwMode="auto">
                <a:xfrm>
                  <a:off x="3008" y="3120"/>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grpSp>
              <p:nvGrpSpPr>
                <p:cNvPr id="20671" name="Group 8"/>
                <p:cNvGrpSpPr>
                  <a:grpSpLocks noChangeAspect="1"/>
                </p:cNvGrpSpPr>
                <p:nvPr/>
              </p:nvGrpSpPr>
              <p:grpSpPr bwMode="auto">
                <a:xfrm>
                  <a:off x="3031" y="3029"/>
                  <a:ext cx="158" cy="91"/>
                  <a:chOff x="3031" y="3029"/>
                  <a:chExt cx="158" cy="91"/>
                </a:xfrm>
              </p:grpSpPr>
              <p:sp>
                <p:nvSpPr>
                  <p:cNvPr id="20689" name="Rectangle 9"/>
                  <p:cNvSpPr>
                    <a:spLocks noChangeAspect="1" noChangeArrowheads="1"/>
                  </p:cNvSpPr>
                  <p:nvPr/>
                </p:nvSpPr>
                <p:spPr bwMode="auto">
                  <a:xfrm>
                    <a:off x="3036" y="3029"/>
                    <a:ext cx="125" cy="56"/>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90" name="Line 10"/>
                  <p:cNvSpPr>
                    <a:spLocks noChangeAspect="1" noChangeShapeType="1"/>
                  </p:cNvSpPr>
                  <p:nvPr/>
                </p:nvSpPr>
                <p:spPr bwMode="auto">
                  <a:xfrm>
                    <a:off x="3031" y="3086"/>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691" name="AutoShape 11"/>
                  <p:cNvCxnSpPr>
                    <a:cxnSpLocks noChangeAspect="1" noChangeShapeType="1"/>
                    <a:stCxn id="20690" idx="1"/>
                    <a:endCxn id="20670" idx="1"/>
                  </p:cNvCxnSpPr>
                  <p:nvPr/>
                </p:nvCxnSpPr>
                <p:spPr bwMode="auto">
                  <a:xfrm>
                    <a:off x="3167" y="3086"/>
                    <a:ext cx="22"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20672" name="Group 12"/>
                <p:cNvGrpSpPr>
                  <a:grpSpLocks noChangeAspect="1"/>
                </p:cNvGrpSpPr>
                <p:nvPr/>
              </p:nvGrpSpPr>
              <p:grpSpPr bwMode="auto">
                <a:xfrm>
                  <a:off x="2904" y="2745"/>
                  <a:ext cx="181" cy="375"/>
                  <a:chOff x="3000" y="2745"/>
                  <a:chExt cx="181" cy="375"/>
                </a:xfrm>
              </p:grpSpPr>
              <p:sp>
                <p:nvSpPr>
                  <p:cNvPr id="20682" name="Rectangle 13"/>
                  <p:cNvSpPr>
                    <a:spLocks noChangeAspect="1" noChangeArrowheads="1"/>
                  </p:cNvSpPr>
                  <p:nvPr/>
                </p:nvSpPr>
                <p:spPr bwMode="auto">
                  <a:xfrm>
                    <a:off x="3028" y="3029"/>
                    <a:ext cx="125" cy="56"/>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83" name="Rectangle 14"/>
                  <p:cNvSpPr>
                    <a:spLocks noChangeAspect="1" noChangeArrowheads="1"/>
                  </p:cNvSpPr>
                  <p:nvPr/>
                </p:nvSpPr>
                <p:spPr bwMode="auto">
                  <a:xfrm>
                    <a:off x="3062" y="2745"/>
                    <a:ext cx="56" cy="285"/>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684" name="Group 15"/>
                  <p:cNvGrpSpPr>
                    <a:grpSpLocks noChangeAspect="1"/>
                  </p:cNvGrpSpPr>
                  <p:nvPr/>
                </p:nvGrpSpPr>
                <p:grpSpPr bwMode="auto">
                  <a:xfrm>
                    <a:off x="3000" y="3086"/>
                    <a:ext cx="181" cy="34"/>
                    <a:chOff x="2998" y="3212"/>
                    <a:chExt cx="181" cy="34"/>
                  </a:xfrm>
                </p:grpSpPr>
                <p:sp>
                  <p:nvSpPr>
                    <p:cNvPr id="20685" name="Line 16"/>
                    <p:cNvSpPr>
                      <a:spLocks noChangeAspect="1" noChangeShapeType="1"/>
                    </p:cNvSpPr>
                    <p:nvPr/>
                  </p:nvSpPr>
                  <p:spPr bwMode="auto">
                    <a:xfrm>
                      <a:off x="3021" y="3212"/>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20686" name="Line 17"/>
                    <p:cNvSpPr>
                      <a:spLocks noChangeAspect="1" noChangeShapeType="1"/>
                    </p:cNvSpPr>
                    <p:nvPr/>
                  </p:nvSpPr>
                  <p:spPr bwMode="auto">
                    <a:xfrm>
                      <a:off x="2998" y="3246"/>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687" name="AutoShape 18"/>
                    <p:cNvCxnSpPr>
                      <a:cxnSpLocks noChangeAspect="1" noChangeShapeType="1"/>
                      <a:stCxn id="20685" idx="0"/>
                      <a:endCxn id="20686" idx="0"/>
                    </p:cNvCxnSpPr>
                    <p:nvPr/>
                  </p:nvCxnSpPr>
                  <p:spPr bwMode="auto">
                    <a:xfrm flipH="1">
                      <a:off x="2998" y="3212"/>
                      <a:ext cx="23"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688" name="AutoShape 19"/>
                    <p:cNvCxnSpPr>
                      <a:cxnSpLocks noChangeAspect="1" noChangeShapeType="1"/>
                      <a:stCxn id="20685" idx="1"/>
                      <a:endCxn id="20686" idx="1"/>
                    </p:cNvCxnSpPr>
                    <p:nvPr/>
                  </p:nvCxnSpPr>
                  <p:spPr bwMode="auto">
                    <a:xfrm>
                      <a:off x="3157" y="3212"/>
                      <a:ext cx="22"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grpSp>
              <p:nvGrpSpPr>
                <p:cNvPr id="20673" name="Group 20"/>
                <p:cNvGrpSpPr>
                  <a:grpSpLocks noChangeAspect="1"/>
                </p:cNvGrpSpPr>
                <p:nvPr/>
              </p:nvGrpSpPr>
              <p:grpSpPr bwMode="auto">
                <a:xfrm>
                  <a:off x="2660" y="2745"/>
                  <a:ext cx="181" cy="375"/>
                  <a:chOff x="3000" y="2745"/>
                  <a:chExt cx="181" cy="375"/>
                </a:xfrm>
              </p:grpSpPr>
              <p:sp>
                <p:nvSpPr>
                  <p:cNvPr id="20675" name="Rectangle 21"/>
                  <p:cNvSpPr>
                    <a:spLocks noChangeAspect="1" noChangeArrowheads="1"/>
                  </p:cNvSpPr>
                  <p:nvPr/>
                </p:nvSpPr>
                <p:spPr bwMode="auto">
                  <a:xfrm>
                    <a:off x="3028" y="3029"/>
                    <a:ext cx="125" cy="56"/>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76" name="Rectangle 22"/>
                  <p:cNvSpPr>
                    <a:spLocks noChangeAspect="1" noChangeArrowheads="1"/>
                  </p:cNvSpPr>
                  <p:nvPr/>
                </p:nvSpPr>
                <p:spPr bwMode="auto">
                  <a:xfrm>
                    <a:off x="3062" y="2745"/>
                    <a:ext cx="56" cy="285"/>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677" name="Group 23"/>
                  <p:cNvGrpSpPr>
                    <a:grpSpLocks noChangeAspect="1"/>
                  </p:cNvGrpSpPr>
                  <p:nvPr/>
                </p:nvGrpSpPr>
                <p:grpSpPr bwMode="auto">
                  <a:xfrm>
                    <a:off x="3000" y="3086"/>
                    <a:ext cx="181" cy="34"/>
                    <a:chOff x="2998" y="3212"/>
                    <a:chExt cx="181" cy="34"/>
                  </a:xfrm>
                </p:grpSpPr>
                <p:sp>
                  <p:nvSpPr>
                    <p:cNvPr id="20678" name="Line 24"/>
                    <p:cNvSpPr>
                      <a:spLocks noChangeAspect="1" noChangeShapeType="1"/>
                    </p:cNvSpPr>
                    <p:nvPr/>
                  </p:nvSpPr>
                  <p:spPr bwMode="auto">
                    <a:xfrm>
                      <a:off x="3021" y="3212"/>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20679" name="Line 25"/>
                    <p:cNvSpPr>
                      <a:spLocks noChangeAspect="1" noChangeShapeType="1"/>
                    </p:cNvSpPr>
                    <p:nvPr/>
                  </p:nvSpPr>
                  <p:spPr bwMode="auto">
                    <a:xfrm>
                      <a:off x="2998" y="3246"/>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680" name="AutoShape 26"/>
                    <p:cNvCxnSpPr>
                      <a:cxnSpLocks noChangeAspect="1" noChangeShapeType="1"/>
                      <a:stCxn id="20678" idx="0"/>
                      <a:endCxn id="20679" idx="0"/>
                    </p:cNvCxnSpPr>
                    <p:nvPr/>
                  </p:nvCxnSpPr>
                  <p:spPr bwMode="auto">
                    <a:xfrm flipH="1">
                      <a:off x="2998" y="3212"/>
                      <a:ext cx="23"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681" name="AutoShape 27"/>
                    <p:cNvCxnSpPr>
                      <a:cxnSpLocks noChangeAspect="1" noChangeShapeType="1"/>
                      <a:stCxn id="20678" idx="1"/>
                      <a:endCxn id="20679" idx="1"/>
                    </p:cNvCxnSpPr>
                    <p:nvPr/>
                  </p:nvCxnSpPr>
                  <p:spPr bwMode="auto">
                    <a:xfrm>
                      <a:off x="3157" y="3212"/>
                      <a:ext cx="22"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sp>
              <p:nvSpPr>
                <p:cNvPr id="20674" name="Oval 28"/>
                <p:cNvSpPr>
                  <a:spLocks noChangeAspect="1" noChangeArrowheads="1"/>
                </p:cNvSpPr>
                <p:nvPr/>
              </p:nvSpPr>
              <p:spPr bwMode="auto">
                <a:xfrm>
                  <a:off x="2688" y="2640"/>
                  <a:ext cx="480" cy="198"/>
                </a:xfrm>
                <a:prstGeom prst="ellipse">
                  <a:avLst/>
                </a:prstGeom>
                <a:solidFill>
                  <a:schemeClr val="bg1"/>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20647" name="Oval 29"/>
              <p:cNvSpPr>
                <a:spLocks noChangeAspect="1" noChangeArrowheads="1"/>
              </p:cNvSpPr>
              <p:nvPr/>
            </p:nvSpPr>
            <p:spPr bwMode="auto">
              <a:xfrm>
                <a:off x="11063" y="5904"/>
                <a:ext cx="2119" cy="87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648" name="Group 30"/>
              <p:cNvGrpSpPr>
                <a:grpSpLocks noChangeAspect="1"/>
              </p:cNvGrpSpPr>
              <p:nvPr/>
            </p:nvGrpSpPr>
            <p:grpSpPr bwMode="auto">
              <a:xfrm>
                <a:off x="11063" y="6278"/>
                <a:ext cx="2119" cy="308"/>
                <a:chOff x="3501" y="1275"/>
                <a:chExt cx="1009" cy="147"/>
              </a:xfrm>
            </p:grpSpPr>
            <p:sp>
              <p:nvSpPr>
                <p:cNvPr id="20649" name="Rectangle 31"/>
                <p:cNvSpPr>
                  <a:spLocks noChangeAspect="1" noChangeArrowheads="1"/>
                </p:cNvSpPr>
                <p:nvPr/>
              </p:nvSpPr>
              <p:spPr bwMode="auto">
                <a:xfrm>
                  <a:off x="3501" y="1353"/>
                  <a:ext cx="1009" cy="45"/>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50" name="Rectangle 32"/>
                <p:cNvSpPr>
                  <a:spLocks noChangeAspect="1" noChangeArrowheads="1"/>
                </p:cNvSpPr>
                <p:nvPr/>
              </p:nvSpPr>
              <p:spPr bwMode="auto">
                <a:xfrm>
                  <a:off x="3501" y="1299"/>
                  <a:ext cx="1009" cy="45"/>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51" name="Rectangle 33"/>
                <p:cNvSpPr>
                  <a:spLocks noChangeAspect="1" noChangeArrowheads="1"/>
                </p:cNvSpPr>
                <p:nvPr/>
              </p:nvSpPr>
              <p:spPr bwMode="auto">
                <a:xfrm>
                  <a:off x="3522" y="1275"/>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52" name="Rectangle 34"/>
                <p:cNvSpPr>
                  <a:spLocks noChangeAspect="1" noChangeArrowheads="1"/>
                </p:cNvSpPr>
                <p:nvPr/>
              </p:nvSpPr>
              <p:spPr bwMode="auto">
                <a:xfrm>
                  <a:off x="4446" y="1275"/>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53" name="Rectangle 35"/>
                <p:cNvSpPr>
                  <a:spLocks noChangeAspect="1" noChangeArrowheads="1"/>
                </p:cNvSpPr>
                <p:nvPr/>
              </p:nvSpPr>
              <p:spPr bwMode="auto">
                <a:xfrm>
                  <a:off x="4330" y="1275"/>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54" name="Rectangle 36"/>
                <p:cNvSpPr>
                  <a:spLocks noChangeAspect="1" noChangeArrowheads="1"/>
                </p:cNvSpPr>
                <p:nvPr/>
              </p:nvSpPr>
              <p:spPr bwMode="auto">
                <a:xfrm>
                  <a:off x="4215" y="1275"/>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55" name="Rectangle 37"/>
                <p:cNvSpPr>
                  <a:spLocks noChangeAspect="1" noChangeArrowheads="1"/>
                </p:cNvSpPr>
                <p:nvPr/>
              </p:nvSpPr>
              <p:spPr bwMode="auto">
                <a:xfrm>
                  <a:off x="3984"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56" name="Rectangle 38"/>
                <p:cNvSpPr>
                  <a:spLocks noChangeAspect="1" noChangeArrowheads="1"/>
                </p:cNvSpPr>
                <p:nvPr/>
              </p:nvSpPr>
              <p:spPr bwMode="auto">
                <a:xfrm>
                  <a:off x="3753"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57" name="Rectangle 39"/>
                <p:cNvSpPr>
                  <a:spLocks noChangeAspect="1" noChangeArrowheads="1"/>
                </p:cNvSpPr>
                <p:nvPr/>
              </p:nvSpPr>
              <p:spPr bwMode="auto">
                <a:xfrm>
                  <a:off x="3868"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58" name="Rectangle 40"/>
                <p:cNvSpPr>
                  <a:spLocks noChangeAspect="1" noChangeArrowheads="1"/>
                </p:cNvSpPr>
                <p:nvPr/>
              </p:nvSpPr>
              <p:spPr bwMode="auto">
                <a:xfrm>
                  <a:off x="4099"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59" name="Rectangle 41"/>
                <p:cNvSpPr>
                  <a:spLocks noChangeAspect="1" noChangeArrowheads="1"/>
                </p:cNvSpPr>
                <p:nvPr/>
              </p:nvSpPr>
              <p:spPr bwMode="auto">
                <a:xfrm>
                  <a:off x="3637"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60" name="Rectangle 42"/>
                <p:cNvSpPr>
                  <a:spLocks noChangeAspect="1" noChangeArrowheads="1"/>
                </p:cNvSpPr>
                <p:nvPr/>
              </p:nvSpPr>
              <p:spPr bwMode="auto">
                <a:xfrm>
                  <a:off x="3525" y="1399"/>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61" name="Rectangle 43"/>
                <p:cNvSpPr>
                  <a:spLocks noChangeAspect="1" noChangeArrowheads="1"/>
                </p:cNvSpPr>
                <p:nvPr/>
              </p:nvSpPr>
              <p:spPr bwMode="auto">
                <a:xfrm>
                  <a:off x="4449" y="1399"/>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62" name="Rectangle 44"/>
                <p:cNvSpPr>
                  <a:spLocks noChangeAspect="1" noChangeArrowheads="1"/>
                </p:cNvSpPr>
                <p:nvPr/>
              </p:nvSpPr>
              <p:spPr bwMode="auto">
                <a:xfrm>
                  <a:off x="4333" y="1399"/>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63" name="Rectangle 45"/>
                <p:cNvSpPr>
                  <a:spLocks noChangeAspect="1" noChangeArrowheads="1"/>
                </p:cNvSpPr>
                <p:nvPr/>
              </p:nvSpPr>
              <p:spPr bwMode="auto">
                <a:xfrm>
                  <a:off x="4218" y="1399"/>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64" name="Rectangle 46"/>
                <p:cNvSpPr>
                  <a:spLocks noChangeAspect="1" noChangeArrowheads="1"/>
                </p:cNvSpPr>
                <p:nvPr/>
              </p:nvSpPr>
              <p:spPr bwMode="auto">
                <a:xfrm>
                  <a:off x="3987"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65" name="Rectangle 47"/>
                <p:cNvSpPr>
                  <a:spLocks noChangeAspect="1" noChangeArrowheads="1"/>
                </p:cNvSpPr>
                <p:nvPr/>
              </p:nvSpPr>
              <p:spPr bwMode="auto">
                <a:xfrm>
                  <a:off x="3756"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66" name="Rectangle 48"/>
                <p:cNvSpPr>
                  <a:spLocks noChangeAspect="1" noChangeArrowheads="1"/>
                </p:cNvSpPr>
                <p:nvPr/>
              </p:nvSpPr>
              <p:spPr bwMode="auto">
                <a:xfrm>
                  <a:off x="3871"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67" name="Rectangle 49"/>
                <p:cNvSpPr>
                  <a:spLocks noChangeAspect="1" noChangeArrowheads="1"/>
                </p:cNvSpPr>
                <p:nvPr/>
              </p:nvSpPr>
              <p:spPr bwMode="auto">
                <a:xfrm>
                  <a:off x="4102"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68" name="Rectangle 50"/>
                <p:cNvSpPr>
                  <a:spLocks noChangeAspect="1" noChangeArrowheads="1"/>
                </p:cNvSpPr>
                <p:nvPr/>
              </p:nvSpPr>
              <p:spPr bwMode="auto">
                <a:xfrm>
                  <a:off x="3640"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grpSp>
        </p:grpSp>
        <p:sp>
          <p:nvSpPr>
            <p:cNvPr id="20644" name="Text Box 51"/>
            <p:cNvSpPr txBox="1">
              <a:spLocks noChangeArrowheads="1"/>
            </p:cNvSpPr>
            <p:nvPr/>
          </p:nvSpPr>
          <p:spPr bwMode="auto">
            <a:xfrm>
              <a:off x="3107" y="2561"/>
              <a:ext cx="264"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r>
                <a:rPr lang="es-ES" altLang="en-US" sz="700"/>
                <a:t>(Feed 2)</a:t>
              </a:r>
            </a:p>
          </p:txBody>
        </p:sp>
        <p:sp>
          <p:nvSpPr>
            <p:cNvPr id="20645" name="Rectangle 52"/>
            <p:cNvSpPr>
              <a:spLocks noChangeAspect="1" noChangeArrowheads="1"/>
            </p:cNvSpPr>
            <p:nvPr/>
          </p:nvSpPr>
          <p:spPr bwMode="auto">
            <a:xfrm>
              <a:off x="3132" y="2075"/>
              <a:ext cx="176" cy="320"/>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19460" name="Group 54"/>
          <p:cNvGrpSpPr>
            <a:grpSpLocks/>
          </p:cNvGrpSpPr>
          <p:nvPr/>
        </p:nvGrpSpPr>
        <p:grpSpPr bwMode="auto">
          <a:xfrm>
            <a:off x="5410200" y="2359025"/>
            <a:ext cx="520700" cy="1265238"/>
            <a:chOff x="10944" y="5904"/>
            <a:chExt cx="2330" cy="6882"/>
          </a:xfrm>
        </p:grpSpPr>
        <p:grpSp>
          <p:nvGrpSpPr>
            <p:cNvPr id="20597" name="Group 55"/>
            <p:cNvGrpSpPr>
              <a:grpSpLocks noChangeAspect="1"/>
            </p:cNvGrpSpPr>
            <p:nvPr/>
          </p:nvGrpSpPr>
          <p:grpSpPr bwMode="auto">
            <a:xfrm>
              <a:off x="10944" y="10674"/>
              <a:ext cx="2330" cy="2112"/>
              <a:chOff x="2660" y="2640"/>
              <a:chExt cx="529" cy="480"/>
            </a:xfrm>
          </p:grpSpPr>
          <p:sp>
            <p:nvSpPr>
              <p:cNvPr id="20620" name="Rectangle 56"/>
              <p:cNvSpPr>
                <a:spLocks noChangeAspect="1" noChangeArrowheads="1"/>
              </p:cNvSpPr>
              <p:nvPr/>
            </p:nvSpPr>
            <p:spPr bwMode="auto">
              <a:xfrm>
                <a:off x="3070" y="2745"/>
                <a:ext cx="56" cy="2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21" name="Line 57"/>
              <p:cNvSpPr>
                <a:spLocks noChangeAspect="1" noChangeShapeType="1"/>
              </p:cNvSpPr>
              <p:nvPr/>
            </p:nvSpPr>
            <p:spPr bwMode="auto">
              <a:xfrm>
                <a:off x="3008" y="3120"/>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grpSp>
            <p:nvGrpSpPr>
              <p:cNvPr id="20622" name="Group 58"/>
              <p:cNvGrpSpPr>
                <a:grpSpLocks noChangeAspect="1"/>
              </p:cNvGrpSpPr>
              <p:nvPr/>
            </p:nvGrpSpPr>
            <p:grpSpPr bwMode="auto">
              <a:xfrm>
                <a:off x="3031" y="3029"/>
                <a:ext cx="158" cy="91"/>
                <a:chOff x="3031" y="3029"/>
                <a:chExt cx="158" cy="91"/>
              </a:xfrm>
            </p:grpSpPr>
            <p:sp>
              <p:nvSpPr>
                <p:cNvPr id="20640" name="Rectangle 59"/>
                <p:cNvSpPr>
                  <a:spLocks noChangeAspect="1" noChangeArrowheads="1"/>
                </p:cNvSpPr>
                <p:nvPr/>
              </p:nvSpPr>
              <p:spPr bwMode="auto">
                <a:xfrm>
                  <a:off x="3036" y="3029"/>
                  <a:ext cx="125" cy="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41" name="Line 60"/>
                <p:cNvSpPr>
                  <a:spLocks noChangeAspect="1" noChangeShapeType="1"/>
                </p:cNvSpPr>
                <p:nvPr/>
              </p:nvSpPr>
              <p:spPr bwMode="auto">
                <a:xfrm>
                  <a:off x="3031" y="3086"/>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642" name="AutoShape 61"/>
                <p:cNvCxnSpPr>
                  <a:cxnSpLocks noChangeAspect="1" noChangeShapeType="1"/>
                  <a:stCxn id="20641" idx="1"/>
                  <a:endCxn id="20621" idx="1"/>
                </p:cNvCxnSpPr>
                <p:nvPr/>
              </p:nvCxnSpPr>
              <p:spPr bwMode="auto">
                <a:xfrm>
                  <a:off x="3167" y="3086"/>
                  <a:ext cx="22"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20623" name="Group 62"/>
              <p:cNvGrpSpPr>
                <a:grpSpLocks noChangeAspect="1"/>
              </p:cNvGrpSpPr>
              <p:nvPr/>
            </p:nvGrpSpPr>
            <p:grpSpPr bwMode="auto">
              <a:xfrm>
                <a:off x="2904" y="2745"/>
                <a:ext cx="181" cy="375"/>
                <a:chOff x="3000" y="2745"/>
                <a:chExt cx="181" cy="375"/>
              </a:xfrm>
            </p:grpSpPr>
            <p:sp>
              <p:nvSpPr>
                <p:cNvPr id="20633" name="Rectangle 63"/>
                <p:cNvSpPr>
                  <a:spLocks noChangeAspect="1" noChangeArrowheads="1"/>
                </p:cNvSpPr>
                <p:nvPr/>
              </p:nvSpPr>
              <p:spPr bwMode="auto">
                <a:xfrm>
                  <a:off x="3028" y="3029"/>
                  <a:ext cx="125" cy="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34" name="Rectangle 64"/>
                <p:cNvSpPr>
                  <a:spLocks noChangeAspect="1" noChangeArrowheads="1"/>
                </p:cNvSpPr>
                <p:nvPr/>
              </p:nvSpPr>
              <p:spPr bwMode="auto">
                <a:xfrm>
                  <a:off x="3062" y="2745"/>
                  <a:ext cx="56" cy="2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635" name="Group 65"/>
                <p:cNvGrpSpPr>
                  <a:grpSpLocks noChangeAspect="1"/>
                </p:cNvGrpSpPr>
                <p:nvPr/>
              </p:nvGrpSpPr>
              <p:grpSpPr bwMode="auto">
                <a:xfrm>
                  <a:off x="3000" y="3086"/>
                  <a:ext cx="181" cy="34"/>
                  <a:chOff x="2998" y="3212"/>
                  <a:chExt cx="181" cy="34"/>
                </a:xfrm>
              </p:grpSpPr>
              <p:sp>
                <p:nvSpPr>
                  <p:cNvPr id="20636" name="Line 66"/>
                  <p:cNvSpPr>
                    <a:spLocks noChangeAspect="1" noChangeShapeType="1"/>
                  </p:cNvSpPr>
                  <p:nvPr/>
                </p:nvSpPr>
                <p:spPr bwMode="auto">
                  <a:xfrm>
                    <a:off x="3021" y="3212"/>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20637" name="Line 67"/>
                  <p:cNvSpPr>
                    <a:spLocks noChangeAspect="1" noChangeShapeType="1"/>
                  </p:cNvSpPr>
                  <p:nvPr/>
                </p:nvSpPr>
                <p:spPr bwMode="auto">
                  <a:xfrm>
                    <a:off x="2998" y="3246"/>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638" name="AutoShape 68"/>
                  <p:cNvCxnSpPr>
                    <a:cxnSpLocks noChangeAspect="1" noChangeShapeType="1"/>
                    <a:stCxn id="20636" idx="0"/>
                    <a:endCxn id="20637" idx="0"/>
                  </p:cNvCxnSpPr>
                  <p:nvPr/>
                </p:nvCxnSpPr>
                <p:spPr bwMode="auto">
                  <a:xfrm flipH="1">
                    <a:off x="2998" y="3212"/>
                    <a:ext cx="23"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639" name="AutoShape 69"/>
                  <p:cNvCxnSpPr>
                    <a:cxnSpLocks noChangeAspect="1" noChangeShapeType="1"/>
                    <a:stCxn id="20636" idx="1"/>
                    <a:endCxn id="20637" idx="1"/>
                  </p:cNvCxnSpPr>
                  <p:nvPr/>
                </p:nvCxnSpPr>
                <p:spPr bwMode="auto">
                  <a:xfrm>
                    <a:off x="3157" y="3212"/>
                    <a:ext cx="22"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grpSp>
            <p:nvGrpSpPr>
              <p:cNvPr id="20624" name="Group 70"/>
              <p:cNvGrpSpPr>
                <a:grpSpLocks noChangeAspect="1"/>
              </p:cNvGrpSpPr>
              <p:nvPr/>
            </p:nvGrpSpPr>
            <p:grpSpPr bwMode="auto">
              <a:xfrm>
                <a:off x="2660" y="2745"/>
                <a:ext cx="181" cy="375"/>
                <a:chOff x="3000" y="2745"/>
                <a:chExt cx="181" cy="375"/>
              </a:xfrm>
            </p:grpSpPr>
            <p:sp>
              <p:nvSpPr>
                <p:cNvPr id="20626" name="Rectangle 71"/>
                <p:cNvSpPr>
                  <a:spLocks noChangeAspect="1" noChangeArrowheads="1"/>
                </p:cNvSpPr>
                <p:nvPr/>
              </p:nvSpPr>
              <p:spPr bwMode="auto">
                <a:xfrm>
                  <a:off x="3028" y="3029"/>
                  <a:ext cx="125" cy="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27" name="Rectangle 72"/>
                <p:cNvSpPr>
                  <a:spLocks noChangeAspect="1" noChangeArrowheads="1"/>
                </p:cNvSpPr>
                <p:nvPr/>
              </p:nvSpPr>
              <p:spPr bwMode="auto">
                <a:xfrm>
                  <a:off x="3062" y="2745"/>
                  <a:ext cx="56" cy="2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628" name="Group 73"/>
                <p:cNvGrpSpPr>
                  <a:grpSpLocks noChangeAspect="1"/>
                </p:cNvGrpSpPr>
                <p:nvPr/>
              </p:nvGrpSpPr>
              <p:grpSpPr bwMode="auto">
                <a:xfrm>
                  <a:off x="3000" y="3086"/>
                  <a:ext cx="181" cy="34"/>
                  <a:chOff x="2998" y="3212"/>
                  <a:chExt cx="181" cy="34"/>
                </a:xfrm>
              </p:grpSpPr>
              <p:sp>
                <p:nvSpPr>
                  <p:cNvPr id="20629" name="Line 74"/>
                  <p:cNvSpPr>
                    <a:spLocks noChangeAspect="1" noChangeShapeType="1"/>
                  </p:cNvSpPr>
                  <p:nvPr/>
                </p:nvSpPr>
                <p:spPr bwMode="auto">
                  <a:xfrm>
                    <a:off x="3021" y="3212"/>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20630" name="Line 75"/>
                  <p:cNvSpPr>
                    <a:spLocks noChangeAspect="1" noChangeShapeType="1"/>
                  </p:cNvSpPr>
                  <p:nvPr/>
                </p:nvSpPr>
                <p:spPr bwMode="auto">
                  <a:xfrm>
                    <a:off x="2998" y="3246"/>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631" name="AutoShape 76"/>
                  <p:cNvCxnSpPr>
                    <a:cxnSpLocks noChangeAspect="1" noChangeShapeType="1"/>
                    <a:stCxn id="20629" idx="0"/>
                    <a:endCxn id="20630" idx="0"/>
                  </p:cNvCxnSpPr>
                  <p:nvPr/>
                </p:nvCxnSpPr>
                <p:spPr bwMode="auto">
                  <a:xfrm flipH="1">
                    <a:off x="2998" y="3212"/>
                    <a:ext cx="23"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632" name="AutoShape 77"/>
                  <p:cNvCxnSpPr>
                    <a:cxnSpLocks noChangeAspect="1" noChangeShapeType="1"/>
                    <a:stCxn id="20629" idx="1"/>
                    <a:endCxn id="20630" idx="1"/>
                  </p:cNvCxnSpPr>
                  <p:nvPr/>
                </p:nvCxnSpPr>
                <p:spPr bwMode="auto">
                  <a:xfrm>
                    <a:off x="3157" y="3212"/>
                    <a:ext cx="22"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sp>
            <p:nvSpPr>
              <p:cNvPr id="20625" name="Oval 78"/>
              <p:cNvSpPr>
                <a:spLocks noChangeAspect="1" noChangeArrowheads="1"/>
              </p:cNvSpPr>
              <p:nvPr/>
            </p:nvSpPr>
            <p:spPr bwMode="auto">
              <a:xfrm>
                <a:off x="2688" y="2640"/>
                <a:ext cx="480" cy="19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20598" name="Oval 79"/>
            <p:cNvSpPr>
              <a:spLocks noChangeAspect="1" noChangeArrowheads="1"/>
            </p:cNvSpPr>
            <p:nvPr/>
          </p:nvSpPr>
          <p:spPr bwMode="auto">
            <a:xfrm>
              <a:off x="11063" y="5904"/>
              <a:ext cx="2119" cy="87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599" name="Group 80"/>
            <p:cNvGrpSpPr>
              <a:grpSpLocks noChangeAspect="1"/>
            </p:cNvGrpSpPr>
            <p:nvPr/>
          </p:nvGrpSpPr>
          <p:grpSpPr bwMode="auto">
            <a:xfrm>
              <a:off x="11063" y="6278"/>
              <a:ext cx="2119" cy="308"/>
              <a:chOff x="3501" y="1275"/>
              <a:chExt cx="1009" cy="147"/>
            </a:xfrm>
          </p:grpSpPr>
          <p:sp>
            <p:nvSpPr>
              <p:cNvPr id="20600" name="Rectangle 81"/>
              <p:cNvSpPr>
                <a:spLocks noChangeAspect="1" noChangeArrowheads="1"/>
              </p:cNvSpPr>
              <p:nvPr/>
            </p:nvSpPr>
            <p:spPr bwMode="auto">
              <a:xfrm>
                <a:off x="3501" y="1353"/>
                <a:ext cx="1009" cy="4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01" name="Rectangle 82"/>
              <p:cNvSpPr>
                <a:spLocks noChangeAspect="1" noChangeArrowheads="1"/>
              </p:cNvSpPr>
              <p:nvPr/>
            </p:nvSpPr>
            <p:spPr bwMode="auto">
              <a:xfrm>
                <a:off x="3501" y="1299"/>
                <a:ext cx="1009" cy="4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02" name="Rectangle 83"/>
              <p:cNvSpPr>
                <a:spLocks noChangeAspect="1" noChangeArrowheads="1"/>
              </p:cNvSpPr>
              <p:nvPr/>
            </p:nvSpPr>
            <p:spPr bwMode="auto">
              <a:xfrm>
                <a:off x="3522" y="1275"/>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03" name="Rectangle 84"/>
              <p:cNvSpPr>
                <a:spLocks noChangeAspect="1" noChangeArrowheads="1"/>
              </p:cNvSpPr>
              <p:nvPr/>
            </p:nvSpPr>
            <p:spPr bwMode="auto">
              <a:xfrm>
                <a:off x="4446" y="1275"/>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04" name="Rectangle 85"/>
              <p:cNvSpPr>
                <a:spLocks noChangeAspect="1" noChangeArrowheads="1"/>
              </p:cNvSpPr>
              <p:nvPr/>
            </p:nvSpPr>
            <p:spPr bwMode="auto">
              <a:xfrm>
                <a:off x="4330" y="1275"/>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05" name="Rectangle 86"/>
              <p:cNvSpPr>
                <a:spLocks noChangeAspect="1" noChangeArrowheads="1"/>
              </p:cNvSpPr>
              <p:nvPr/>
            </p:nvSpPr>
            <p:spPr bwMode="auto">
              <a:xfrm>
                <a:off x="4215" y="1275"/>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06" name="Rectangle 87"/>
              <p:cNvSpPr>
                <a:spLocks noChangeAspect="1" noChangeArrowheads="1"/>
              </p:cNvSpPr>
              <p:nvPr/>
            </p:nvSpPr>
            <p:spPr bwMode="auto">
              <a:xfrm>
                <a:off x="3984" y="1275"/>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07" name="Rectangle 88"/>
              <p:cNvSpPr>
                <a:spLocks noChangeAspect="1" noChangeArrowheads="1"/>
              </p:cNvSpPr>
              <p:nvPr/>
            </p:nvSpPr>
            <p:spPr bwMode="auto">
              <a:xfrm>
                <a:off x="3753" y="1275"/>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08" name="Rectangle 89"/>
              <p:cNvSpPr>
                <a:spLocks noChangeAspect="1" noChangeArrowheads="1"/>
              </p:cNvSpPr>
              <p:nvPr/>
            </p:nvSpPr>
            <p:spPr bwMode="auto">
              <a:xfrm>
                <a:off x="3868" y="1275"/>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09" name="Rectangle 90"/>
              <p:cNvSpPr>
                <a:spLocks noChangeAspect="1" noChangeArrowheads="1"/>
              </p:cNvSpPr>
              <p:nvPr/>
            </p:nvSpPr>
            <p:spPr bwMode="auto">
              <a:xfrm>
                <a:off x="4099" y="1275"/>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10" name="Rectangle 91"/>
              <p:cNvSpPr>
                <a:spLocks noChangeAspect="1" noChangeArrowheads="1"/>
              </p:cNvSpPr>
              <p:nvPr/>
            </p:nvSpPr>
            <p:spPr bwMode="auto">
              <a:xfrm>
                <a:off x="3637" y="1275"/>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11" name="Rectangle 92"/>
              <p:cNvSpPr>
                <a:spLocks noChangeAspect="1" noChangeArrowheads="1"/>
              </p:cNvSpPr>
              <p:nvPr/>
            </p:nvSpPr>
            <p:spPr bwMode="auto">
              <a:xfrm>
                <a:off x="3525" y="1399"/>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12" name="Rectangle 93"/>
              <p:cNvSpPr>
                <a:spLocks noChangeAspect="1" noChangeArrowheads="1"/>
              </p:cNvSpPr>
              <p:nvPr/>
            </p:nvSpPr>
            <p:spPr bwMode="auto">
              <a:xfrm>
                <a:off x="4449" y="1399"/>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13" name="Rectangle 94"/>
              <p:cNvSpPr>
                <a:spLocks noChangeAspect="1" noChangeArrowheads="1"/>
              </p:cNvSpPr>
              <p:nvPr/>
            </p:nvSpPr>
            <p:spPr bwMode="auto">
              <a:xfrm>
                <a:off x="4333" y="1399"/>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14" name="Rectangle 95"/>
              <p:cNvSpPr>
                <a:spLocks noChangeAspect="1" noChangeArrowheads="1"/>
              </p:cNvSpPr>
              <p:nvPr/>
            </p:nvSpPr>
            <p:spPr bwMode="auto">
              <a:xfrm>
                <a:off x="4218" y="1399"/>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615" name="Rectangle 96"/>
              <p:cNvSpPr>
                <a:spLocks noChangeAspect="1" noChangeArrowheads="1"/>
              </p:cNvSpPr>
              <p:nvPr/>
            </p:nvSpPr>
            <p:spPr bwMode="auto">
              <a:xfrm>
                <a:off x="3987" y="1399"/>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16" name="Rectangle 97"/>
              <p:cNvSpPr>
                <a:spLocks noChangeAspect="1" noChangeArrowheads="1"/>
              </p:cNvSpPr>
              <p:nvPr/>
            </p:nvSpPr>
            <p:spPr bwMode="auto">
              <a:xfrm>
                <a:off x="3756" y="1399"/>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17" name="Rectangle 98"/>
              <p:cNvSpPr>
                <a:spLocks noChangeAspect="1" noChangeArrowheads="1"/>
              </p:cNvSpPr>
              <p:nvPr/>
            </p:nvSpPr>
            <p:spPr bwMode="auto">
              <a:xfrm>
                <a:off x="3871" y="1399"/>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18" name="Rectangle 99"/>
              <p:cNvSpPr>
                <a:spLocks noChangeAspect="1" noChangeArrowheads="1"/>
              </p:cNvSpPr>
              <p:nvPr/>
            </p:nvSpPr>
            <p:spPr bwMode="auto">
              <a:xfrm>
                <a:off x="4102" y="1399"/>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619" name="Rectangle 100"/>
              <p:cNvSpPr>
                <a:spLocks noChangeAspect="1" noChangeArrowheads="1"/>
              </p:cNvSpPr>
              <p:nvPr/>
            </p:nvSpPr>
            <p:spPr bwMode="auto">
              <a:xfrm>
                <a:off x="3640" y="1399"/>
                <a:ext cx="34" cy="2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grpSp>
      </p:grpSp>
      <p:sp>
        <p:nvSpPr>
          <p:cNvPr id="19461" name="Text Box 101"/>
          <p:cNvSpPr txBox="1">
            <a:spLocks noChangeArrowheads="1"/>
          </p:cNvSpPr>
          <p:nvPr/>
        </p:nvSpPr>
        <p:spPr bwMode="auto">
          <a:xfrm>
            <a:off x="5334000" y="3684588"/>
            <a:ext cx="650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r>
              <a:rPr lang="es-ES" altLang="en-US" sz="700"/>
              <a:t>(Feed 3)</a:t>
            </a:r>
          </a:p>
        </p:txBody>
      </p:sp>
      <p:sp>
        <p:nvSpPr>
          <p:cNvPr id="19462" name="Rectangle 102"/>
          <p:cNvSpPr>
            <a:spLocks noChangeAspect="1" noChangeArrowheads="1"/>
          </p:cNvSpPr>
          <p:nvPr/>
        </p:nvSpPr>
        <p:spPr bwMode="auto">
          <a:xfrm>
            <a:off x="5437188" y="2459038"/>
            <a:ext cx="474662" cy="860425"/>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19463" name="Group 103"/>
          <p:cNvGrpSpPr>
            <a:grpSpLocks/>
          </p:cNvGrpSpPr>
          <p:nvPr/>
        </p:nvGrpSpPr>
        <p:grpSpPr bwMode="auto">
          <a:xfrm>
            <a:off x="6491288" y="2100263"/>
            <a:ext cx="728662" cy="1938337"/>
            <a:chOff x="4097" y="1487"/>
            <a:chExt cx="459" cy="1221"/>
          </a:xfrm>
        </p:grpSpPr>
        <p:grpSp>
          <p:nvGrpSpPr>
            <p:cNvPr id="20547" name="Group 104"/>
            <p:cNvGrpSpPr>
              <a:grpSpLocks/>
            </p:cNvGrpSpPr>
            <p:nvPr/>
          </p:nvGrpSpPr>
          <p:grpSpPr bwMode="auto">
            <a:xfrm>
              <a:off x="4097" y="1487"/>
              <a:ext cx="459" cy="1221"/>
              <a:chOff x="11904" y="6336"/>
              <a:chExt cx="2330" cy="7536"/>
            </a:xfrm>
          </p:grpSpPr>
          <p:grpSp>
            <p:nvGrpSpPr>
              <p:cNvPr id="20549" name="Group 105"/>
              <p:cNvGrpSpPr>
                <a:grpSpLocks/>
              </p:cNvGrpSpPr>
              <p:nvPr/>
            </p:nvGrpSpPr>
            <p:grpSpPr bwMode="auto">
              <a:xfrm>
                <a:off x="11904" y="6336"/>
                <a:ext cx="2330" cy="6882"/>
                <a:chOff x="10944" y="5904"/>
                <a:chExt cx="2330" cy="6882"/>
              </a:xfrm>
            </p:grpSpPr>
            <p:grpSp>
              <p:nvGrpSpPr>
                <p:cNvPr id="20551" name="Group 106"/>
                <p:cNvGrpSpPr>
                  <a:grpSpLocks noChangeAspect="1"/>
                </p:cNvGrpSpPr>
                <p:nvPr/>
              </p:nvGrpSpPr>
              <p:grpSpPr bwMode="auto">
                <a:xfrm>
                  <a:off x="10944" y="10674"/>
                  <a:ext cx="2330" cy="2112"/>
                  <a:chOff x="2660" y="2640"/>
                  <a:chExt cx="529" cy="480"/>
                </a:xfrm>
              </p:grpSpPr>
              <p:sp>
                <p:nvSpPr>
                  <p:cNvPr id="20574" name="Rectangle 107"/>
                  <p:cNvSpPr>
                    <a:spLocks noChangeAspect="1" noChangeArrowheads="1"/>
                  </p:cNvSpPr>
                  <p:nvPr/>
                </p:nvSpPr>
                <p:spPr bwMode="auto">
                  <a:xfrm>
                    <a:off x="3070" y="2745"/>
                    <a:ext cx="56" cy="285"/>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75" name="Line 108"/>
                  <p:cNvSpPr>
                    <a:spLocks noChangeAspect="1" noChangeShapeType="1"/>
                  </p:cNvSpPr>
                  <p:nvPr/>
                </p:nvSpPr>
                <p:spPr bwMode="auto">
                  <a:xfrm>
                    <a:off x="3008" y="3120"/>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grpSp>
                <p:nvGrpSpPr>
                  <p:cNvPr id="20576" name="Group 109"/>
                  <p:cNvGrpSpPr>
                    <a:grpSpLocks noChangeAspect="1"/>
                  </p:cNvGrpSpPr>
                  <p:nvPr/>
                </p:nvGrpSpPr>
                <p:grpSpPr bwMode="auto">
                  <a:xfrm>
                    <a:off x="3031" y="3029"/>
                    <a:ext cx="158" cy="91"/>
                    <a:chOff x="3031" y="3029"/>
                    <a:chExt cx="158" cy="91"/>
                  </a:xfrm>
                </p:grpSpPr>
                <p:sp>
                  <p:nvSpPr>
                    <p:cNvPr id="20594" name="Rectangle 110"/>
                    <p:cNvSpPr>
                      <a:spLocks noChangeAspect="1" noChangeArrowheads="1"/>
                    </p:cNvSpPr>
                    <p:nvPr/>
                  </p:nvSpPr>
                  <p:spPr bwMode="auto">
                    <a:xfrm>
                      <a:off x="3036" y="3029"/>
                      <a:ext cx="125" cy="56"/>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95" name="Line 111"/>
                    <p:cNvSpPr>
                      <a:spLocks noChangeAspect="1" noChangeShapeType="1"/>
                    </p:cNvSpPr>
                    <p:nvPr/>
                  </p:nvSpPr>
                  <p:spPr bwMode="auto">
                    <a:xfrm>
                      <a:off x="3031" y="3086"/>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596" name="AutoShape 112"/>
                    <p:cNvCxnSpPr>
                      <a:cxnSpLocks noChangeAspect="1" noChangeShapeType="1"/>
                      <a:stCxn id="20595" idx="1"/>
                      <a:endCxn id="20575" idx="1"/>
                    </p:cNvCxnSpPr>
                    <p:nvPr/>
                  </p:nvCxnSpPr>
                  <p:spPr bwMode="auto">
                    <a:xfrm>
                      <a:off x="3167" y="3086"/>
                      <a:ext cx="22"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20577" name="Group 113"/>
                  <p:cNvGrpSpPr>
                    <a:grpSpLocks noChangeAspect="1"/>
                  </p:cNvGrpSpPr>
                  <p:nvPr/>
                </p:nvGrpSpPr>
                <p:grpSpPr bwMode="auto">
                  <a:xfrm>
                    <a:off x="2904" y="2745"/>
                    <a:ext cx="181" cy="375"/>
                    <a:chOff x="3000" y="2745"/>
                    <a:chExt cx="181" cy="375"/>
                  </a:xfrm>
                </p:grpSpPr>
                <p:sp>
                  <p:nvSpPr>
                    <p:cNvPr id="20587" name="Rectangle 114"/>
                    <p:cNvSpPr>
                      <a:spLocks noChangeAspect="1" noChangeArrowheads="1"/>
                    </p:cNvSpPr>
                    <p:nvPr/>
                  </p:nvSpPr>
                  <p:spPr bwMode="auto">
                    <a:xfrm>
                      <a:off x="3028" y="3029"/>
                      <a:ext cx="125" cy="56"/>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88" name="Rectangle 115"/>
                    <p:cNvSpPr>
                      <a:spLocks noChangeAspect="1" noChangeArrowheads="1"/>
                    </p:cNvSpPr>
                    <p:nvPr/>
                  </p:nvSpPr>
                  <p:spPr bwMode="auto">
                    <a:xfrm>
                      <a:off x="3062" y="2745"/>
                      <a:ext cx="56" cy="285"/>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589" name="Group 116"/>
                    <p:cNvGrpSpPr>
                      <a:grpSpLocks noChangeAspect="1"/>
                    </p:cNvGrpSpPr>
                    <p:nvPr/>
                  </p:nvGrpSpPr>
                  <p:grpSpPr bwMode="auto">
                    <a:xfrm>
                      <a:off x="3000" y="3086"/>
                      <a:ext cx="181" cy="34"/>
                      <a:chOff x="2998" y="3212"/>
                      <a:chExt cx="181" cy="34"/>
                    </a:xfrm>
                  </p:grpSpPr>
                  <p:sp>
                    <p:nvSpPr>
                      <p:cNvPr id="20590" name="Line 117"/>
                      <p:cNvSpPr>
                        <a:spLocks noChangeAspect="1" noChangeShapeType="1"/>
                      </p:cNvSpPr>
                      <p:nvPr/>
                    </p:nvSpPr>
                    <p:spPr bwMode="auto">
                      <a:xfrm>
                        <a:off x="3021" y="3212"/>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20591" name="Line 118"/>
                      <p:cNvSpPr>
                        <a:spLocks noChangeAspect="1" noChangeShapeType="1"/>
                      </p:cNvSpPr>
                      <p:nvPr/>
                    </p:nvSpPr>
                    <p:spPr bwMode="auto">
                      <a:xfrm>
                        <a:off x="2998" y="3246"/>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592" name="AutoShape 119"/>
                      <p:cNvCxnSpPr>
                        <a:cxnSpLocks noChangeAspect="1" noChangeShapeType="1"/>
                        <a:stCxn id="20590" idx="0"/>
                        <a:endCxn id="20591" idx="0"/>
                      </p:cNvCxnSpPr>
                      <p:nvPr/>
                    </p:nvCxnSpPr>
                    <p:spPr bwMode="auto">
                      <a:xfrm flipH="1">
                        <a:off x="2998" y="3212"/>
                        <a:ext cx="23"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93" name="AutoShape 120"/>
                      <p:cNvCxnSpPr>
                        <a:cxnSpLocks noChangeAspect="1" noChangeShapeType="1"/>
                        <a:stCxn id="20590" idx="1"/>
                        <a:endCxn id="20591" idx="1"/>
                      </p:cNvCxnSpPr>
                      <p:nvPr/>
                    </p:nvCxnSpPr>
                    <p:spPr bwMode="auto">
                      <a:xfrm>
                        <a:off x="3157" y="3212"/>
                        <a:ext cx="22"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grpSp>
                <p:nvGrpSpPr>
                  <p:cNvPr id="20578" name="Group 121"/>
                  <p:cNvGrpSpPr>
                    <a:grpSpLocks noChangeAspect="1"/>
                  </p:cNvGrpSpPr>
                  <p:nvPr/>
                </p:nvGrpSpPr>
                <p:grpSpPr bwMode="auto">
                  <a:xfrm>
                    <a:off x="2660" y="2745"/>
                    <a:ext cx="181" cy="375"/>
                    <a:chOff x="3000" y="2745"/>
                    <a:chExt cx="181" cy="375"/>
                  </a:xfrm>
                </p:grpSpPr>
                <p:sp>
                  <p:nvSpPr>
                    <p:cNvPr id="20580" name="Rectangle 122"/>
                    <p:cNvSpPr>
                      <a:spLocks noChangeAspect="1" noChangeArrowheads="1"/>
                    </p:cNvSpPr>
                    <p:nvPr/>
                  </p:nvSpPr>
                  <p:spPr bwMode="auto">
                    <a:xfrm>
                      <a:off x="3028" y="3029"/>
                      <a:ext cx="125" cy="56"/>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81" name="Rectangle 123"/>
                    <p:cNvSpPr>
                      <a:spLocks noChangeAspect="1" noChangeArrowheads="1"/>
                    </p:cNvSpPr>
                    <p:nvPr/>
                  </p:nvSpPr>
                  <p:spPr bwMode="auto">
                    <a:xfrm>
                      <a:off x="3062" y="2745"/>
                      <a:ext cx="56" cy="285"/>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582" name="Group 124"/>
                    <p:cNvGrpSpPr>
                      <a:grpSpLocks noChangeAspect="1"/>
                    </p:cNvGrpSpPr>
                    <p:nvPr/>
                  </p:nvGrpSpPr>
                  <p:grpSpPr bwMode="auto">
                    <a:xfrm>
                      <a:off x="3000" y="3086"/>
                      <a:ext cx="181" cy="34"/>
                      <a:chOff x="2998" y="3212"/>
                      <a:chExt cx="181" cy="34"/>
                    </a:xfrm>
                  </p:grpSpPr>
                  <p:sp>
                    <p:nvSpPr>
                      <p:cNvPr id="20583" name="Line 125"/>
                      <p:cNvSpPr>
                        <a:spLocks noChangeAspect="1" noChangeShapeType="1"/>
                      </p:cNvSpPr>
                      <p:nvPr/>
                    </p:nvSpPr>
                    <p:spPr bwMode="auto">
                      <a:xfrm>
                        <a:off x="3021" y="3212"/>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20584" name="Line 126"/>
                      <p:cNvSpPr>
                        <a:spLocks noChangeAspect="1" noChangeShapeType="1"/>
                      </p:cNvSpPr>
                      <p:nvPr/>
                    </p:nvSpPr>
                    <p:spPr bwMode="auto">
                      <a:xfrm>
                        <a:off x="2998" y="3246"/>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20585" name="AutoShape 127"/>
                      <p:cNvCxnSpPr>
                        <a:cxnSpLocks noChangeAspect="1" noChangeShapeType="1"/>
                        <a:stCxn id="20583" idx="0"/>
                        <a:endCxn id="20584" idx="0"/>
                      </p:cNvCxnSpPr>
                      <p:nvPr/>
                    </p:nvCxnSpPr>
                    <p:spPr bwMode="auto">
                      <a:xfrm flipH="1">
                        <a:off x="2998" y="3212"/>
                        <a:ext cx="23"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86" name="AutoShape 128"/>
                      <p:cNvCxnSpPr>
                        <a:cxnSpLocks noChangeAspect="1" noChangeShapeType="1"/>
                        <a:stCxn id="20583" idx="1"/>
                        <a:endCxn id="20584" idx="1"/>
                      </p:cNvCxnSpPr>
                      <p:nvPr/>
                    </p:nvCxnSpPr>
                    <p:spPr bwMode="auto">
                      <a:xfrm>
                        <a:off x="3157" y="3212"/>
                        <a:ext cx="22"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sp>
                <p:nvSpPr>
                  <p:cNvPr id="20579" name="Oval 129"/>
                  <p:cNvSpPr>
                    <a:spLocks noChangeAspect="1" noChangeArrowheads="1"/>
                  </p:cNvSpPr>
                  <p:nvPr/>
                </p:nvSpPr>
                <p:spPr bwMode="auto">
                  <a:xfrm>
                    <a:off x="2688" y="2640"/>
                    <a:ext cx="480" cy="198"/>
                  </a:xfrm>
                  <a:prstGeom prst="ellipse">
                    <a:avLst/>
                  </a:prstGeom>
                  <a:solidFill>
                    <a:schemeClr val="bg1"/>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20552" name="Oval 130"/>
                <p:cNvSpPr>
                  <a:spLocks noChangeAspect="1" noChangeArrowheads="1"/>
                </p:cNvSpPr>
                <p:nvPr/>
              </p:nvSpPr>
              <p:spPr bwMode="auto">
                <a:xfrm>
                  <a:off x="11063" y="5904"/>
                  <a:ext cx="2119" cy="87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553" name="Group 131"/>
                <p:cNvGrpSpPr>
                  <a:grpSpLocks noChangeAspect="1"/>
                </p:cNvGrpSpPr>
                <p:nvPr/>
              </p:nvGrpSpPr>
              <p:grpSpPr bwMode="auto">
                <a:xfrm>
                  <a:off x="11063" y="6278"/>
                  <a:ext cx="2119" cy="308"/>
                  <a:chOff x="3501" y="1275"/>
                  <a:chExt cx="1009" cy="147"/>
                </a:xfrm>
              </p:grpSpPr>
              <p:sp>
                <p:nvSpPr>
                  <p:cNvPr id="20554" name="Rectangle 132"/>
                  <p:cNvSpPr>
                    <a:spLocks noChangeAspect="1" noChangeArrowheads="1"/>
                  </p:cNvSpPr>
                  <p:nvPr/>
                </p:nvSpPr>
                <p:spPr bwMode="auto">
                  <a:xfrm>
                    <a:off x="3501" y="1353"/>
                    <a:ext cx="1009" cy="45"/>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55" name="Rectangle 133"/>
                  <p:cNvSpPr>
                    <a:spLocks noChangeAspect="1" noChangeArrowheads="1"/>
                  </p:cNvSpPr>
                  <p:nvPr/>
                </p:nvSpPr>
                <p:spPr bwMode="auto">
                  <a:xfrm>
                    <a:off x="3501" y="1299"/>
                    <a:ext cx="1009" cy="45"/>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56" name="Rectangle 134"/>
                  <p:cNvSpPr>
                    <a:spLocks noChangeAspect="1" noChangeArrowheads="1"/>
                  </p:cNvSpPr>
                  <p:nvPr/>
                </p:nvSpPr>
                <p:spPr bwMode="auto">
                  <a:xfrm>
                    <a:off x="3522" y="1275"/>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57" name="Rectangle 135"/>
                  <p:cNvSpPr>
                    <a:spLocks noChangeAspect="1" noChangeArrowheads="1"/>
                  </p:cNvSpPr>
                  <p:nvPr/>
                </p:nvSpPr>
                <p:spPr bwMode="auto">
                  <a:xfrm>
                    <a:off x="4446" y="1275"/>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58" name="Rectangle 136"/>
                  <p:cNvSpPr>
                    <a:spLocks noChangeAspect="1" noChangeArrowheads="1"/>
                  </p:cNvSpPr>
                  <p:nvPr/>
                </p:nvSpPr>
                <p:spPr bwMode="auto">
                  <a:xfrm>
                    <a:off x="4330" y="1275"/>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59" name="Rectangle 137"/>
                  <p:cNvSpPr>
                    <a:spLocks noChangeAspect="1" noChangeArrowheads="1"/>
                  </p:cNvSpPr>
                  <p:nvPr/>
                </p:nvSpPr>
                <p:spPr bwMode="auto">
                  <a:xfrm>
                    <a:off x="4215" y="1275"/>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60" name="Rectangle 138"/>
                  <p:cNvSpPr>
                    <a:spLocks noChangeAspect="1" noChangeArrowheads="1"/>
                  </p:cNvSpPr>
                  <p:nvPr/>
                </p:nvSpPr>
                <p:spPr bwMode="auto">
                  <a:xfrm>
                    <a:off x="3984"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561" name="Rectangle 139"/>
                  <p:cNvSpPr>
                    <a:spLocks noChangeAspect="1" noChangeArrowheads="1"/>
                  </p:cNvSpPr>
                  <p:nvPr/>
                </p:nvSpPr>
                <p:spPr bwMode="auto">
                  <a:xfrm>
                    <a:off x="3753"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562" name="Rectangle 140"/>
                  <p:cNvSpPr>
                    <a:spLocks noChangeAspect="1" noChangeArrowheads="1"/>
                  </p:cNvSpPr>
                  <p:nvPr/>
                </p:nvSpPr>
                <p:spPr bwMode="auto">
                  <a:xfrm>
                    <a:off x="3868"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563" name="Rectangle 141"/>
                  <p:cNvSpPr>
                    <a:spLocks noChangeAspect="1" noChangeArrowheads="1"/>
                  </p:cNvSpPr>
                  <p:nvPr/>
                </p:nvSpPr>
                <p:spPr bwMode="auto">
                  <a:xfrm>
                    <a:off x="4099"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564" name="Rectangle 142"/>
                  <p:cNvSpPr>
                    <a:spLocks noChangeAspect="1" noChangeArrowheads="1"/>
                  </p:cNvSpPr>
                  <p:nvPr/>
                </p:nvSpPr>
                <p:spPr bwMode="auto">
                  <a:xfrm>
                    <a:off x="3637"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565" name="Rectangle 143"/>
                  <p:cNvSpPr>
                    <a:spLocks noChangeAspect="1" noChangeArrowheads="1"/>
                  </p:cNvSpPr>
                  <p:nvPr/>
                </p:nvSpPr>
                <p:spPr bwMode="auto">
                  <a:xfrm>
                    <a:off x="3525" y="1399"/>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66" name="Rectangle 144"/>
                  <p:cNvSpPr>
                    <a:spLocks noChangeAspect="1" noChangeArrowheads="1"/>
                  </p:cNvSpPr>
                  <p:nvPr/>
                </p:nvSpPr>
                <p:spPr bwMode="auto">
                  <a:xfrm>
                    <a:off x="4449" y="1399"/>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67" name="Rectangle 145"/>
                  <p:cNvSpPr>
                    <a:spLocks noChangeAspect="1" noChangeArrowheads="1"/>
                  </p:cNvSpPr>
                  <p:nvPr/>
                </p:nvSpPr>
                <p:spPr bwMode="auto">
                  <a:xfrm>
                    <a:off x="4333" y="1399"/>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68" name="Rectangle 146"/>
                  <p:cNvSpPr>
                    <a:spLocks noChangeAspect="1" noChangeArrowheads="1"/>
                  </p:cNvSpPr>
                  <p:nvPr/>
                </p:nvSpPr>
                <p:spPr bwMode="auto">
                  <a:xfrm>
                    <a:off x="4218" y="1399"/>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69" name="Rectangle 147"/>
                  <p:cNvSpPr>
                    <a:spLocks noChangeAspect="1" noChangeArrowheads="1"/>
                  </p:cNvSpPr>
                  <p:nvPr/>
                </p:nvSpPr>
                <p:spPr bwMode="auto">
                  <a:xfrm>
                    <a:off x="3987"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570" name="Rectangle 148"/>
                  <p:cNvSpPr>
                    <a:spLocks noChangeAspect="1" noChangeArrowheads="1"/>
                  </p:cNvSpPr>
                  <p:nvPr/>
                </p:nvSpPr>
                <p:spPr bwMode="auto">
                  <a:xfrm>
                    <a:off x="3756"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571" name="Rectangle 149"/>
                  <p:cNvSpPr>
                    <a:spLocks noChangeAspect="1" noChangeArrowheads="1"/>
                  </p:cNvSpPr>
                  <p:nvPr/>
                </p:nvSpPr>
                <p:spPr bwMode="auto">
                  <a:xfrm>
                    <a:off x="3871"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572" name="Rectangle 150"/>
                  <p:cNvSpPr>
                    <a:spLocks noChangeAspect="1" noChangeArrowheads="1"/>
                  </p:cNvSpPr>
                  <p:nvPr/>
                </p:nvSpPr>
                <p:spPr bwMode="auto">
                  <a:xfrm>
                    <a:off x="4102"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20573" name="Rectangle 151"/>
                  <p:cNvSpPr>
                    <a:spLocks noChangeAspect="1" noChangeArrowheads="1"/>
                  </p:cNvSpPr>
                  <p:nvPr/>
                </p:nvSpPr>
                <p:spPr bwMode="auto">
                  <a:xfrm>
                    <a:off x="3640"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grpSp>
          </p:grpSp>
          <p:sp>
            <p:nvSpPr>
              <p:cNvPr id="20550" name="Rectangle 152"/>
              <p:cNvSpPr>
                <a:spLocks noChangeArrowheads="1"/>
              </p:cNvSpPr>
              <p:nvPr/>
            </p:nvSpPr>
            <p:spPr bwMode="auto">
              <a:xfrm>
                <a:off x="11952" y="13488"/>
                <a:ext cx="2231"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r>
                  <a:rPr lang="es-ES" altLang="en-US" sz="700"/>
                  <a:t>(Feed 4)</a:t>
                </a:r>
              </a:p>
            </p:txBody>
          </p:sp>
        </p:grpSp>
        <p:sp>
          <p:nvSpPr>
            <p:cNvPr id="20548" name="Rectangle 153"/>
            <p:cNvSpPr>
              <a:spLocks noChangeAspect="1" noChangeArrowheads="1"/>
            </p:cNvSpPr>
            <p:nvPr/>
          </p:nvSpPr>
          <p:spPr bwMode="auto">
            <a:xfrm>
              <a:off x="4121" y="1575"/>
              <a:ext cx="418" cy="760"/>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19464" name="Group 154"/>
          <p:cNvGrpSpPr>
            <a:grpSpLocks/>
          </p:cNvGrpSpPr>
          <p:nvPr/>
        </p:nvGrpSpPr>
        <p:grpSpPr bwMode="auto">
          <a:xfrm>
            <a:off x="7783513" y="4687888"/>
            <a:ext cx="687387" cy="769937"/>
            <a:chOff x="4806" y="3197"/>
            <a:chExt cx="433" cy="485"/>
          </a:xfrm>
        </p:grpSpPr>
        <p:grpSp>
          <p:nvGrpSpPr>
            <p:cNvPr id="20399" name="Group 155"/>
            <p:cNvGrpSpPr>
              <a:grpSpLocks/>
            </p:cNvGrpSpPr>
            <p:nvPr/>
          </p:nvGrpSpPr>
          <p:grpSpPr bwMode="auto">
            <a:xfrm>
              <a:off x="4806" y="3197"/>
              <a:ext cx="380" cy="355"/>
              <a:chOff x="2352" y="18480"/>
              <a:chExt cx="1922" cy="2191"/>
            </a:xfrm>
          </p:grpSpPr>
          <p:sp>
            <p:nvSpPr>
              <p:cNvPr id="20402" name="Rectangle 156"/>
              <p:cNvSpPr>
                <a:spLocks noChangeArrowheads="1"/>
              </p:cNvSpPr>
              <p:nvPr/>
            </p:nvSpPr>
            <p:spPr bwMode="auto">
              <a:xfrm>
                <a:off x="3888" y="19988"/>
                <a:ext cx="48" cy="607"/>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03" name="Rectangle 157"/>
              <p:cNvSpPr>
                <a:spLocks noChangeArrowheads="1"/>
              </p:cNvSpPr>
              <p:nvPr/>
            </p:nvSpPr>
            <p:spPr bwMode="auto">
              <a:xfrm>
                <a:off x="3744" y="19937"/>
                <a:ext cx="49" cy="608"/>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04" name="Rectangle 158"/>
              <p:cNvSpPr>
                <a:spLocks noChangeArrowheads="1"/>
              </p:cNvSpPr>
              <p:nvPr/>
            </p:nvSpPr>
            <p:spPr bwMode="auto">
              <a:xfrm>
                <a:off x="2688" y="19988"/>
                <a:ext cx="47" cy="607"/>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05" name="Rectangle 159"/>
              <p:cNvSpPr>
                <a:spLocks noChangeArrowheads="1"/>
              </p:cNvSpPr>
              <p:nvPr/>
            </p:nvSpPr>
            <p:spPr bwMode="auto">
              <a:xfrm>
                <a:off x="2832" y="19937"/>
                <a:ext cx="47" cy="608"/>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06" name="Freeform 160"/>
              <p:cNvSpPr>
                <a:spLocks/>
              </p:cNvSpPr>
              <p:nvPr/>
            </p:nvSpPr>
            <p:spPr bwMode="auto">
              <a:xfrm>
                <a:off x="2352" y="19633"/>
                <a:ext cx="1921" cy="203"/>
              </a:xfrm>
              <a:custGeom>
                <a:avLst/>
                <a:gdLst>
                  <a:gd name="T0" fmla="*/ 2 w 1921"/>
                  <a:gd name="T1" fmla="*/ 94 h 203"/>
                  <a:gd name="T2" fmla="*/ 21 w 1921"/>
                  <a:gd name="T3" fmla="*/ 80 h 203"/>
                  <a:gd name="T4" fmla="*/ 59 w 1921"/>
                  <a:gd name="T5" fmla="*/ 66 h 203"/>
                  <a:gd name="T6" fmla="*/ 117 w 1921"/>
                  <a:gd name="T7" fmla="*/ 53 h 203"/>
                  <a:gd name="T8" fmla="*/ 191 w 1921"/>
                  <a:gd name="T9" fmla="*/ 40 h 203"/>
                  <a:gd name="T10" fmla="*/ 281 w 1921"/>
                  <a:gd name="T11" fmla="*/ 29 h 203"/>
                  <a:gd name="T12" fmla="*/ 384 w 1921"/>
                  <a:gd name="T13" fmla="*/ 20 h 203"/>
                  <a:gd name="T14" fmla="*/ 500 w 1921"/>
                  <a:gd name="T15" fmla="*/ 12 h 203"/>
                  <a:gd name="T16" fmla="*/ 624 w 1921"/>
                  <a:gd name="T17" fmla="*/ 7 h 203"/>
                  <a:gd name="T18" fmla="*/ 756 w 1921"/>
                  <a:gd name="T19" fmla="*/ 2 h 203"/>
                  <a:gd name="T20" fmla="*/ 892 w 1921"/>
                  <a:gd name="T21" fmla="*/ 0 h 203"/>
                  <a:gd name="T22" fmla="*/ 1029 w 1921"/>
                  <a:gd name="T23" fmla="*/ 0 h 203"/>
                  <a:gd name="T24" fmla="*/ 1164 w 1921"/>
                  <a:gd name="T25" fmla="*/ 2 h 203"/>
                  <a:gd name="T26" fmla="*/ 1295 w 1921"/>
                  <a:gd name="T27" fmla="*/ 7 h 203"/>
                  <a:gd name="T28" fmla="*/ 1421 w 1921"/>
                  <a:gd name="T29" fmla="*/ 12 h 203"/>
                  <a:gd name="T30" fmla="*/ 1535 w 1921"/>
                  <a:gd name="T31" fmla="*/ 20 h 203"/>
                  <a:gd name="T32" fmla="*/ 1640 w 1921"/>
                  <a:gd name="T33" fmla="*/ 29 h 203"/>
                  <a:gd name="T34" fmla="*/ 1729 w 1921"/>
                  <a:gd name="T35" fmla="*/ 40 h 203"/>
                  <a:gd name="T36" fmla="*/ 1803 w 1921"/>
                  <a:gd name="T37" fmla="*/ 53 h 203"/>
                  <a:gd name="T38" fmla="*/ 1860 w 1921"/>
                  <a:gd name="T39" fmla="*/ 66 h 203"/>
                  <a:gd name="T40" fmla="*/ 1898 w 1921"/>
                  <a:gd name="T41" fmla="*/ 80 h 203"/>
                  <a:gd name="T42" fmla="*/ 1918 w 1921"/>
                  <a:gd name="T43" fmla="*/ 94 h 203"/>
                  <a:gd name="T44" fmla="*/ 1918 w 1921"/>
                  <a:gd name="T45" fmla="*/ 108 h 203"/>
                  <a:gd name="T46" fmla="*/ 1898 w 1921"/>
                  <a:gd name="T47" fmla="*/ 123 h 203"/>
                  <a:gd name="T48" fmla="*/ 1860 w 1921"/>
                  <a:gd name="T49" fmla="*/ 136 h 203"/>
                  <a:gd name="T50" fmla="*/ 1803 w 1921"/>
                  <a:gd name="T51" fmla="*/ 150 h 203"/>
                  <a:gd name="T52" fmla="*/ 1729 w 1921"/>
                  <a:gd name="T53" fmla="*/ 162 h 203"/>
                  <a:gd name="T54" fmla="*/ 1640 w 1921"/>
                  <a:gd name="T55" fmla="*/ 172 h 203"/>
                  <a:gd name="T56" fmla="*/ 1535 w 1921"/>
                  <a:gd name="T57" fmla="*/ 182 h 203"/>
                  <a:gd name="T58" fmla="*/ 1421 w 1921"/>
                  <a:gd name="T59" fmla="*/ 190 h 203"/>
                  <a:gd name="T60" fmla="*/ 1295 w 1921"/>
                  <a:gd name="T61" fmla="*/ 196 h 203"/>
                  <a:gd name="T62" fmla="*/ 1164 w 1921"/>
                  <a:gd name="T63" fmla="*/ 199 h 203"/>
                  <a:gd name="T64" fmla="*/ 1029 w 1921"/>
                  <a:gd name="T65" fmla="*/ 202 h 203"/>
                  <a:gd name="T66" fmla="*/ 892 w 1921"/>
                  <a:gd name="T67" fmla="*/ 202 h 203"/>
                  <a:gd name="T68" fmla="*/ 756 w 1921"/>
                  <a:gd name="T69" fmla="*/ 199 h 203"/>
                  <a:gd name="T70" fmla="*/ 624 w 1921"/>
                  <a:gd name="T71" fmla="*/ 196 h 203"/>
                  <a:gd name="T72" fmla="*/ 500 w 1921"/>
                  <a:gd name="T73" fmla="*/ 190 h 203"/>
                  <a:gd name="T74" fmla="*/ 384 w 1921"/>
                  <a:gd name="T75" fmla="*/ 182 h 203"/>
                  <a:gd name="T76" fmla="*/ 281 w 1921"/>
                  <a:gd name="T77" fmla="*/ 172 h 203"/>
                  <a:gd name="T78" fmla="*/ 191 w 1921"/>
                  <a:gd name="T79" fmla="*/ 162 h 203"/>
                  <a:gd name="T80" fmla="*/ 117 w 1921"/>
                  <a:gd name="T81" fmla="*/ 150 h 203"/>
                  <a:gd name="T82" fmla="*/ 59 w 1921"/>
                  <a:gd name="T83" fmla="*/ 136 h 203"/>
                  <a:gd name="T84" fmla="*/ 21 w 1921"/>
                  <a:gd name="T85" fmla="*/ 123 h 203"/>
                  <a:gd name="T86" fmla="*/ 2 w 1921"/>
                  <a:gd name="T87" fmla="*/ 108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3"/>
                  <a:gd name="T134" fmla="*/ 1921 w 1921"/>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3">
                    <a:moveTo>
                      <a:pt x="0" y="101"/>
                    </a:moveTo>
                    <a:lnTo>
                      <a:pt x="2" y="94"/>
                    </a:lnTo>
                    <a:lnTo>
                      <a:pt x="8" y="86"/>
                    </a:lnTo>
                    <a:lnTo>
                      <a:pt x="21" y="80"/>
                    </a:lnTo>
                    <a:lnTo>
                      <a:pt x="38" y="72"/>
                    </a:lnTo>
                    <a:lnTo>
                      <a:pt x="59" y="66"/>
                    </a:lnTo>
                    <a:lnTo>
                      <a:pt x="86" y="59"/>
                    </a:lnTo>
                    <a:lnTo>
                      <a:pt x="117" y="53"/>
                    </a:lnTo>
                    <a:lnTo>
                      <a:pt x="151" y="46"/>
                    </a:lnTo>
                    <a:lnTo>
                      <a:pt x="191" y="40"/>
                    </a:lnTo>
                    <a:lnTo>
                      <a:pt x="234" y="35"/>
                    </a:lnTo>
                    <a:lnTo>
                      <a:pt x="281" y="29"/>
                    </a:lnTo>
                    <a:lnTo>
                      <a:pt x="331" y="25"/>
                    </a:lnTo>
                    <a:lnTo>
                      <a:pt x="384" y="20"/>
                    </a:lnTo>
                    <a:lnTo>
                      <a:pt x="440" y="16"/>
                    </a:lnTo>
                    <a:lnTo>
                      <a:pt x="500" y="12"/>
                    </a:lnTo>
                    <a:lnTo>
                      <a:pt x="561" y="9"/>
                    </a:lnTo>
                    <a:lnTo>
                      <a:pt x="624" y="7"/>
                    </a:lnTo>
                    <a:lnTo>
                      <a:pt x="689" y="3"/>
                    </a:lnTo>
                    <a:lnTo>
                      <a:pt x="756" y="2"/>
                    </a:lnTo>
                    <a:lnTo>
                      <a:pt x="823" y="1"/>
                    </a:lnTo>
                    <a:lnTo>
                      <a:pt x="892" y="0"/>
                    </a:lnTo>
                    <a:lnTo>
                      <a:pt x="960" y="0"/>
                    </a:lnTo>
                    <a:lnTo>
                      <a:pt x="1029" y="0"/>
                    </a:lnTo>
                    <a:lnTo>
                      <a:pt x="1096" y="1"/>
                    </a:lnTo>
                    <a:lnTo>
                      <a:pt x="1164" y="2"/>
                    </a:lnTo>
                    <a:lnTo>
                      <a:pt x="1230" y="3"/>
                    </a:lnTo>
                    <a:lnTo>
                      <a:pt x="1295" y="7"/>
                    </a:lnTo>
                    <a:lnTo>
                      <a:pt x="1358" y="9"/>
                    </a:lnTo>
                    <a:lnTo>
                      <a:pt x="1421" y="12"/>
                    </a:lnTo>
                    <a:lnTo>
                      <a:pt x="1479" y="16"/>
                    </a:lnTo>
                    <a:lnTo>
                      <a:pt x="1535" y="20"/>
                    </a:lnTo>
                    <a:lnTo>
                      <a:pt x="1589" y="25"/>
                    </a:lnTo>
                    <a:lnTo>
                      <a:pt x="1640" y="29"/>
                    </a:lnTo>
                    <a:lnTo>
                      <a:pt x="1686" y="35"/>
                    </a:lnTo>
                    <a:lnTo>
                      <a:pt x="1729" y="40"/>
                    </a:lnTo>
                    <a:lnTo>
                      <a:pt x="1768" y="46"/>
                    </a:lnTo>
                    <a:lnTo>
                      <a:pt x="1803" y="53"/>
                    </a:lnTo>
                    <a:lnTo>
                      <a:pt x="1834" y="59"/>
                    </a:lnTo>
                    <a:lnTo>
                      <a:pt x="1860" y="66"/>
                    </a:lnTo>
                    <a:lnTo>
                      <a:pt x="1881" y="72"/>
                    </a:lnTo>
                    <a:lnTo>
                      <a:pt x="1898" y="80"/>
                    </a:lnTo>
                    <a:lnTo>
                      <a:pt x="1911" y="86"/>
                    </a:lnTo>
                    <a:lnTo>
                      <a:pt x="1918" y="94"/>
                    </a:lnTo>
                    <a:lnTo>
                      <a:pt x="1921" y="101"/>
                    </a:lnTo>
                    <a:lnTo>
                      <a:pt x="1918" y="108"/>
                    </a:lnTo>
                    <a:lnTo>
                      <a:pt x="1911" y="115"/>
                    </a:lnTo>
                    <a:lnTo>
                      <a:pt x="1898" y="123"/>
                    </a:lnTo>
                    <a:lnTo>
                      <a:pt x="1881" y="129"/>
                    </a:lnTo>
                    <a:lnTo>
                      <a:pt x="1860" y="136"/>
                    </a:lnTo>
                    <a:lnTo>
                      <a:pt x="1834" y="143"/>
                    </a:lnTo>
                    <a:lnTo>
                      <a:pt x="1803" y="150"/>
                    </a:lnTo>
                    <a:lnTo>
                      <a:pt x="1768" y="155"/>
                    </a:lnTo>
                    <a:lnTo>
                      <a:pt x="1729" y="162"/>
                    </a:lnTo>
                    <a:lnTo>
                      <a:pt x="1686" y="167"/>
                    </a:lnTo>
                    <a:lnTo>
                      <a:pt x="1640" y="172"/>
                    </a:lnTo>
                    <a:lnTo>
                      <a:pt x="1589" y="178"/>
                    </a:lnTo>
                    <a:lnTo>
                      <a:pt x="1535" y="182"/>
                    </a:lnTo>
                    <a:lnTo>
                      <a:pt x="1479" y="186"/>
                    </a:lnTo>
                    <a:lnTo>
                      <a:pt x="1421" y="190"/>
                    </a:lnTo>
                    <a:lnTo>
                      <a:pt x="1358" y="193"/>
                    </a:lnTo>
                    <a:lnTo>
                      <a:pt x="1295" y="196"/>
                    </a:lnTo>
                    <a:lnTo>
                      <a:pt x="1230" y="198"/>
                    </a:lnTo>
                    <a:lnTo>
                      <a:pt x="1164" y="199"/>
                    </a:lnTo>
                    <a:lnTo>
                      <a:pt x="1096" y="202"/>
                    </a:lnTo>
                    <a:lnTo>
                      <a:pt x="1029" y="202"/>
                    </a:lnTo>
                    <a:lnTo>
                      <a:pt x="960" y="203"/>
                    </a:lnTo>
                    <a:lnTo>
                      <a:pt x="892" y="202"/>
                    </a:lnTo>
                    <a:lnTo>
                      <a:pt x="823" y="202"/>
                    </a:lnTo>
                    <a:lnTo>
                      <a:pt x="756" y="199"/>
                    </a:lnTo>
                    <a:lnTo>
                      <a:pt x="689" y="198"/>
                    </a:lnTo>
                    <a:lnTo>
                      <a:pt x="624" y="196"/>
                    </a:lnTo>
                    <a:lnTo>
                      <a:pt x="561" y="193"/>
                    </a:lnTo>
                    <a:lnTo>
                      <a:pt x="500" y="190"/>
                    </a:lnTo>
                    <a:lnTo>
                      <a:pt x="440" y="186"/>
                    </a:lnTo>
                    <a:lnTo>
                      <a:pt x="384" y="182"/>
                    </a:lnTo>
                    <a:lnTo>
                      <a:pt x="331" y="178"/>
                    </a:lnTo>
                    <a:lnTo>
                      <a:pt x="281" y="172"/>
                    </a:lnTo>
                    <a:lnTo>
                      <a:pt x="234" y="167"/>
                    </a:lnTo>
                    <a:lnTo>
                      <a:pt x="191" y="162"/>
                    </a:lnTo>
                    <a:lnTo>
                      <a:pt x="151" y="155"/>
                    </a:lnTo>
                    <a:lnTo>
                      <a:pt x="117" y="150"/>
                    </a:lnTo>
                    <a:lnTo>
                      <a:pt x="86" y="143"/>
                    </a:lnTo>
                    <a:lnTo>
                      <a:pt x="59" y="136"/>
                    </a:lnTo>
                    <a:lnTo>
                      <a:pt x="38" y="129"/>
                    </a:lnTo>
                    <a:lnTo>
                      <a:pt x="21" y="123"/>
                    </a:lnTo>
                    <a:lnTo>
                      <a:pt x="8" y="115"/>
                    </a:lnTo>
                    <a:lnTo>
                      <a:pt x="2" y="108"/>
                    </a:lnTo>
                    <a:lnTo>
                      <a:pt x="0" y="101"/>
                    </a:lnTo>
                    <a:close/>
                  </a:path>
                </a:pathLst>
              </a:custGeom>
              <a:solidFill>
                <a:srgbClr val="FFFFFF"/>
              </a:solidFill>
              <a:ln w="50800">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07" name="Freeform 161"/>
              <p:cNvSpPr>
                <a:spLocks/>
              </p:cNvSpPr>
              <p:nvPr/>
            </p:nvSpPr>
            <p:spPr bwMode="auto">
              <a:xfrm>
                <a:off x="2447" y="19836"/>
                <a:ext cx="1729" cy="202"/>
              </a:xfrm>
              <a:custGeom>
                <a:avLst/>
                <a:gdLst>
                  <a:gd name="T0" fmla="*/ 3 w 1729"/>
                  <a:gd name="T1" fmla="*/ 93 h 202"/>
                  <a:gd name="T2" fmla="*/ 22 w 1729"/>
                  <a:gd name="T3" fmla="*/ 78 h 202"/>
                  <a:gd name="T4" fmla="*/ 60 w 1729"/>
                  <a:gd name="T5" fmla="*/ 63 h 202"/>
                  <a:gd name="T6" fmla="*/ 116 w 1729"/>
                  <a:gd name="T7" fmla="*/ 50 h 202"/>
                  <a:gd name="T8" fmla="*/ 188 w 1729"/>
                  <a:gd name="T9" fmla="*/ 37 h 202"/>
                  <a:gd name="T10" fmla="*/ 277 w 1729"/>
                  <a:gd name="T11" fmla="*/ 27 h 202"/>
                  <a:gd name="T12" fmla="*/ 377 w 1729"/>
                  <a:gd name="T13" fmla="*/ 17 h 202"/>
                  <a:gd name="T14" fmla="*/ 489 w 1729"/>
                  <a:gd name="T15" fmla="*/ 9 h 202"/>
                  <a:gd name="T16" fmla="*/ 610 w 1729"/>
                  <a:gd name="T17" fmla="*/ 4 h 202"/>
                  <a:gd name="T18" fmla="*/ 736 w 1729"/>
                  <a:gd name="T19" fmla="*/ 1 h 202"/>
                  <a:gd name="T20" fmla="*/ 865 w 1729"/>
                  <a:gd name="T21" fmla="*/ 0 h 202"/>
                  <a:gd name="T22" fmla="*/ 993 w 1729"/>
                  <a:gd name="T23" fmla="*/ 1 h 202"/>
                  <a:gd name="T24" fmla="*/ 1119 w 1729"/>
                  <a:gd name="T25" fmla="*/ 4 h 202"/>
                  <a:gd name="T26" fmla="*/ 1240 w 1729"/>
                  <a:gd name="T27" fmla="*/ 9 h 202"/>
                  <a:gd name="T28" fmla="*/ 1352 w 1729"/>
                  <a:gd name="T29" fmla="*/ 17 h 202"/>
                  <a:gd name="T30" fmla="*/ 1453 w 1729"/>
                  <a:gd name="T31" fmla="*/ 27 h 202"/>
                  <a:gd name="T32" fmla="*/ 1541 w 1729"/>
                  <a:gd name="T33" fmla="*/ 37 h 202"/>
                  <a:gd name="T34" fmla="*/ 1613 w 1729"/>
                  <a:gd name="T35" fmla="*/ 50 h 202"/>
                  <a:gd name="T36" fmla="*/ 1669 w 1729"/>
                  <a:gd name="T37" fmla="*/ 63 h 202"/>
                  <a:gd name="T38" fmla="*/ 1708 w 1729"/>
                  <a:gd name="T39" fmla="*/ 78 h 202"/>
                  <a:gd name="T40" fmla="*/ 1726 w 1729"/>
                  <a:gd name="T41" fmla="*/ 93 h 202"/>
                  <a:gd name="T42" fmla="*/ 1726 w 1729"/>
                  <a:gd name="T43" fmla="*/ 108 h 202"/>
                  <a:gd name="T44" fmla="*/ 1708 w 1729"/>
                  <a:gd name="T45" fmla="*/ 124 h 202"/>
                  <a:gd name="T46" fmla="*/ 1669 w 1729"/>
                  <a:gd name="T47" fmla="*/ 138 h 202"/>
                  <a:gd name="T48" fmla="*/ 1613 w 1729"/>
                  <a:gd name="T49" fmla="*/ 152 h 202"/>
                  <a:gd name="T50" fmla="*/ 1541 w 1729"/>
                  <a:gd name="T51" fmla="*/ 163 h 202"/>
                  <a:gd name="T52" fmla="*/ 1453 w 1729"/>
                  <a:gd name="T53" fmla="*/ 175 h 202"/>
                  <a:gd name="T54" fmla="*/ 1352 w 1729"/>
                  <a:gd name="T55" fmla="*/ 184 h 202"/>
                  <a:gd name="T56" fmla="*/ 1240 w 1729"/>
                  <a:gd name="T57" fmla="*/ 191 h 202"/>
                  <a:gd name="T58" fmla="*/ 1119 w 1729"/>
                  <a:gd name="T59" fmla="*/ 197 h 202"/>
                  <a:gd name="T60" fmla="*/ 993 w 1729"/>
                  <a:gd name="T61" fmla="*/ 201 h 202"/>
                  <a:gd name="T62" fmla="*/ 865 w 1729"/>
                  <a:gd name="T63" fmla="*/ 202 h 202"/>
                  <a:gd name="T64" fmla="*/ 736 w 1729"/>
                  <a:gd name="T65" fmla="*/ 201 h 202"/>
                  <a:gd name="T66" fmla="*/ 610 w 1729"/>
                  <a:gd name="T67" fmla="*/ 197 h 202"/>
                  <a:gd name="T68" fmla="*/ 489 w 1729"/>
                  <a:gd name="T69" fmla="*/ 191 h 202"/>
                  <a:gd name="T70" fmla="*/ 377 w 1729"/>
                  <a:gd name="T71" fmla="*/ 184 h 202"/>
                  <a:gd name="T72" fmla="*/ 277 w 1729"/>
                  <a:gd name="T73" fmla="*/ 175 h 202"/>
                  <a:gd name="T74" fmla="*/ 188 w 1729"/>
                  <a:gd name="T75" fmla="*/ 163 h 202"/>
                  <a:gd name="T76" fmla="*/ 116 w 1729"/>
                  <a:gd name="T77" fmla="*/ 152 h 202"/>
                  <a:gd name="T78" fmla="*/ 60 w 1729"/>
                  <a:gd name="T79" fmla="*/ 138 h 202"/>
                  <a:gd name="T80" fmla="*/ 22 w 1729"/>
                  <a:gd name="T81" fmla="*/ 124 h 202"/>
                  <a:gd name="T82" fmla="*/ 3 w 1729"/>
                  <a:gd name="T83" fmla="*/ 108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9"/>
                  <a:gd name="T127" fmla="*/ 0 h 202"/>
                  <a:gd name="T128" fmla="*/ 1729 w 1729"/>
                  <a:gd name="T129" fmla="*/ 202 h 2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9" h="202">
                    <a:moveTo>
                      <a:pt x="0" y="101"/>
                    </a:moveTo>
                    <a:lnTo>
                      <a:pt x="3" y="93"/>
                    </a:lnTo>
                    <a:lnTo>
                      <a:pt x="10" y="86"/>
                    </a:lnTo>
                    <a:lnTo>
                      <a:pt x="22" y="78"/>
                    </a:lnTo>
                    <a:lnTo>
                      <a:pt x="39" y="71"/>
                    </a:lnTo>
                    <a:lnTo>
                      <a:pt x="60" y="63"/>
                    </a:lnTo>
                    <a:lnTo>
                      <a:pt x="86" y="57"/>
                    </a:lnTo>
                    <a:lnTo>
                      <a:pt x="116" y="50"/>
                    </a:lnTo>
                    <a:lnTo>
                      <a:pt x="151" y="44"/>
                    </a:lnTo>
                    <a:lnTo>
                      <a:pt x="188" y="37"/>
                    </a:lnTo>
                    <a:lnTo>
                      <a:pt x="231" y="32"/>
                    </a:lnTo>
                    <a:lnTo>
                      <a:pt x="277" y="27"/>
                    </a:lnTo>
                    <a:lnTo>
                      <a:pt x="325" y="21"/>
                    </a:lnTo>
                    <a:lnTo>
                      <a:pt x="377" y="17"/>
                    </a:lnTo>
                    <a:lnTo>
                      <a:pt x="432" y="13"/>
                    </a:lnTo>
                    <a:lnTo>
                      <a:pt x="489" y="9"/>
                    </a:lnTo>
                    <a:lnTo>
                      <a:pt x="549" y="6"/>
                    </a:lnTo>
                    <a:lnTo>
                      <a:pt x="610" y="4"/>
                    </a:lnTo>
                    <a:lnTo>
                      <a:pt x="672" y="2"/>
                    </a:lnTo>
                    <a:lnTo>
                      <a:pt x="736" y="1"/>
                    </a:lnTo>
                    <a:lnTo>
                      <a:pt x="801" y="0"/>
                    </a:lnTo>
                    <a:lnTo>
                      <a:pt x="865" y="0"/>
                    </a:lnTo>
                    <a:lnTo>
                      <a:pt x="930" y="0"/>
                    </a:lnTo>
                    <a:lnTo>
                      <a:pt x="993" y="1"/>
                    </a:lnTo>
                    <a:lnTo>
                      <a:pt x="1057" y="2"/>
                    </a:lnTo>
                    <a:lnTo>
                      <a:pt x="1119" y="4"/>
                    </a:lnTo>
                    <a:lnTo>
                      <a:pt x="1180" y="6"/>
                    </a:lnTo>
                    <a:lnTo>
                      <a:pt x="1240" y="9"/>
                    </a:lnTo>
                    <a:lnTo>
                      <a:pt x="1297" y="13"/>
                    </a:lnTo>
                    <a:lnTo>
                      <a:pt x="1352" y="17"/>
                    </a:lnTo>
                    <a:lnTo>
                      <a:pt x="1404" y="21"/>
                    </a:lnTo>
                    <a:lnTo>
                      <a:pt x="1453" y="27"/>
                    </a:lnTo>
                    <a:lnTo>
                      <a:pt x="1499" y="32"/>
                    </a:lnTo>
                    <a:lnTo>
                      <a:pt x="1541" y="37"/>
                    </a:lnTo>
                    <a:lnTo>
                      <a:pt x="1579" y="44"/>
                    </a:lnTo>
                    <a:lnTo>
                      <a:pt x="1613" y="50"/>
                    </a:lnTo>
                    <a:lnTo>
                      <a:pt x="1644" y="57"/>
                    </a:lnTo>
                    <a:lnTo>
                      <a:pt x="1669" y="63"/>
                    </a:lnTo>
                    <a:lnTo>
                      <a:pt x="1691" y="71"/>
                    </a:lnTo>
                    <a:lnTo>
                      <a:pt x="1708" y="78"/>
                    </a:lnTo>
                    <a:lnTo>
                      <a:pt x="1720" y="86"/>
                    </a:lnTo>
                    <a:lnTo>
                      <a:pt x="1726" y="93"/>
                    </a:lnTo>
                    <a:lnTo>
                      <a:pt x="1729" y="101"/>
                    </a:lnTo>
                    <a:lnTo>
                      <a:pt x="1726" y="108"/>
                    </a:lnTo>
                    <a:lnTo>
                      <a:pt x="1720" y="116"/>
                    </a:lnTo>
                    <a:lnTo>
                      <a:pt x="1708" y="124"/>
                    </a:lnTo>
                    <a:lnTo>
                      <a:pt x="1691" y="130"/>
                    </a:lnTo>
                    <a:lnTo>
                      <a:pt x="1669" y="138"/>
                    </a:lnTo>
                    <a:lnTo>
                      <a:pt x="1644" y="144"/>
                    </a:lnTo>
                    <a:lnTo>
                      <a:pt x="1613" y="152"/>
                    </a:lnTo>
                    <a:lnTo>
                      <a:pt x="1579" y="158"/>
                    </a:lnTo>
                    <a:lnTo>
                      <a:pt x="1541" y="163"/>
                    </a:lnTo>
                    <a:lnTo>
                      <a:pt x="1499" y="170"/>
                    </a:lnTo>
                    <a:lnTo>
                      <a:pt x="1453" y="175"/>
                    </a:lnTo>
                    <a:lnTo>
                      <a:pt x="1404" y="180"/>
                    </a:lnTo>
                    <a:lnTo>
                      <a:pt x="1352" y="184"/>
                    </a:lnTo>
                    <a:lnTo>
                      <a:pt x="1297" y="188"/>
                    </a:lnTo>
                    <a:lnTo>
                      <a:pt x="1240" y="191"/>
                    </a:lnTo>
                    <a:lnTo>
                      <a:pt x="1180" y="195"/>
                    </a:lnTo>
                    <a:lnTo>
                      <a:pt x="1119" y="197"/>
                    </a:lnTo>
                    <a:lnTo>
                      <a:pt x="1057" y="199"/>
                    </a:lnTo>
                    <a:lnTo>
                      <a:pt x="993" y="201"/>
                    </a:lnTo>
                    <a:lnTo>
                      <a:pt x="930" y="201"/>
                    </a:lnTo>
                    <a:lnTo>
                      <a:pt x="865" y="202"/>
                    </a:lnTo>
                    <a:lnTo>
                      <a:pt x="801" y="201"/>
                    </a:lnTo>
                    <a:lnTo>
                      <a:pt x="736" y="201"/>
                    </a:lnTo>
                    <a:lnTo>
                      <a:pt x="672" y="199"/>
                    </a:lnTo>
                    <a:lnTo>
                      <a:pt x="610" y="197"/>
                    </a:lnTo>
                    <a:lnTo>
                      <a:pt x="549" y="195"/>
                    </a:lnTo>
                    <a:lnTo>
                      <a:pt x="489" y="191"/>
                    </a:lnTo>
                    <a:lnTo>
                      <a:pt x="432" y="188"/>
                    </a:lnTo>
                    <a:lnTo>
                      <a:pt x="377" y="184"/>
                    </a:lnTo>
                    <a:lnTo>
                      <a:pt x="325" y="180"/>
                    </a:lnTo>
                    <a:lnTo>
                      <a:pt x="277" y="175"/>
                    </a:lnTo>
                    <a:lnTo>
                      <a:pt x="231" y="170"/>
                    </a:lnTo>
                    <a:lnTo>
                      <a:pt x="188" y="163"/>
                    </a:lnTo>
                    <a:lnTo>
                      <a:pt x="151" y="158"/>
                    </a:lnTo>
                    <a:lnTo>
                      <a:pt x="116" y="152"/>
                    </a:lnTo>
                    <a:lnTo>
                      <a:pt x="86" y="144"/>
                    </a:lnTo>
                    <a:lnTo>
                      <a:pt x="60" y="138"/>
                    </a:lnTo>
                    <a:lnTo>
                      <a:pt x="39" y="130"/>
                    </a:lnTo>
                    <a:lnTo>
                      <a:pt x="22" y="124"/>
                    </a:lnTo>
                    <a:lnTo>
                      <a:pt x="10" y="116"/>
                    </a:lnTo>
                    <a:lnTo>
                      <a:pt x="3" y="108"/>
                    </a:lnTo>
                    <a:lnTo>
                      <a:pt x="0" y="101"/>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08" name="Line 162"/>
              <p:cNvSpPr>
                <a:spLocks noChangeShapeType="1"/>
              </p:cNvSpPr>
              <p:nvPr/>
            </p:nvSpPr>
            <p:spPr bwMode="auto">
              <a:xfrm flipH="1">
                <a:off x="4176" y="19734"/>
                <a:ext cx="97" cy="2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409" name="Line 163"/>
              <p:cNvSpPr>
                <a:spLocks noChangeShapeType="1"/>
              </p:cNvSpPr>
              <p:nvPr/>
            </p:nvSpPr>
            <p:spPr bwMode="auto">
              <a:xfrm>
                <a:off x="2352" y="19734"/>
                <a:ext cx="95" cy="2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410" name="Freeform 164"/>
              <p:cNvSpPr>
                <a:spLocks/>
              </p:cNvSpPr>
              <p:nvPr/>
            </p:nvSpPr>
            <p:spPr bwMode="auto">
              <a:xfrm>
                <a:off x="2928" y="19658"/>
                <a:ext cx="144" cy="51"/>
              </a:xfrm>
              <a:custGeom>
                <a:avLst/>
                <a:gdLst>
                  <a:gd name="T0" fmla="*/ 0 w 144"/>
                  <a:gd name="T1" fmla="*/ 26 h 51"/>
                  <a:gd name="T2" fmla="*/ 2 w 144"/>
                  <a:gd name="T3" fmla="*/ 19 h 51"/>
                  <a:gd name="T4" fmla="*/ 10 w 144"/>
                  <a:gd name="T5" fmla="*/ 13 h 51"/>
                  <a:gd name="T6" fmla="*/ 21 w 144"/>
                  <a:gd name="T7" fmla="*/ 7 h 51"/>
                  <a:gd name="T8" fmla="*/ 36 w 144"/>
                  <a:gd name="T9" fmla="*/ 3 h 51"/>
                  <a:gd name="T10" fmla="*/ 53 w 144"/>
                  <a:gd name="T11" fmla="*/ 1 h 51"/>
                  <a:gd name="T12" fmla="*/ 72 w 144"/>
                  <a:gd name="T13" fmla="*/ 0 h 51"/>
                  <a:gd name="T14" fmla="*/ 91 w 144"/>
                  <a:gd name="T15" fmla="*/ 1 h 51"/>
                  <a:gd name="T16" fmla="*/ 108 w 144"/>
                  <a:gd name="T17" fmla="*/ 3 h 51"/>
                  <a:gd name="T18" fmla="*/ 123 w 144"/>
                  <a:gd name="T19" fmla="*/ 7 h 51"/>
                  <a:gd name="T20" fmla="*/ 134 w 144"/>
                  <a:gd name="T21" fmla="*/ 13 h 51"/>
                  <a:gd name="T22" fmla="*/ 142 w 144"/>
                  <a:gd name="T23" fmla="*/ 19 h 51"/>
                  <a:gd name="T24" fmla="*/ 144 w 144"/>
                  <a:gd name="T25" fmla="*/ 26 h 51"/>
                  <a:gd name="T26" fmla="*/ 142 w 144"/>
                  <a:gd name="T27" fmla="*/ 32 h 51"/>
                  <a:gd name="T28" fmla="*/ 134 w 144"/>
                  <a:gd name="T29" fmla="*/ 38 h 51"/>
                  <a:gd name="T30" fmla="*/ 123 w 144"/>
                  <a:gd name="T31" fmla="*/ 43 h 51"/>
                  <a:gd name="T32" fmla="*/ 108 w 144"/>
                  <a:gd name="T33" fmla="*/ 47 h 51"/>
                  <a:gd name="T34" fmla="*/ 91 w 144"/>
                  <a:gd name="T35" fmla="*/ 49 h 51"/>
                  <a:gd name="T36" fmla="*/ 72 w 144"/>
                  <a:gd name="T37" fmla="*/ 51 h 51"/>
                  <a:gd name="T38" fmla="*/ 53 w 144"/>
                  <a:gd name="T39" fmla="*/ 49 h 51"/>
                  <a:gd name="T40" fmla="*/ 36 w 144"/>
                  <a:gd name="T41" fmla="*/ 47 h 51"/>
                  <a:gd name="T42" fmla="*/ 21 w 144"/>
                  <a:gd name="T43" fmla="*/ 43 h 51"/>
                  <a:gd name="T44" fmla="*/ 10 w 144"/>
                  <a:gd name="T45" fmla="*/ 38 h 51"/>
                  <a:gd name="T46" fmla="*/ 2 w 144"/>
                  <a:gd name="T47" fmla="*/ 32 h 51"/>
                  <a:gd name="T48" fmla="*/ 0 w 144"/>
                  <a:gd name="T49" fmla="*/ 2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51"/>
                  <a:gd name="T77" fmla="*/ 144 w 14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51">
                    <a:moveTo>
                      <a:pt x="0" y="26"/>
                    </a:moveTo>
                    <a:lnTo>
                      <a:pt x="2" y="19"/>
                    </a:lnTo>
                    <a:lnTo>
                      <a:pt x="10" y="13"/>
                    </a:lnTo>
                    <a:lnTo>
                      <a:pt x="21" y="7"/>
                    </a:lnTo>
                    <a:lnTo>
                      <a:pt x="36" y="3"/>
                    </a:lnTo>
                    <a:lnTo>
                      <a:pt x="53" y="1"/>
                    </a:lnTo>
                    <a:lnTo>
                      <a:pt x="72" y="0"/>
                    </a:lnTo>
                    <a:lnTo>
                      <a:pt x="91" y="1"/>
                    </a:lnTo>
                    <a:lnTo>
                      <a:pt x="108" y="3"/>
                    </a:lnTo>
                    <a:lnTo>
                      <a:pt x="123" y="7"/>
                    </a:lnTo>
                    <a:lnTo>
                      <a:pt x="134" y="13"/>
                    </a:lnTo>
                    <a:lnTo>
                      <a:pt x="142" y="19"/>
                    </a:lnTo>
                    <a:lnTo>
                      <a:pt x="144" y="26"/>
                    </a:lnTo>
                    <a:lnTo>
                      <a:pt x="142" y="32"/>
                    </a:lnTo>
                    <a:lnTo>
                      <a:pt x="134" y="38"/>
                    </a:lnTo>
                    <a:lnTo>
                      <a:pt x="123" y="43"/>
                    </a:lnTo>
                    <a:lnTo>
                      <a:pt x="108" y="47"/>
                    </a:lnTo>
                    <a:lnTo>
                      <a:pt x="91" y="49"/>
                    </a:lnTo>
                    <a:lnTo>
                      <a:pt x="72" y="51"/>
                    </a:lnTo>
                    <a:lnTo>
                      <a:pt x="53" y="49"/>
                    </a:lnTo>
                    <a:lnTo>
                      <a:pt x="36" y="47"/>
                    </a:lnTo>
                    <a:lnTo>
                      <a:pt x="21" y="43"/>
                    </a:lnTo>
                    <a:lnTo>
                      <a:pt x="10" y="38"/>
                    </a:lnTo>
                    <a:lnTo>
                      <a:pt x="2" y="32"/>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11" name="Freeform 165"/>
              <p:cNvSpPr>
                <a:spLocks/>
              </p:cNvSpPr>
              <p:nvPr/>
            </p:nvSpPr>
            <p:spPr bwMode="auto">
              <a:xfrm>
                <a:off x="3576" y="19658"/>
                <a:ext cx="144" cy="51"/>
              </a:xfrm>
              <a:custGeom>
                <a:avLst/>
                <a:gdLst>
                  <a:gd name="T0" fmla="*/ 0 w 144"/>
                  <a:gd name="T1" fmla="*/ 26 h 51"/>
                  <a:gd name="T2" fmla="*/ 2 w 144"/>
                  <a:gd name="T3" fmla="*/ 19 h 51"/>
                  <a:gd name="T4" fmla="*/ 10 w 144"/>
                  <a:gd name="T5" fmla="*/ 13 h 51"/>
                  <a:gd name="T6" fmla="*/ 21 w 144"/>
                  <a:gd name="T7" fmla="*/ 7 h 51"/>
                  <a:gd name="T8" fmla="*/ 36 w 144"/>
                  <a:gd name="T9" fmla="*/ 3 h 51"/>
                  <a:gd name="T10" fmla="*/ 54 w 144"/>
                  <a:gd name="T11" fmla="*/ 1 h 51"/>
                  <a:gd name="T12" fmla="*/ 72 w 144"/>
                  <a:gd name="T13" fmla="*/ 0 h 51"/>
                  <a:gd name="T14" fmla="*/ 91 w 144"/>
                  <a:gd name="T15" fmla="*/ 1 h 51"/>
                  <a:gd name="T16" fmla="*/ 108 w 144"/>
                  <a:gd name="T17" fmla="*/ 3 h 51"/>
                  <a:gd name="T18" fmla="*/ 123 w 144"/>
                  <a:gd name="T19" fmla="*/ 7 h 51"/>
                  <a:gd name="T20" fmla="*/ 134 w 144"/>
                  <a:gd name="T21" fmla="*/ 13 h 51"/>
                  <a:gd name="T22" fmla="*/ 142 w 144"/>
                  <a:gd name="T23" fmla="*/ 19 h 51"/>
                  <a:gd name="T24" fmla="*/ 144 w 144"/>
                  <a:gd name="T25" fmla="*/ 26 h 51"/>
                  <a:gd name="T26" fmla="*/ 142 w 144"/>
                  <a:gd name="T27" fmla="*/ 32 h 51"/>
                  <a:gd name="T28" fmla="*/ 134 w 144"/>
                  <a:gd name="T29" fmla="*/ 38 h 51"/>
                  <a:gd name="T30" fmla="*/ 123 w 144"/>
                  <a:gd name="T31" fmla="*/ 43 h 51"/>
                  <a:gd name="T32" fmla="*/ 108 w 144"/>
                  <a:gd name="T33" fmla="*/ 47 h 51"/>
                  <a:gd name="T34" fmla="*/ 91 w 144"/>
                  <a:gd name="T35" fmla="*/ 49 h 51"/>
                  <a:gd name="T36" fmla="*/ 72 w 144"/>
                  <a:gd name="T37" fmla="*/ 51 h 51"/>
                  <a:gd name="T38" fmla="*/ 54 w 144"/>
                  <a:gd name="T39" fmla="*/ 49 h 51"/>
                  <a:gd name="T40" fmla="*/ 36 w 144"/>
                  <a:gd name="T41" fmla="*/ 47 h 51"/>
                  <a:gd name="T42" fmla="*/ 21 w 144"/>
                  <a:gd name="T43" fmla="*/ 43 h 51"/>
                  <a:gd name="T44" fmla="*/ 10 w 144"/>
                  <a:gd name="T45" fmla="*/ 38 h 51"/>
                  <a:gd name="T46" fmla="*/ 2 w 144"/>
                  <a:gd name="T47" fmla="*/ 32 h 51"/>
                  <a:gd name="T48" fmla="*/ 0 w 144"/>
                  <a:gd name="T49" fmla="*/ 2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51"/>
                  <a:gd name="T77" fmla="*/ 144 w 14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51">
                    <a:moveTo>
                      <a:pt x="0" y="26"/>
                    </a:moveTo>
                    <a:lnTo>
                      <a:pt x="2" y="19"/>
                    </a:lnTo>
                    <a:lnTo>
                      <a:pt x="10" y="13"/>
                    </a:lnTo>
                    <a:lnTo>
                      <a:pt x="21" y="7"/>
                    </a:lnTo>
                    <a:lnTo>
                      <a:pt x="36" y="3"/>
                    </a:lnTo>
                    <a:lnTo>
                      <a:pt x="54" y="1"/>
                    </a:lnTo>
                    <a:lnTo>
                      <a:pt x="72" y="0"/>
                    </a:lnTo>
                    <a:lnTo>
                      <a:pt x="91" y="1"/>
                    </a:lnTo>
                    <a:lnTo>
                      <a:pt x="108" y="3"/>
                    </a:lnTo>
                    <a:lnTo>
                      <a:pt x="123" y="7"/>
                    </a:lnTo>
                    <a:lnTo>
                      <a:pt x="134" y="13"/>
                    </a:lnTo>
                    <a:lnTo>
                      <a:pt x="142" y="19"/>
                    </a:lnTo>
                    <a:lnTo>
                      <a:pt x="144" y="26"/>
                    </a:lnTo>
                    <a:lnTo>
                      <a:pt x="142" y="32"/>
                    </a:lnTo>
                    <a:lnTo>
                      <a:pt x="134" y="38"/>
                    </a:lnTo>
                    <a:lnTo>
                      <a:pt x="123" y="43"/>
                    </a:lnTo>
                    <a:lnTo>
                      <a:pt x="108" y="47"/>
                    </a:lnTo>
                    <a:lnTo>
                      <a:pt x="91" y="49"/>
                    </a:lnTo>
                    <a:lnTo>
                      <a:pt x="72" y="51"/>
                    </a:lnTo>
                    <a:lnTo>
                      <a:pt x="54" y="49"/>
                    </a:lnTo>
                    <a:lnTo>
                      <a:pt x="36" y="47"/>
                    </a:lnTo>
                    <a:lnTo>
                      <a:pt x="21" y="43"/>
                    </a:lnTo>
                    <a:lnTo>
                      <a:pt x="10" y="38"/>
                    </a:lnTo>
                    <a:lnTo>
                      <a:pt x="2" y="32"/>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12" name="Freeform 166"/>
              <p:cNvSpPr>
                <a:spLocks/>
              </p:cNvSpPr>
              <p:nvPr/>
            </p:nvSpPr>
            <p:spPr bwMode="auto">
              <a:xfrm>
                <a:off x="2975" y="19734"/>
                <a:ext cx="144" cy="51"/>
              </a:xfrm>
              <a:custGeom>
                <a:avLst/>
                <a:gdLst>
                  <a:gd name="T0" fmla="*/ 0 w 144"/>
                  <a:gd name="T1" fmla="*/ 25 h 51"/>
                  <a:gd name="T2" fmla="*/ 3 w 144"/>
                  <a:gd name="T3" fmla="*/ 19 h 51"/>
                  <a:gd name="T4" fmla="*/ 10 w 144"/>
                  <a:gd name="T5" fmla="*/ 12 h 51"/>
                  <a:gd name="T6" fmla="*/ 21 w 144"/>
                  <a:gd name="T7" fmla="*/ 8 h 51"/>
                  <a:gd name="T8" fmla="*/ 36 w 144"/>
                  <a:gd name="T9" fmla="*/ 4 h 51"/>
                  <a:gd name="T10" fmla="*/ 54 w 144"/>
                  <a:gd name="T11" fmla="*/ 0 h 51"/>
                  <a:gd name="T12" fmla="*/ 72 w 144"/>
                  <a:gd name="T13" fmla="*/ 0 h 51"/>
                  <a:gd name="T14" fmla="*/ 91 w 144"/>
                  <a:gd name="T15" fmla="*/ 0 h 51"/>
                  <a:gd name="T16" fmla="*/ 108 w 144"/>
                  <a:gd name="T17" fmla="*/ 4 h 51"/>
                  <a:gd name="T18" fmla="*/ 123 w 144"/>
                  <a:gd name="T19" fmla="*/ 8 h 51"/>
                  <a:gd name="T20" fmla="*/ 134 w 144"/>
                  <a:gd name="T21" fmla="*/ 12 h 51"/>
                  <a:gd name="T22" fmla="*/ 142 w 144"/>
                  <a:gd name="T23" fmla="*/ 19 h 51"/>
                  <a:gd name="T24" fmla="*/ 144 w 144"/>
                  <a:gd name="T25" fmla="*/ 25 h 51"/>
                  <a:gd name="T26" fmla="*/ 142 w 144"/>
                  <a:gd name="T27" fmla="*/ 32 h 51"/>
                  <a:gd name="T28" fmla="*/ 134 w 144"/>
                  <a:gd name="T29" fmla="*/ 38 h 51"/>
                  <a:gd name="T30" fmla="*/ 123 w 144"/>
                  <a:gd name="T31" fmla="*/ 43 h 51"/>
                  <a:gd name="T32" fmla="*/ 108 w 144"/>
                  <a:gd name="T33" fmla="*/ 47 h 51"/>
                  <a:gd name="T34" fmla="*/ 91 w 144"/>
                  <a:gd name="T35" fmla="*/ 50 h 51"/>
                  <a:gd name="T36" fmla="*/ 72 w 144"/>
                  <a:gd name="T37" fmla="*/ 51 h 51"/>
                  <a:gd name="T38" fmla="*/ 54 w 144"/>
                  <a:gd name="T39" fmla="*/ 50 h 51"/>
                  <a:gd name="T40" fmla="*/ 36 w 144"/>
                  <a:gd name="T41" fmla="*/ 47 h 51"/>
                  <a:gd name="T42" fmla="*/ 21 w 144"/>
                  <a:gd name="T43" fmla="*/ 43 h 51"/>
                  <a:gd name="T44" fmla="*/ 10 w 144"/>
                  <a:gd name="T45" fmla="*/ 38 h 51"/>
                  <a:gd name="T46" fmla="*/ 3 w 144"/>
                  <a:gd name="T47" fmla="*/ 32 h 51"/>
                  <a:gd name="T48" fmla="*/ 0 w 144"/>
                  <a:gd name="T49" fmla="*/ 25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51"/>
                  <a:gd name="T77" fmla="*/ 144 w 14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51">
                    <a:moveTo>
                      <a:pt x="0" y="25"/>
                    </a:moveTo>
                    <a:lnTo>
                      <a:pt x="3" y="19"/>
                    </a:lnTo>
                    <a:lnTo>
                      <a:pt x="10" y="12"/>
                    </a:lnTo>
                    <a:lnTo>
                      <a:pt x="21" y="8"/>
                    </a:lnTo>
                    <a:lnTo>
                      <a:pt x="36" y="4"/>
                    </a:lnTo>
                    <a:lnTo>
                      <a:pt x="54" y="0"/>
                    </a:lnTo>
                    <a:lnTo>
                      <a:pt x="72" y="0"/>
                    </a:lnTo>
                    <a:lnTo>
                      <a:pt x="91" y="0"/>
                    </a:lnTo>
                    <a:lnTo>
                      <a:pt x="108" y="4"/>
                    </a:lnTo>
                    <a:lnTo>
                      <a:pt x="123" y="8"/>
                    </a:lnTo>
                    <a:lnTo>
                      <a:pt x="134" y="12"/>
                    </a:lnTo>
                    <a:lnTo>
                      <a:pt x="142" y="19"/>
                    </a:lnTo>
                    <a:lnTo>
                      <a:pt x="144" y="25"/>
                    </a:lnTo>
                    <a:lnTo>
                      <a:pt x="142" y="32"/>
                    </a:lnTo>
                    <a:lnTo>
                      <a:pt x="134" y="38"/>
                    </a:lnTo>
                    <a:lnTo>
                      <a:pt x="123" y="43"/>
                    </a:lnTo>
                    <a:lnTo>
                      <a:pt x="108" y="47"/>
                    </a:lnTo>
                    <a:lnTo>
                      <a:pt x="91" y="50"/>
                    </a:lnTo>
                    <a:lnTo>
                      <a:pt x="72" y="51"/>
                    </a:lnTo>
                    <a:lnTo>
                      <a:pt x="54" y="50"/>
                    </a:lnTo>
                    <a:lnTo>
                      <a:pt x="36" y="47"/>
                    </a:lnTo>
                    <a:lnTo>
                      <a:pt x="21" y="43"/>
                    </a:lnTo>
                    <a:lnTo>
                      <a:pt x="10" y="38"/>
                    </a:lnTo>
                    <a:lnTo>
                      <a:pt x="3" y="32"/>
                    </a:lnTo>
                    <a:lnTo>
                      <a:pt x="0"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13" name="Freeform 167"/>
              <p:cNvSpPr>
                <a:spLocks/>
              </p:cNvSpPr>
              <p:nvPr/>
            </p:nvSpPr>
            <p:spPr bwMode="auto">
              <a:xfrm>
                <a:off x="3504" y="19734"/>
                <a:ext cx="144" cy="51"/>
              </a:xfrm>
              <a:custGeom>
                <a:avLst/>
                <a:gdLst>
                  <a:gd name="T0" fmla="*/ 0 w 144"/>
                  <a:gd name="T1" fmla="*/ 25 h 51"/>
                  <a:gd name="T2" fmla="*/ 2 w 144"/>
                  <a:gd name="T3" fmla="*/ 19 h 51"/>
                  <a:gd name="T4" fmla="*/ 10 w 144"/>
                  <a:gd name="T5" fmla="*/ 12 h 51"/>
                  <a:gd name="T6" fmla="*/ 21 w 144"/>
                  <a:gd name="T7" fmla="*/ 8 h 51"/>
                  <a:gd name="T8" fmla="*/ 36 w 144"/>
                  <a:gd name="T9" fmla="*/ 4 h 51"/>
                  <a:gd name="T10" fmla="*/ 53 w 144"/>
                  <a:gd name="T11" fmla="*/ 0 h 51"/>
                  <a:gd name="T12" fmla="*/ 72 w 144"/>
                  <a:gd name="T13" fmla="*/ 0 h 51"/>
                  <a:gd name="T14" fmla="*/ 91 w 144"/>
                  <a:gd name="T15" fmla="*/ 0 h 51"/>
                  <a:gd name="T16" fmla="*/ 108 w 144"/>
                  <a:gd name="T17" fmla="*/ 4 h 51"/>
                  <a:gd name="T18" fmla="*/ 123 w 144"/>
                  <a:gd name="T19" fmla="*/ 8 h 51"/>
                  <a:gd name="T20" fmla="*/ 134 w 144"/>
                  <a:gd name="T21" fmla="*/ 12 h 51"/>
                  <a:gd name="T22" fmla="*/ 142 w 144"/>
                  <a:gd name="T23" fmla="*/ 19 h 51"/>
                  <a:gd name="T24" fmla="*/ 144 w 144"/>
                  <a:gd name="T25" fmla="*/ 25 h 51"/>
                  <a:gd name="T26" fmla="*/ 142 w 144"/>
                  <a:gd name="T27" fmla="*/ 32 h 51"/>
                  <a:gd name="T28" fmla="*/ 134 w 144"/>
                  <a:gd name="T29" fmla="*/ 38 h 51"/>
                  <a:gd name="T30" fmla="*/ 123 w 144"/>
                  <a:gd name="T31" fmla="*/ 43 h 51"/>
                  <a:gd name="T32" fmla="*/ 108 w 144"/>
                  <a:gd name="T33" fmla="*/ 47 h 51"/>
                  <a:gd name="T34" fmla="*/ 91 w 144"/>
                  <a:gd name="T35" fmla="*/ 50 h 51"/>
                  <a:gd name="T36" fmla="*/ 72 w 144"/>
                  <a:gd name="T37" fmla="*/ 51 h 51"/>
                  <a:gd name="T38" fmla="*/ 53 w 144"/>
                  <a:gd name="T39" fmla="*/ 50 h 51"/>
                  <a:gd name="T40" fmla="*/ 36 w 144"/>
                  <a:gd name="T41" fmla="*/ 47 h 51"/>
                  <a:gd name="T42" fmla="*/ 21 w 144"/>
                  <a:gd name="T43" fmla="*/ 43 h 51"/>
                  <a:gd name="T44" fmla="*/ 10 w 144"/>
                  <a:gd name="T45" fmla="*/ 38 h 51"/>
                  <a:gd name="T46" fmla="*/ 2 w 144"/>
                  <a:gd name="T47" fmla="*/ 32 h 51"/>
                  <a:gd name="T48" fmla="*/ 0 w 144"/>
                  <a:gd name="T49" fmla="*/ 25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51"/>
                  <a:gd name="T77" fmla="*/ 144 w 14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51">
                    <a:moveTo>
                      <a:pt x="0" y="25"/>
                    </a:moveTo>
                    <a:lnTo>
                      <a:pt x="2" y="19"/>
                    </a:lnTo>
                    <a:lnTo>
                      <a:pt x="10" y="12"/>
                    </a:lnTo>
                    <a:lnTo>
                      <a:pt x="21" y="8"/>
                    </a:lnTo>
                    <a:lnTo>
                      <a:pt x="36" y="4"/>
                    </a:lnTo>
                    <a:lnTo>
                      <a:pt x="53" y="0"/>
                    </a:lnTo>
                    <a:lnTo>
                      <a:pt x="72" y="0"/>
                    </a:lnTo>
                    <a:lnTo>
                      <a:pt x="91" y="0"/>
                    </a:lnTo>
                    <a:lnTo>
                      <a:pt x="108" y="4"/>
                    </a:lnTo>
                    <a:lnTo>
                      <a:pt x="123" y="8"/>
                    </a:lnTo>
                    <a:lnTo>
                      <a:pt x="134" y="12"/>
                    </a:lnTo>
                    <a:lnTo>
                      <a:pt x="142" y="19"/>
                    </a:lnTo>
                    <a:lnTo>
                      <a:pt x="144" y="25"/>
                    </a:lnTo>
                    <a:lnTo>
                      <a:pt x="142" y="32"/>
                    </a:lnTo>
                    <a:lnTo>
                      <a:pt x="134" y="38"/>
                    </a:lnTo>
                    <a:lnTo>
                      <a:pt x="123" y="43"/>
                    </a:lnTo>
                    <a:lnTo>
                      <a:pt x="108" y="47"/>
                    </a:lnTo>
                    <a:lnTo>
                      <a:pt x="91" y="50"/>
                    </a:lnTo>
                    <a:lnTo>
                      <a:pt x="72" y="51"/>
                    </a:lnTo>
                    <a:lnTo>
                      <a:pt x="53" y="50"/>
                    </a:lnTo>
                    <a:lnTo>
                      <a:pt x="36" y="47"/>
                    </a:lnTo>
                    <a:lnTo>
                      <a:pt x="21" y="43"/>
                    </a:lnTo>
                    <a:lnTo>
                      <a:pt x="10" y="38"/>
                    </a:lnTo>
                    <a:lnTo>
                      <a:pt x="2" y="32"/>
                    </a:lnTo>
                    <a:lnTo>
                      <a:pt x="0"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14" name="Freeform 168"/>
              <p:cNvSpPr>
                <a:spLocks/>
              </p:cNvSpPr>
              <p:nvPr/>
            </p:nvSpPr>
            <p:spPr bwMode="auto">
              <a:xfrm>
                <a:off x="2352" y="19734"/>
                <a:ext cx="1921" cy="304"/>
              </a:xfrm>
              <a:custGeom>
                <a:avLst/>
                <a:gdLst>
                  <a:gd name="T0" fmla="*/ 95 w 1921"/>
                  <a:gd name="T1" fmla="*/ 203 h 304"/>
                  <a:gd name="T2" fmla="*/ 105 w 1921"/>
                  <a:gd name="T3" fmla="*/ 218 h 304"/>
                  <a:gd name="T4" fmla="*/ 134 w 1921"/>
                  <a:gd name="T5" fmla="*/ 232 h 304"/>
                  <a:gd name="T6" fmla="*/ 181 w 1921"/>
                  <a:gd name="T7" fmla="*/ 246 h 304"/>
                  <a:gd name="T8" fmla="*/ 246 w 1921"/>
                  <a:gd name="T9" fmla="*/ 260 h 304"/>
                  <a:gd name="T10" fmla="*/ 326 w 1921"/>
                  <a:gd name="T11" fmla="*/ 272 h 304"/>
                  <a:gd name="T12" fmla="*/ 420 w 1921"/>
                  <a:gd name="T13" fmla="*/ 282 h 304"/>
                  <a:gd name="T14" fmla="*/ 527 w 1921"/>
                  <a:gd name="T15" fmla="*/ 290 h 304"/>
                  <a:gd name="T16" fmla="*/ 644 w 1921"/>
                  <a:gd name="T17" fmla="*/ 297 h 304"/>
                  <a:gd name="T18" fmla="*/ 767 w 1921"/>
                  <a:gd name="T19" fmla="*/ 301 h 304"/>
                  <a:gd name="T20" fmla="*/ 896 w 1921"/>
                  <a:gd name="T21" fmla="*/ 303 h 304"/>
                  <a:gd name="T22" fmla="*/ 1025 w 1921"/>
                  <a:gd name="T23" fmla="*/ 303 h 304"/>
                  <a:gd name="T24" fmla="*/ 1152 w 1921"/>
                  <a:gd name="T25" fmla="*/ 301 h 304"/>
                  <a:gd name="T26" fmla="*/ 1275 w 1921"/>
                  <a:gd name="T27" fmla="*/ 297 h 304"/>
                  <a:gd name="T28" fmla="*/ 1392 w 1921"/>
                  <a:gd name="T29" fmla="*/ 290 h 304"/>
                  <a:gd name="T30" fmla="*/ 1499 w 1921"/>
                  <a:gd name="T31" fmla="*/ 282 h 304"/>
                  <a:gd name="T32" fmla="*/ 1594 w 1921"/>
                  <a:gd name="T33" fmla="*/ 272 h 304"/>
                  <a:gd name="T34" fmla="*/ 1674 w 1921"/>
                  <a:gd name="T35" fmla="*/ 260 h 304"/>
                  <a:gd name="T36" fmla="*/ 1739 w 1921"/>
                  <a:gd name="T37" fmla="*/ 246 h 304"/>
                  <a:gd name="T38" fmla="*/ 1786 w 1921"/>
                  <a:gd name="T39" fmla="*/ 232 h 304"/>
                  <a:gd name="T40" fmla="*/ 1815 w 1921"/>
                  <a:gd name="T41" fmla="*/ 218 h 304"/>
                  <a:gd name="T42" fmla="*/ 1824 w 1921"/>
                  <a:gd name="T43" fmla="*/ 203 h 304"/>
                  <a:gd name="T44" fmla="*/ 1918 w 1921"/>
                  <a:gd name="T45" fmla="*/ 7 h 304"/>
                  <a:gd name="T46" fmla="*/ 1898 w 1921"/>
                  <a:gd name="T47" fmla="*/ 22 h 304"/>
                  <a:gd name="T48" fmla="*/ 1860 w 1921"/>
                  <a:gd name="T49" fmla="*/ 35 h 304"/>
                  <a:gd name="T50" fmla="*/ 1803 w 1921"/>
                  <a:gd name="T51" fmla="*/ 49 h 304"/>
                  <a:gd name="T52" fmla="*/ 1729 w 1921"/>
                  <a:gd name="T53" fmla="*/ 61 h 304"/>
                  <a:gd name="T54" fmla="*/ 1640 w 1921"/>
                  <a:gd name="T55" fmla="*/ 71 h 304"/>
                  <a:gd name="T56" fmla="*/ 1535 w 1921"/>
                  <a:gd name="T57" fmla="*/ 81 h 304"/>
                  <a:gd name="T58" fmla="*/ 1421 w 1921"/>
                  <a:gd name="T59" fmla="*/ 89 h 304"/>
                  <a:gd name="T60" fmla="*/ 1295 w 1921"/>
                  <a:gd name="T61" fmla="*/ 95 h 304"/>
                  <a:gd name="T62" fmla="*/ 1164 w 1921"/>
                  <a:gd name="T63" fmla="*/ 98 h 304"/>
                  <a:gd name="T64" fmla="*/ 1029 w 1921"/>
                  <a:gd name="T65" fmla="*/ 101 h 304"/>
                  <a:gd name="T66" fmla="*/ 892 w 1921"/>
                  <a:gd name="T67" fmla="*/ 101 h 304"/>
                  <a:gd name="T68" fmla="*/ 756 w 1921"/>
                  <a:gd name="T69" fmla="*/ 98 h 304"/>
                  <a:gd name="T70" fmla="*/ 624 w 1921"/>
                  <a:gd name="T71" fmla="*/ 95 h 304"/>
                  <a:gd name="T72" fmla="*/ 500 w 1921"/>
                  <a:gd name="T73" fmla="*/ 89 h 304"/>
                  <a:gd name="T74" fmla="*/ 384 w 1921"/>
                  <a:gd name="T75" fmla="*/ 81 h 304"/>
                  <a:gd name="T76" fmla="*/ 281 w 1921"/>
                  <a:gd name="T77" fmla="*/ 71 h 304"/>
                  <a:gd name="T78" fmla="*/ 191 w 1921"/>
                  <a:gd name="T79" fmla="*/ 61 h 304"/>
                  <a:gd name="T80" fmla="*/ 117 w 1921"/>
                  <a:gd name="T81" fmla="*/ 49 h 304"/>
                  <a:gd name="T82" fmla="*/ 59 w 1921"/>
                  <a:gd name="T83" fmla="*/ 35 h 304"/>
                  <a:gd name="T84" fmla="*/ 21 w 1921"/>
                  <a:gd name="T85" fmla="*/ 22 h 304"/>
                  <a:gd name="T86" fmla="*/ 2 w 1921"/>
                  <a:gd name="T87" fmla="*/ 7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304"/>
                  <a:gd name="T134" fmla="*/ 1921 w 1921"/>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304">
                    <a:moveTo>
                      <a:pt x="0" y="0"/>
                    </a:moveTo>
                    <a:lnTo>
                      <a:pt x="95" y="203"/>
                    </a:lnTo>
                    <a:lnTo>
                      <a:pt x="98" y="210"/>
                    </a:lnTo>
                    <a:lnTo>
                      <a:pt x="105" y="218"/>
                    </a:lnTo>
                    <a:lnTo>
                      <a:pt x="117" y="226"/>
                    </a:lnTo>
                    <a:lnTo>
                      <a:pt x="134" y="232"/>
                    </a:lnTo>
                    <a:lnTo>
                      <a:pt x="155" y="240"/>
                    </a:lnTo>
                    <a:lnTo>
                      <a:pt x="181" y="246"/>
                    </a:lnTo>
                    <a:lnTo>
                      <a:pt x="211" y="254"/>
                    </a:lnTo>
                    <a:lnTo>
                      <a:pt x="246" y="260"/>
                    </a:lnTo>
                    <a:lnTo>
                      <a:pt x="283" y="265"/>
                    </a:lnTo>
                    <a:lnTo>
                      <a:pt x="326" y="272"/>
                    </a:lnTo>
                    <a:lnTo>
                      <a:pt x="372" y="277"/>
                    </a:lnTo>
                    <a:lnTo>
                      <a:pt x="420" y="282"/>
                    </a:lnTo>
                    <a:lnTo>
                      <a:pt x="472" y="286"/>
                    </a:lnTo>
                    <a:lnTo>
                      <a:pt x="527" y="290"/>
                    </a:lnTo>
                    <a:lnTo>
                      <a:pt x="584" y="293"/>
                    </a:lnTo>
                    <a:lnTo>
                      <a:pt x="644" y="297"/>
                    </a:lnTo>
                    <a:lnTo>
                      <a:pt x="705" y="299"/>
                    </a:lnTo>
                    <a:lnTo>
                      <a:pt x="767" y="301"/>
                    </a:lnTo>
                    <a:lnTo>
                      <a:pt x="831" y="303"/>
                    </a:lnTo>
                    <a:lnTo>
                      <a:pt x="896" y="303"/>
                    </a:lnTo>
                    <a:lnTo>
                      <a:pt x="960" y="304"/>
                    </a:lnTo>
                    <a:lnTo>
                      <a:pt x="1025" y="303"/>
                    </a:lnTo>
                    <a:lnTo>
                      <a:pt x="1088" y="303"/>
                    </a:lnTo>
                    <a:lnTo>
                      <a:pt x="1152" y="301"/>
                    </a:lnTo>
                    <a:lnTo>
                      <a:pt x="1214" y="299"/>
                    </a:lnTo>
                    <a:lnTo>
                      <a:pt x="1275" y="297"/>
                    </a:lnTo>
                    <a:lnTo>
                      <a:pt x="1335" y="293"/>
                    </a:lnTo>
                    <a:lnTo>
                      <a:pt x="1392" y="290"/>
                    </a:lnTo>
                    <a:lnTo>
                      <a:pt x="1447" y="286"/>
                    </a:lnTo>
                    <a:lnTo>
                      <a:pt x="1499" y="282"/>
                    </a:lnTo>
                    <a:lnTo>
                      <a:pt x="1548" y="277"/>
                    </a:lnTo>
                    <a:lnTo>
                      <a:pt x="1594" y="272"/>
                    </a:lnTo>
                    <a:lnTo>
                      <a:pt x="1636" y="265"/>
                    </a:lnTo>
                    <a:lnTo>
                      <a:pt x="1674" y="260"/>
                    </a:lnTo>
                    <a:lnTo>
                      <a:pt x="1708" y="254"/>
                    </a:lnTo>
                    <a:lnTo>
                      <a:pt x="1739" y="246"/>
                    </a:lnTo>
                    <a:lnTo>
                      <a:pt x="1764" y="240"/>
                    </a:lnTo>
                    <a:lnTo>
                      <a:pt x="1786" y="232"/>
                    </a:lnTo>
                    <a:lnTo>
                      <a:pt x="1803" y="226"/>
                    </a:lnTo>
                    <a:lnTo>
                      <a:pt x="1815" y="218"/>
                    </a:lnTo>
                    <a:lnTo>
                      <a:pt x="1821" y="210"/>
                    </a:lnTo>
                    <a:lnTo>
                      <a:pt x="1824" y="203"/>
                    </a:lnTo>
                    <a:lnTo>
                      <a:pt x="1921" y="0"/>
                    </a:lnTo>
                    <a:lnTo>
                      <a:pt x="1918" y="7"/>
                    </a:lnTo>
                    <a:lnTo>
                      <a:pt x="1911" y="14"/>
                    </a:lnTo>
                    <a:lnTo>
                      <a:pt x="1898" y="22"/>
                    </a:lnTo>
                    <a:lnTo>
                      <a:pt x="1881" y="28"/>
                    </a:lnTo>
                    <a:lnTo>
                      <a:pt x="1860" y="35"/>
                    </a:lnTo>
                    <a:lnTo>
                      <a:pt x="1834" y="42"/>
                    </a:lnTo>
                    <a:lnTo>
                      <a:pt x="1803" y="49"/>
                    </a:lnTo>
                    <a:lnTo>
                      <a:pt x="1768" y="54"/>
                    </a:lnTo>
                    <a:lnTo>
                      <a:pt x="1729" y="61"/>
                    </a:lnTo>
                    <a:lnTo>
                      <a:pt x="1686" y="66"/>
                    </a:lnTo>
                    <a:lnTo>
                      <a:pt x="1640" y="71"/>
                    </a:lnTo>
                    <a:lnTo>
                      <a:pt x="1589" y="77"/>
                    </a:lnTo>
                    <a:lnTo>
                      <a:pt x="1535" y="81"/>
                    </a:lnTo>
                    <a:lnTo>
                      <a:pt x="1479" y="85"/>
                    </a:lnTo>
                    <a:lnTo>
                      <a:pt x="1421" y="89"/>
                    </a:lnTo>
                    <a:lnTo>
                      <a:pt x="1358" y="92"/>
                    </a:lnTo>
                    <a:lnTo>
                      <a:pt x="1295" y="95"/>
                    </a:lnTo>
                    <a:lnTo>
                      <a:pt x="1230" y="97"/>
                    </a:lnTo>
                    <a:lnTo>
                      <a:pt x="1164" y="98"/>
                    </a:lnTo>
                    <a:lnTo>
                      <a:pt x="1096" y="101"/>
                    </a:lnTo>
                    <a:lnTo>
                      <a:pt x="1029" y="101"/>
                    </a:lnTo>
                    <a:lnTo>
                      <a:pt x="960" y="102"/>
                    </a:lnTo>
                    <a:lnTo>
                      <a:pt x="892" y="101"/>
                    </a:lnTo>
                    <a:lnTo>
                      <a:pt x="823" y="101"/>
                    </a:lnTo>
                    <a:lnTo>
                      <a:pt x="756" y="98"/>
                    </a:lnTo>
                    <a:lnTo>
                      <a:pt x="689" y="97"/>
                    </a:lnTo>
                    <a:lnTo>
                      <a:pt x="624" y="95"/>
                    </a:lnTo>
                    <a:lnTo>
                      <a:pt x="561" y="92"/>
                    </a:lnTo>
                    <a:lnTo>
                      <a:pt x="500" y="89"/>
                    </a:lnTo>
                    <a:lnTo>
                      <a:pt x="440" y="85"/>
                    </a:lnTo>
                    <a:lnTo>
                      <a:pt x="384" y="81"/>
                    </a:lnTo>
                    <a:lnTo>
                      <a:pt x="331" y="77"/>
                    </a:lnTo>
                    <a:lnTo>
                      <a:pt x="281" y="71"/>
                    </a:lnTo>
                    <a:lnTo>
                      <a:pt x="234" y="66"/>
                    </a:lnTo>
                    <a:lnTo>
                      <a:pt x="191" y="61"/>
                    </a:lnTo>
                    <a:lnTo>
                      <a:pt x="151" y="54"/>
                    </a:lnTo>
                    <a:lnTo>
                      <a:pt x="117" y="49"/>
                    </a:lnTo>
                    <a:lnTo>
                      <a:pt x="86" y="42"/>
                    </a:lnTo>
                    <a:lnTo>
                      <a:pt x="59" y="35"/>
                    </a:lnTo>
                    <a:lnTo>
                      <a:pt x="38" y="28"/>
                    </a:lnTo>
                    <a:lnTo>
                      <a:pt x="21" y="22"/>
                    </a:lnTo>
                    <a:lnTo>
                      <a:pt x="8" y="14"/>
                    </a:lnTo>
                    <a:lnTo>
                      <a:pt x="2" y="7"/>
                    </a:lnTo>
                    <a:lnTo>
                      <a:pt x="0" y="0"/>
                    </a:lnTo>
                    <a:close/>
                  </a:path>
                </a:pathLst>
              </a:custGeom>
              <a:solidFill>
                <a:srgbClr val="80808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15" name="Freeform 169"/>
              <p:cNvSpPr>
                <a:spLocks/>
              </p:cNvSpPr>
              <p:nvPr/>
            </p:nvSpPr>
            <p:spPr bwMode="auto">
              <a:xfrm>
                <a:off x="3455" y="19804"/>
                <a:ext cx="25" cy="12"/>
              </a:xfrm>
              <a:custGeom>
                <a:avLst/>
                <a:gdLst>
                  <a:gd name="T0" fmla="*/ 0 w 25"/>
                  <a:gd name="T1" fmla="*/ 6 h 12"/>
                  <a:gd name="T2" fmla="*/ 3 w 25"/>
                  <a:gd name="T3" fmla="*/ 3 h 12"/>
                  <a:gd name="T4" fmla="*/ 9 w 25"/>
                  <a:gd name="T5" fmla="*/ 0 h 12"/>
                  <a:gd name="T6" fmla="*/ 16 w 25"/>
                  <a:gd name="T7" fmla="*/ 0 h 12"/>
                  <a:gd name="T8" fmla="*/ 23 w 25"/>
                  <a:gd name="T9" fmla="*/ 3 h 12"/>
                  <a:gd name="T10" fmla="*/ 25 w 25"/>
                  <a:gd name="T11" fmla="*/ 6 h 12"/>
                  <a:gd name="T12" fmla="*/ 23 w 25"/>
                  <a:gd name="T13" fmla="*/ 10 h 12"/>
                  <a:gd name="T14" fmla="*/ 16 w 25"/>
                  <a:gd name="T15" fmla="*/ 12 h 12"/>
                  <a:gd name="T16" fmla="*/ 9 w 25"/>
                  <a:gd name="T17" fmla="*/ 12 h 12"/>
                  <a:gd name="T18" fmla="*/ 3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3" y="3"/>
                    </a:lnTo>
                    <a:lnTo>
                      <a:pt x="9" y="0"/>
                    </a:lnTo>
                    <a:lnTo>
                      <a:pt x="16" y="0"/>
                    </a:lnTo>
                    <a:lnTo>
                      <a:pt x="23" y="3"/>
                    </a:lnTo>
                    <a:lnTo>
                      <a:pt x="25" y="6"/>
                    </a:lnTo>
                    <a:lnTo>
                      <a:pt x="23"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16" name="Freeform 170"/>
              <p:cNvSpPr>
                <a:spLocks/>
              </p:cNvSpPr>
              <p:nvPr/>
            </p:nvSpPr>
            <p:spPr bwMode="auto">
              <a:xfrm>
                <a:off x="4224" y="19728"/>
                <a:ext cx="24" cy="12"/>
              </a:xfrm>
              <a:custGeom>
                <a:avLst/>
                <a:gdLst>
                  <a:gd name="T0" fmla="*/ 0 w 24"/>
                  <a:gd name="T1" fmla="*/ 6 h 12"/>
                  <a:gd name="T2" fmla="*/ 3 w 24"/>
                  <a:gd name="T3" fmla="*/ 2 h 12"/>
                  <a:gd name="T4" fmla="*/ 9 w 24"/>
                  <a:gd name="T5" fmla="*/ 0 h 12"/>
                  <a:gd name="T6" fmla="*/ 16 w 24"/>
                  <a:gd name="T7" fmla="*/ 0 h 12"/>
                  <a:gd name="T8" fmla="*/ 21 w 24"/>
                  <a:gd name="T9" fmla="*/ 2 h 12"/>
                  <a:gd name="T10" fmla="*/ 24 w 24"/>
                  <a:gd name="T11" fmla="*/ 6 h 12"/>
                  <a:gd name="T12" fmla="*/ 21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1" y="2"/>
                    </a:lnTo>
                    <a:lnTo>
                      <a:pt x="24" y="6"/>
                    </a:lnTo>
                    <a:lnTo>
                      <a:pt x="21"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17" name="Freeform 171"/>
              <p:cNvSpPr>
                <a:spLocks/>
              </p:cNvSpPr>
              <p:nvPr/>
            </p:nvSpPr>
            <p:spPr bwMode="auto">
              <a:xfrm>
                <a:off x="4080" y="19684"/>
                <a:ext cx="25" cy="12"/>
              </a:xfrm>
              <a:custGeom>
                <a:avLst/>
                <a:gdLst>
                  <a:gd name="T0" fmla="*/ 0 w 25"/>
                  <a:gd name="T1" fmla="*/ 5 h 12"/>
                  <a:gd name="T2" fmla="*/ 2 w 25"/>
                  <a:gd name="T3" fmla="*/ 2 h 12"/>
                  <a:gd name="T4" fmla="*/ 9 w 25"/>
                  <a:gd name="T5" fmla="*/ 0 h 12"/>
                  <a:gd name="T6" fmla="*/ 16 w 25"/>
                  <a:gd name="T7" fmla="*/ 0 h 12"/>
                  <a:gd name="T8" fmla="*/ 22 w 25"/>
                  <a:gd name="T9" fmla="*/ 2 h 12"/>
                  <a:gd name="T10" fmla="*/ 25 w 25"/>
                  <a:gd name="T11" fmla="*/ 5 h 12"/>
                  <a:gd name="T12" fmla="*/ 22 w 25"/>
                  <a:gd name="T13" fmla="*/ 9 h 12"/>
                  <a:gd name="T14" fmla="*/ 16 w 25"/>
                  <a:gd name="T15" fmla="*/ 12 h 12"/>
                  <a:gd name="T16" fmla="*/ 9 w 25"/>
                  <a:gd name="T17" fmla="*/ 12 h 12"/>
                  <a:gd name="T18" fmla="*/ 2 w 25"/>
                  <a:gd name="T19" fmla="*/ 9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2" y="2"/>
                    </a:lnTo>
                    <a:lnTo>
                      <a:pt x="9" y="0"/>
                    </a:lnTo>
                    <a:lnTo>
                      <a:pt x="16" y="0"/>
                    </a:lnTo>
                    <a:lnTo>
                      <a:pt x="22" y="2"/>
                    </a:lnTo>
                    <a:lnTo>
                      <a:pt x="25" y="5"/>
                    </a:lnTo>
                    <a:lnTo>
                      <a:pt x="22" y="9"/>
                    </a:lnTo>
                    <a:lnTo>
                      <a:pt x="16" y="12"/>
                    </a:lnTo>
                    <a:lnTo>
                      <a:pt x="9" y="12"/>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18" name="Freeform 172"/>
              <p:cNvSpPr>
                <a:spLocks/>
              </p:cNvSpPr>
              <p:nvPr/>
            </p:nvSpPr>
            <p:spPr bwMode="auto">
              <a:xfrm>
                <a:off x="3948" y="19671"/>
                <a:ext cx="24" cy="12"/>
              </a:xfrm>
              <a:custGeom>
                <a:avLst/>
                <a:gdLst>
                  <a:gd name="T0" fmla="*/ 0 w 24"/>
                  <a:gd name="T1" fmla="*/ 6 h 12"/>
                  <a:gd name="T2" fmla="*/ 3 w 24"/>
                  <a:gd name="T3" fmla="*/ 2 h 12"/>
                  <a:gd name="T4" fmla="*/ 9 w 24"/>
                  <a:gd name="T5" fmla="*/ 0 h 12"/>
                  <a:gd name="T6" fmla="*/ 16 w 24"/>
                  <a:gd name="T7" fmla="*/ 0 h 12"/>
                  <a:gd name="T8" fmla="*/ 22 w 24"/>
                  <a:gd name="T9" fmla="*/ 2 h 12"/>
                  <a:gd name="T10" fmla="*/ 24 w 24"/>
                  <a:gd name="T11" fmla="*/ 6 h 12"/>
                  <a:gd name="T12" fmla="*/ 22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2" y="2"/>
                    </a:lnTo>
                    <a:lnTo>
                      <a:pt x="24" y="6"/>
                    </a:lnTo>
                    <a:lnTo>
                      <a:pt x="22"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19" name="Freeform 173"/>
              <p:cNvSpPr>
                <a:spLocks/>
              </p:cNvSpPr>
              <p:nvPr/>
            </p:nvSpPr>
            <p:spPr bwMode="auto">
              <a:xfrm>
                <a:off x="3804" y="19658"/>
                <a:ext cx="25" cy="13"/>
              </a:xfrm>
              <a:custGeom>
                <a:avLst/>
                <a:gdLst>
                  <a:gd name="T0" fmla="*/ 0 w 25"/>
                  <a:gd name="T1" fmla="*/ 6 h 13"/>
                  <a:gd name="T2" fmla="*/ 2 w 25"/>
                  <a:gd name="T3" fmla="*/ 3 h 13"/>
                  <a:gd name="T4" fmla="*/ 8 w 25"/>
                  <a:gd name="T5" fmla="*/ 0 h 13"/>
                  <a:gd name="T6" fmla="*/ 16 w 25"/>
                  <a:gd name="T7" fmla="*/ 0 h 13"/>
                  <a:gd name="T8" fmla="*/ 22 w 25"/>
                  <a:gd name="T9" fmla="*/ 3 h 13"/>
                  <a:gd name="T10" fmla="*/ 25 w 25"/>
                  <a:gd name="T11" fmla="*/ 6 h 13"/>
                  <a:gd name="T12" fmla="*/ 22 w 25"/>
                  <a:gd name="T13" fmla="*/ 10 h 13"/>
                  <a:gd name="T14" fmla="*/ 16 w 25"/>
                  <a:gd name="T15" fmla="*/ 13 h 13"/>
                  <a:gd name="T16" fmla="*/ 8 w 25"/>
                  <a:gd name="T17" fmla="*/ 13 h 13"/>
                  <a:gd name="T18" fmla="*/ 2 w 25"/>
                  <a:gd name="T19" fmla="*/ 10 h 13"/>
                  <a:gd name="T20" fmla="*/ 0 w 25"/>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6"/>
                    </a:moveTo>
                    <a:lnTo>
                      <a:pt x="2" y="3"/>
                    </a:lnTo>
                    <a:lnTo>
                      <a:pt x="8" y="0"/>
                    </a:lnTo>
                    <a:lnTo>
                      <a:pt x="16" y="0"/>
                    </a:lnTo>
                    <a:lnTo>
                      <a:pt x="22" y="3"/>
                    </a:lnTo>
                    <a:lnTo>
                      <a:pt x="25" y="6"/>
                    </a:lnTo>
                    <a:lnTo>
                      <a:pt x="22" y="10"/>
                    </a:lnTo>
                    <a:lnTo>
                      <a:pt x="16" y="13"/>
                    </a:lnTo>
                    <a:lnTo>
                      <a:pt x="8" y="13"/>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20" name="Freeform 174"/>
              <p:cNvSpPr>
                <a:spLocks/>
              </p:cNvSpPr>
              <p:nvPr/>
            </p:nvSpPr>
            <p:spPr bwMode="auto">
              <a:xfrm>
                <a:off x="3636" y="19646"/>
                <a:ext cx="23" cy="12"/>
              </a:xfrm>
              <a:custGeom>
                <a:avLst/>
                <a:gdLst>
                  <a:gd name="T0" fmla="*/ 0 w 23"/>
                  <a:gd name="T1" fmla="*/ 5 h 12"/>
                  <a:gd name="T2" fmla="*/ 2 w 23"/>
                  <a:gd name="T3" fmla="*/ 2 h 12"/>
                  <a:gd name="T4" fmla="*/ 8 w 23"/>
                  <a:gd name="T5" fmla="*/ 0 h 12"/>
                  <a:gd name="T6" fmla="*/ 16 w 23"/>
                  <a:gd name="T7" fmla="*/ 0 h 12"/>
                  <a:gd name="T8" fmla="*/ 22 w 23"/>
                  <a:gd name="T9" fmla="*/ 2 h 12"/>
                  <a:gd name="T10" fmla="*/ 23 w 23"/>
                  <a:gd name="T11" fmla="*/ 5 h 12"/>
                  <a:gd name="T12" fmla="*/ 22 w 23"/>
                  <a:gd name="T13" fmla="*/ 10 h 12"/>
                  <a:gd name="T14" fmla="*/ 16 w 23"/>
                  <a:gd name="T15" fmla="*/ 12 h 12"/>
                  <a:gd name="T16" fmla="*/ 8 w 23"/>
                  <a:gd name="T17" fmla="*/ 12 h 12"/>
                  <a:gd name="T18" fmla="*/ 2 w 23"/>
                  <a:gd name="T19" fmla="*/ 10 h 12"/>
                  <a:gd name="T20" fmla="*/ 0 w 23"/>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5"/>
                    </a:moveTo>
                    <a:lnTo>
                      <a:pt x="2" y="2"/>
                    </a:lnTo>
                    <a:lnTo>
                      <a:pt x="8" y="0"/>
                    </a:lnTo>
                    <a:lnTo>
                      <a:pt x="16" y="0"/>
                    </a:lnTo>
                    <a:lnTo>
                      <a:pt x="22" y="2"/>
                    </a:lnTo>
                    <a:lnTo>
                      <a:pt x="23" y="5"/>
                    </a:lnTo>
                    <a:lnTo>
                      <a:pt x="22" y="10"/>
                    </a:lnTo>
                    <a:lnTo>
                      <a:pt x="16" y="12"/>
                    </a:lnTo>
                    <a:lnTo>
                      <a:pt x="8"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21" name="Freeform 175"/>
              <p:cNvSpPr>
                <a:spLocks/>
              </p:cNvSpPr>
              <p:nvPr/>
            </p:nvSpPr>
            <p:spPr bwMode="auto">
              <a:xfrm>
                <a:off x="3504" y="19646"/>
                <a:ext cx="23" cy="12"/>
              </a:xfrm>
              <a:custGeom>
                <a:avLst/>
                <a:gdLst>
                  <a:gd name="T0" fmla="*/ 0 w 23"/>
                  <a:gd name="T1" fmla="*/ 5 h 12"/>
                  <a:gd name="T2" fmla="*/ 2 w 23"/>
                  <a:gd name="T3" fmla="*/ 2 h 12"/>
                  <a:gd name="T4" fmla="*/ 9 w 23"/>
                  <a:gd name="T5" fmla="*/ 0 h 12"/>
                  <a:gd name="T6" fmla="*/ 16 w 23"/>
                  <a:gd name="T7" fmla="*/ 0 h 12"/>
                  <a:gd name="T8" fmla="*/ 21 w 23"/>
                  <a:gd name="T9" fmla="*/ 2 h 12"/>
                  <a:gd name="T10" fmla="*/ 23 w 23"/>
                  <a:gd name="T11" fmla="*/ 5 h 12"/>
                  <a:gd name="T12" fmla="*/ 21 w 23"/>
                  <a:gd name="T13" fmla="*/ 10 h 12"/>
                  <a:gd name="T14" fmla="*/ 16 w 23"/>
                  <a:gd name="T15" fmla="*/ 12 h 12"/>
                  <a:gd name="T16" fmla="*/ 9 w 23"/>
                  <a:gd name="T17" fmla="*/ 12 h 12"/>
                  <a:gd name="T18" fmla="*/ 2 w 23"/>
                  <a:gd name="T19" fmla="*/ 10 h 12"/>
                  <a:gd name="T20" fmla="*/ 0 w 23"/>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5"/>
                    </a:moveTo>
                    <a:lnTo>
                      <a:pt x="2" y="2"/>
                    </a:lnTo>
                    <a:lnTo>
                      <a:pt x="9" y="0"/>
                    </a:lnTo>
                    <a:lnTo>
                      <a:pt x="16" y="0"/>
                    </a:lnTo>
                    <a:lnTo>
                      <a:pt x="21" y="2"/>
                    </a:lnTo>
                    <a:lnTo>
                      <a:pt x="23" y="5"/>
                    </a:lnTo>
                    <a:lnTo>
                      <a:pt x="21" y="10"/>
                    </a:lnTo>
                    <a:lnTo>
                      <a:pt x="16" y="12"/>
                    </a:lnTo>
                    <a:lnTo>
                      <a:pt x="9"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22" name="Freeform 176"/>
              <p:cNvSpPr>
                <a:spLocks/>
              </p:cNvSpPr>
              <p:nvPr/>
            </p:nvSpPr>
            <p:spPr bwMode="auto">
              <a:xfrm>
                <a:off x="4116" y="19759"/>
                <a:ext cx="24" cy="13"/>
              </a:xfrm>
              <a:custGeom>
                <a:avLst/>
                <a:gdLst>
                  <a:gd name="T0" fmla="*/ 0 w 24"/>
                  <a:gd name="T1" fmla="*/ 7 h 13"/>
                  <a:gd name="T2" fmla="*/ 3 w 24"/>
                  <a:gd name="T3" fmla="*/ 3 h 13"/>
                  <a:gd name="T4" fmla="*/ 9 w 24"/>
                  <a:gd name="T5" fmla="*/ 0 h 13"/>
                  <a:gd name="T6" fmla="*/ 16 w 24"/>
                  <a:gd name="T7" fmla="*/ 0 h 13"/>
                  <a:gd name="T8" fmla="*/ 22 w 24"/>
                  <a:gd name="T9" fmla="*/ 3 h 13"/>
                  <a:gd name="T10" fmla="*/ 24 w 24"/>
                  <a:gd name="T11" fmla="*/ 7 h 13"/>
                  <a:gd name="T12" fmla="*/ 22 w 24"/>
                  <a:gd name="T13" fmla="*/ 10 h 13"/>
                  <a:gd name="T14" fmla="*/ 16 w 24"/>
                  <a:gd name="T15" fmla="*/ 13 h 13"/>
                  <a:gd name="T16" fmla="*/ 9 w 24"/>
                  <a:gd name="T17" fmla="*/ 13 h 13"/>
                  <a:gd name="T18" fmla="*/ 3 w 24"/>
                  <a:gd name="T19" fmla="*/ 10 h 13"/>
                  <a:gd name="T20" fmla="*/ 0 w 24"/>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7"/>
                    </a:moveTo>
                    <a:lnTo>
                      <a:pt x="3" y="3"/>
                    </a:lnTo>
                    <a:lnTo>
                      <a:pt x="9" y="0"/>
                    </a:lnTo>
                    <a:lnTo>
                      <a:pt x="16" y="0"/>
                    </a:lnTo>
                    <a:lnTo>
                      <a:pt x="22" y="3"/>
                    </a:lnTo>
                    <a:lnTo>
                      <a:pt x="24" y="7"/>
                    </a:lnTo>
                    <a:lnTo>
                      <a:pt x="22" y="10"/>
                    </a:lnTo>
                    <a:lnTo>
                      <a:pt x="16" y="13"/>
                    </a:lnTo>
                    <a:lnTo>
                      <a:pt x="9"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23" name="Freeform 177"/>
              <p:cNvSpPr>
                <a:spLocks/>
              </p:cNvSpPr>
              <p:nvPr/>
            </p:nvSpPr>
            <p:spPr bwMode="auto">
              <a:xfrm>
                <a:off x="4033" y="19779"/>
                <a:ext cx="23" cy="11"/>
              </a:xfrm>
              <a:custGeom>
                <a:avLst/>
                <a:gdLst>
                  <a:gd name="T0" fmla="*/ 0 w 23"/>
                  <a:gd name="T1" fmla="*/ 6 h 11"/>
                  <a:gd name="T2" fmla="*/ 1 w 23"/>
                  <a:gd name="T3" fmla="*/ 2 h 11"/>
                  <a:gd name="T4" fmla="*/ 7 w 23"/>
                  <a:gd name="T5" fmla="*/ 0 h 11"/>
                  <a:gd name="T6" fmla="*/ 15 w 23"/>
                  <a:gd name="T7" fmla="*/ 0 h 11"/>
                  <a:gd name="T8" fmla="*/ 21 w 23"/>
                  <a:gd name="T9" fmla="*/ 2 h 11"/>
                  <a:gd name="T10" fmla="*/ 23 w 23"/>
                  <a:gd name="T11" fmla="*/ 6 h 11"/>
                  <a:gd name="T12" fmla="*/ 21 w 23"/>
                  <a:gd name="T13" fmla="*/ 9 h 11"/>
                  <a:gd name="T14" fmla="*/ 15 w 23"/>
                  <a:gd name="T15" fmla="*/ 11 h 11"/>
                  <a:gd name="T16" fmla="*/ 7 w 23"/>
                  <a:gd name="T17" fmla="*/ 11 h 11"/>
                  <a:gd name="T18" fmla="*/ 1 w 23"/>
                  <a:gd name="T19" fmla="*/ 9 h 11"/>
                  <a:gd name="T20" fmla="*/ 0 w 23"/>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6"/>
                    </a:moveTo>
                    <a:lnTo>
                      <a:pt x="1" y="2"/>
                    </a:lnTo>
                    <a:lnTo>
                      <a:pt x="7" y="0"/>
                    </a:lnTo>
                    <a:lnTo>
                      <a:pt x="15" y="0"/>
                    </a:lnTo>
                    <a:lnTo>
                      <a:pt x="21" y="2"/>
                    </a:lnTo>
                    <a:lnTo>
                      <a:pt x="23" y="6"/>
                    </a:lnTo>
                    <a:lnTo>
                      <a:pt x="21" y="9"/>
                    </a:lnTo>
                    <a:lnTo>
                      <a:pt x="15" y="11"/>
                    </a:lnTo>
                    <a:lnTo>
                      <a:pt x="7" y="11"/>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24" name="Freeform 178"/>
              <p:cNvSpPr>
                <a:spLocks/>
              </p:cNvSpPr>
              <p:nvPr/>
            </p:nvSpPr>
            <p:spPr bwMode="auto">
              <a:xfrm>
                <a:off x="3912" y="19779"/>
                <a:ext cx="24" cy="11"/>
              </a:xfrm>
              <a:custGeom>
                <a:avLst/>
                <a:gdLst>
                  <a:gd name="T0" fmla="*/ 0 w 24"/>
                  <a:gd name="T1" fmla="*/ 6 h 11"/>
                  <a:gd name="T2" fmla="*/ 2 w 24"/>
                  <a:gd name="T3" fmla="*/ 2 h 11"/>
                  <a:gd name="T4" fmla="*/ 9 w 24"/>
                  <a:gd name="T5" fmla="*/ 0 h 11"/>
                  <a:gd name="T6" fmla="*/ 16 w 24"/>
                  <a:gd name="T7" fmla="*/ 0 h 11"/>
                  <a:gd name="T8" fmla="*/ 22 w 24"/>
                  <a:gd name="T9" fmla="*/ 2 h 11"/>
                  <a:gd name="T10" fmla="*/ 24 w 24"/>
                  <a:gd name="T11" fmla="*/ 6 h 11"/>
                  <a:gd name="T12" fmla="*/ 22 w 24"/>
                  <a:gd name="T13" fmla="*/ 9 h 11"/>
                  <a:gd name="T14" fmla="*/ 16 w 24"/>
                  <a:gd name="T15" fmla="*/ 11 h 11"/>
                  <a:gd name="T16" fmla="*/ 9 w 24"/>
                  <a:gd name="T17" fmla="*/ 11 h 11"/>
                  <a:gd name="T18" fmla="*/ 2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2" y="2"/>
                    </a:lnTo>
                    <a:lnTo>
                      <a:pt x="9" y="0"/>
                    </a:lnTo>
                    <a:lnTo>
                      <a:pt x="16" y="0"/>
                    </a:lnTo>
                    <a:lnTo>
                      <a:pt x="22" y="2"/>
                    </a:lnTo>
                    <a:lnTo>
                      <a:pt x="24" y="6"/>
                    </a:lnTo>
                    <a:lnTo>
                      <a:pt x="22" y="9"/>
                    </a:lnTo>
                    <a:lnTo>
                      <a:pt x="16" y="11"/>
                    </a:lnTo>
                    <a:lnTo>
                      <a:pt x="9" y="11"/>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25" name="Freeform 179"/>
              <p:cNvSpPr>
                <a:spLocks/>
              </p:cNvSpPr>
              <p:nvPr/>
            </p:nvSpPr>
            <p:spPr bwMode="auto">
              <a:xfrm>
                <a:off x="3768" y="19798"/>
                <a:ext cx="25" cy="12"/>
              </a:xfrm>
              <a:custGeom>
                <a:avLst/>
                <a:gdLst>
                  <a:gd name="T0" fmla="*/ 0 w 25"/>
                  <a:gd name="T1" fmla="*/ 5 h 12"/>
                  <a:gd name="T2" fmla="*/ 2 w 25"/>
                  <a:gd name="T3" fmla="*/ 2 h 12"/>
                  <a:gd name="T4" fmla="*/ 8 w 25"/>
                  <a:gd name="T5" fmla="*/ 0 h 12"/>
                  <a:gd name="T6" fmla="*/ 16 w 25"/>
                  <a:gd name="T7" fmla="*/ 0 h 12"/>
                  <a:gd name="T8" fmla="*/ 22 w 25"/>
                  <a:gd name="T9" fmla="*/ 2 h 12"/>
                  <a:gd name="T10" fmla="*/ 25 w 25"/>
                  <a:gd name="T11" fmla="*/ 5 h 12"/>
                  <a:gd name="T12" fmla="*/ 22 w 25"/>
                  <a:gd name="T13" fmla="*/ 10 h 12"/>
                  <a:gd name="T14" fmla="*/ 16 w 25"/>
                  <a:gd name="T15" fmla="*/ 12 h 12"/>
                  <a:gd name="T16" fmla="*/ 8 w 25"/>
                  <a:gd name="T17" fmla="*/ 12 h 12"/>
                  <a:gd name="T18" fmla="*/ 2 w 25"/>
                  <a:gd name="T19" fmla="*/ 10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2" y="2"/>
                    </a:lnTo>
                    <a:lnTo>
                      <a:pt x="8" y="0"/>
                    </a:lnTo>
                    <a:lnTo>
                      <a:pt x="16" y="0"/>
                    </a:lnTo>
                    <a:lnTo>
                      <a:pt x="22" y="2"/>
                    </a:lnTo>
                    <a:lnTo>
                      <a:pt x="25" y="5"/>
                    </a:lnTo>
                    <a:lnTo>
                      <a:pt x="22" y="10"/>
                    </a:lnTo>
                    <a:lnTo>
                      <a:pt x="16" y="12"/>
                    </a:lnTo>
                    <a:lnTo>
                      <a:pt x="8"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26" name="Freeform 180"/>
              <p:cNvSpPr>
                <a:spLocks/>
              </p:cNvSpPr>
              <p:nvPr/>
            </p:nvSpPr>
            <p:spPr bwMode="auto">
              <a:xfrm>
                <a:off x="3612" y="19804"/>
                <a:ext cx="24" cy="12"/>
              </a:xfrm>
              <a:custGeom>
                <a:avLst/>
                <a:gdLst>
                  <a:gd name="T0" fmla="*/ 0 w 24"/>
                  <a:gd name="T1" fmla="*/ 6 h 12"/>
                  <a:gd name="T2" fmla="*/ 3 w 24"/>
                  <a:gd name="T3" fmla="*/ 3 h 12"/>
                  <a:gd name="T4" fmla="*/ 9 w 24"/>
                  <a:gd name="T5" fmla="*/ 0 h 12"/>
                  <a:gd name="T6" fmla="*/ 15 w 24"/>
                  <a:gd name="T7" fmla="*/ 0 h 12"/>
                  <a:gd name="T8" fmla="*/ 21 w 24"/>
                  <a:gd name="T9" fmla="*/ 3 h 12"/>
                  <a:gd name="T10" fmla="*/ 24 w 24"/>
                  <a:gd name="T11" fmla="*/ 6 h 12"/>
                  <a:gd name="T12" fmla="*/ 21 w 24"/>
                  <a:gd name="T13" fmla="*/ 10 h 12"/>
                  <a:gd name="T14" fmla="*/ 15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3"/>
                    </a:lnTo>
                    <a:lnTo>
                      <a:pt x="9" y="0"/>
                    </a:lnTo>
                    <a:lnTo>
                      <a:pt x="15" y="0"/>
                    </a:lnTo>
                    <a:lnTo>
                      <a:pt x="21" y="3"/>
                    </a:lnTo>
                    <a:lnTo>
                      <a:pt x="24" y="6"/>
                    </a:lnTo>
                    <a:lnTo>
                      <a:pt x="21" y="10"/>
                    </a:lnTo>
                    <a:lnTo>
                      <a:pt x="15"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27" name="Freeform 181"/>
              <p:cNvSpPr>
                <a:spLocks/>
              </p:cNvSpPr>
              <p:nvPr/>
            </p:nvSpPr>
            <p:spPr bwMode="auto">
              <a:xfrm>
                <a:off x="3336" y="19646"/>
                <a:ext cx="24" cy="12"/>
              </a:xfrm>
              <a:custGeom>
                <a:avLst/>
                <a:gdLst>
                  <a:gd name="T0" fmla="*/ 0 w 24"/>
                  <a:gd name="T1" fmla="*/ 5 h 12"/>
                  <a:gd name="T2" fmla="*/ 2 w 24"/>
                  <a:gd name="T3" fmla="*/ 2 h 12"/>
                  <a:gd name="T4" fmla="*/ 9 w 24"/>
                  <a:gd name="T5" fmla="*/ 0 h 12"/>
                  <a:gd name="T6" fmla="*/ 16 w 24"/>
                  <a:gd name="T7" fmla="*/ 0 h 12"/>
                  <a:gd name="T8" fmla="*/ 21 w 24"/>
                  <a:gd name="T9" fmla="*/ 2 h 12"/>
                  <a:gd name="T10" fmla="*/ 24 w 24"/>
                  <a:gd name="T11" fmla="*/ 5 h 12"/>
                  <a:gd name="T12" fmla="*/ 21 w 24"/>
                  <a:gd name="T13" fmla="*/ 10 h 12"/>
                  <a:gd name="T14" fmla="*/ 16 w 24"/>
                  <a:gd name="T15" fmla="*/ 12 h 12"/>
                  <a:gd name="T16" fmla="*/ 9 w 24"/>
                  <a:gd name="T17" fmla="*/ 12 h 12"/>
                  <a:gd name="T18" fmla="*/ 2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9" y="0"/>
                    </a:lnTo>
                    <a:lnTo>
                      <a:pt x="16" y="0"/>
                    </a:lnTo>
                    <a:lnTo>
                      <a:pt x="21" y="2"/>
                    </a:lnTo>
                    <a:lnTo>
                      <a:pt x="24" y="5"/>
                    </a:lnTo>
                    <a:lnTo>
                      <a:pt x="21" y="10"/>
                    </a:lnTo>
                    <a:lnTo>
                      <a:pt x="16" y="12"/>
                    </a:lnTo>
                    <a:lnTo>
                      <a:pt x="9"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28" name="Freeform 182"/>
              <p:cNvSpPr>
                <a:spLocks/>
              </p:cNvSpPr>
              <p:nvPr/>
            </p:nvSpPr>
            <p:spPr bwMode="auto">
              <a:xfrm>
                <a:off x="3300" y="19810"/>
                <a:ext cx="23" cy="13"/>
              </a:xfrm>
              <a:custGeom>
                <a:avLst/>
                <a:gdLst>
                  <a:gd name="T0" fmla="*/ 0 w 23"/>
                  <a:gd name="T1" fmla="*/ 6 h 13"/>
                  <a:gd name="T2" fmla="*/ 2 w 23"/>
                  <a:gd name="T3" fmla="*/ 3 h 13"/>
                  <a:gd name="T4" fmla="*/ 8 w 23"/>
                  <a:gd name="T5" fmla="*/ 0 h 13"/>
                  <a:gd name="T6" fmla="*/ 16 w 23"/>
                  <a:gd name="T7" fmla="*/ 0 h 13"/>
                  <a:gd name="T8" fmla="*/ 21 w 23"/>
                  <a:gd name="T9" fmla="*/ 3 h 13"/>
                  <a:gd name="T10" fmla="*/ 23 w 23"/>
                  <a:gd name="T11" fmla="*/ 6 h 13"/>
                  <a:gd name="T12" fmla="*/ 21 w 23"/>
                  <a:gd name="T13" fmla="*/ 9 h 13"/>
                  <a:gd name="T14" fmla="*/ 16 w 23"/>
                  <a:gd name="T15" fmla="*/ 13 h 13"/>
                  <a:gd name="T16" fmla="*/ 8 w 23"/>
                  <a:gd name="T17" fmla="*/ 13 h 13"/>
                  <a:gd name="T18" fmla="*/ 2 w 23"/>
                  <a:gd name="T19" fmla="*/ 9 h 13"/>
                  <a:gd name="T20" fmla="*/ 0 w 23"/>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6"/>
                    </a:moveTo>
                    <a:lnTo>
                      <a:pt x="2" y="3"/>
                    </a:lnTo>
                    <a:lnTo>
                      <a:pt x="8" y="0"/>
                    </a:lnTo>
                    <a:lnTo>
                      <a:pt x="16" y="0"/>
                    </a:lnTo>
                    <a:lnTo>
                      <a:pt x="21" y="3"/>
                    </a:lnTo>
                    <a:lnTo>
                      <a:pt x="23" y="6"/>
                    </a:lnTo>
                    <a:lnTo>
                      <a:pt x="21" y="9"/>
                    </a:lnTo>
                    <a:lnTo>
                      <a:pt x="16" y="13"/>
                    </a:lnTo>
                    <a:lnTo>
                      <a:pt x="8" y="13"/>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29" name="Freeform 183"/>
              <p:cNvSpPr>
                <a:spLocks/>
              </p:cNvSpPr>
              <p:nvPr/>
            </p:nvSpPr>
            <p:spPr bwMode="auto">
              <a:xfrm>
                <a:off x="3168" y="19646"/>
                <a:ext cx="24" cy="12"/>
              </a:xfrm>
              <a:custGeom>
                <a:avLst/>
                <a:gdLst>
                  <a:gd name="T0" fmla="*/ 0 w 24"/>
                  <a:gd name="T1" fmla="*/ 5 h 12"/>
                  <a:gd name="T2" fmla="*/ 2 w 24"/>
                  <a:gd name="T3" fmla="*/ 2 h 12"/>
                  <a:gd name="T4" fmla="*/ 7 w 24"/>
                  <a:gd name="T5" fmla="*/ 0 h 12"/>
                  <a:gd name="T6" fmla="*/ 15 w 24"/>
                  <a:gd name="T7" fmla="*/ 0 h 12"/>
                  <a:gd name="T8" fmla="*/ 21 w 24"/>
                  <a:gd name="T9" fmla="*/ 2 h 12"/>
                  <a:gd name="T10" fmla="*/ 24 w 24"/>
                  <a:gd name="T11" fmla="*/ 5 h 12"/>
                  <a:gd name="T12" fmla="*/ 21 w 24"/>
                  <a:gd name="T13" fmla="*/ 10 h 12"/>
                  <a:gd name="T14" fmla="*/ 15 w 24"/>
                  <a:gd name="T15" fmla="*/ 12 h 12"/>
                  <a:gd name="T16" fmla="*/ 7 w 24"/>
                  <a:gd name="T17" fmla="*/ 12 h 12"/>
                  <a:gd name="T18" fmla="*/ 2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7" y="0"/>
                    </a:lnTo>
                    <a:lnTo>
                      <a:pt x="15" y="0"/>
                    </a:lnTo>
                    <a:lnTo>
                      <a:pt x="21" y="2"/>
                    </a:lnTo>
                    <a:lnTo>
                      <a:pt x="24" y="5"/>
                    </a:lnTo>
                    <a:lnTo>
                      <a:pt x="21" y="10"/>
                    </a:lnTo>
                    <a:lnTo>
                      <a:pt x="15" y="12"/>
                    </a:lnTo>
                    <a:lnTo>
                      <a:pt x="7"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30" name="Freeform 184"/>
              <p:cNvSpPr>
                <a:spLocks/>
              </p:cNvSpPr>
              <p:nvPr/>
            </p:nvSpPr>
            <p:spPr bwMode="auto">
              <a:xfrm>
                <a:off x="3144" y="19810"/>
                <a:ext cx="24" cy="13"/>
              </a:xfrm>
              <a:custGeom>
                <a:avLst/>
                <a:gdLst>
                  <a:gd name="T0" fmla="*/ 0 w 24"/>
                  <a:gd name="T1" fmla="*/ 6 h 13"/>
                  <a:gd name="T2" fmla="*/ 1 w 24"/>
                  <a:gd name="T3" fmla="*/ 3 h 13"/>
                  <a:gd name="T4" fmla="*/ 8 w 24"/>
                  <a:gd name="T5" fmla="*/ 0 h 13"/>
                  <a:gd name="T6" fmla="*/ 15 w 24"/>
                  <a:gd name="T7" fmla="*/ 0 h 13"/>
                  <a:gd name="T8" fmla="*/ 21 w 24"/>
                  <a:gd name="T9" fmla="*/ 3 h 13"/>
                  <a:gd name="T10" fmla="*/ 24 w 24"/>
                  <a:gd name="T11" fmla="*/ 6 h 13"/>
                  <a:gd name="T12" fmla="*/ 21 w 24"/>
                  <a:gd name="T13" fmla="*/ 9 h 13"/>
                  <a:gd name="T14" fmla="*/ 15 w 24"/>
                  <a:gd name="T15" fmla="*/ 13 h 13"/>
                  <a:gd name="T16" fmla="*/ 8 w 24"/>
                  <a:gd name="T17" fmla="*/ 13 h 13"/>
                  <a:gd name="T18" fmla="*/ 1 w 24"/>
                  <a:gd name="T19" fmla="*/ 9 h 13"/>
                  <a:gd name="T20" fmla="*/ 0 w 24"/>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6"/>
                    </a:moveTo>
                    <a:lnTo>
                      <a:pt x="1" y="3"/>
                    </a:lnTo>
                    <a:lnTo>
                      <a:pt x="8" y="0"/>
                    </a:lnTo>
                    <a:lnTo>
                      <a:pt x="15" y="0"/>
                    </a:lnTo>
                    <a:lnTo>
                      <a:pt x="21" y="3"/>
                    </a:lnTo>
                    <a:lnTo>
                      <a:pt x="24" y="6"/>
                    </a:lnTo>
                    <a:lnTo>
                      <a:pt x="21" y="9"/>
                    </a:lnTo>
                    <a:lnTo>
                      <a:pt x="15" y="13"/>
                    </a:lnTo>
                    <a:lnTo>
                      <a:pt x="8" y="13"/>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31" name="Freeform 185"/>
              <p:cNvSpPr>
                <a:spLocks/>
              </p:cNvSpPr>
              <p:nvPr/>
            </p:nvSpPr>
            <p:spPr bwMode="auto">
              <a:xfrm>
                <a:off x="3024" y="19646"/>
                <a:ext cx="23" cy="12"/>
              </a:xfrm>
              <a:custGeom>
                <a:avLst/>
                <a:gdLst>
                  <a:gd name="T0" fmla="*/ 0 w 23"/>
                  <a:gd name="T1" fmla="*/ 5 h 12"/>
                  <a:gd name="T2" fmla="*/ 2 w 23"/>
                  <a:gd name="T3" fmla="*/ 2 h 12"/>
                  <a:gd name="T4" fmla="*/ 8 w 23"/>
                  <a:gd name="T5" fmla="*/ 0 h 12"/>
                  <a:gd name="T6" fmla="*/ 16 w 23"/>
                  <a:gd name="T7" fmla="*/ 0 h 12"/>
                  <a:gd name="T8" fmla="*/ 21 w 23"/>
                  <a:gd name="T9" fmla="*/ 2 h 12"/>
                  <a:gd name="T10" fmla="*/ 23 w 23"/>
                  <a:gd name="T11" fmla="*/ 5 h 12"/>
                  <a:gd name="T12" fmla="*/ 21 w 23"/>
                  <a:gd name="T13" fmla="*/ 10 h 12"/>
                  <a:gd name="T14" fmla="*/ 16 w 23"/>
                  <a:gd name="T15" fmla="*/ 12 h 12"/>
                  <a:gd name="T16" fmla="*/ 8 w 23"/>
                  <a:gd name="T17" fmla="*/ 12 h 12"/>
                  <a:gd name="T18" fmla="*/ 2 w 23"/>
                  <a:gd name="T19" fmla="*/ 10 h 12"/>
                  <a:gd name="T20" fmla="*/ 0 w 23"/>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5"/>
                    </a:moveTo>
                    <a:lnTo>
                      <a:pt x="2" y="2"/>
                    </a:lnTo>
                    <a:lnTo>
                      <a:pt x="8" y="0"/>
                    </a:lnTo>
                    <a:lnTo>
                      <a:pt x="16" y="0"/>
                    </a:lnTo>
                    <a:lnTo>
                      <a:pt x="21" y="2"/>
                    </a:lnTo>
                    <a:lnTo>
                      <a:pt x="23" y="5"/>
                    </a:lnTo>
                    <a:lnTo>
                      <a:pt x="21" y="10"/>
                    </a:lnTo>
                    <a:lnTo>
                      <a:pt x="16" y="12"/>
                    </a:lnTo>
                    <a:lnTo>
                      <a:pt x="8"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32" name="Freeform 186"/>
              <p:cNvSpPr>
                <a:spLocks/>
              </p:cNvSpPr>
              <p:nvPr/>
            </p:nvSpPr>
            <p:spPr bwMode="auto">
              <a:xfrm>
                <a:off x="3047" y="19810"/>
                <a:ext cx="25" cy="13"/>
              </a:xfrm>
              <a:custGeom>
                <a:avLst/>
                <a:gdLst>
                  <a:gd name="T0" fmla="*/ 0 w 25"/>
                  <a:gd name="T1" fmla="*/ 6 h 13"/>
                  <a:gd name="T2" fmla="*/ 3 w 25"/>
                  <a:gd name="T3" fmla="*/ 3 h 13"/>
                  <a:gd name="T4" fmla="*/ 9 w 25"/>
                  <a:gd name="T5" fmla="*/ 0 h 13"/>
                  <a:gd name="T6" fmla="*/ 16 w 25"/>
                  <a:gd name="T7" fmla="*/ 0 h 13"/>
                  <a:gd name="T8" fmla="*/ 23 w 25"/>
                  <a:gd name="T9" fmla="*/ 3 h 13"/>
                  <a:gd name="T10" fmla="*/ 25 w 25"/>
                  <a:gd name="T11" fmla="*/ 6 h 13"/>
                  <a:gd name="T12" fmla="*/ 23 w 25"/>
                  <a:gd name="T13" fmla="*/ 9 h 13"/>
                  <a:gd name="T14" fmla="*/ 16 w 25"/>
                  <a:gd name="T15" fmla="*/ 13 h 13"/>
                  <a:gd name="T16" fmla="*/ 9 w 25"/>
                  <a:gd name="T17" fmla="*/ 13 h 13"/>
                  <a:gd name="T18" fmla="*/ 3 w 25"/>
                  <a:gd name="T19" fmla="*/ 9 h 13"/>
                  <a:gd name="T20" fmla="*/ 0 w 25"/>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6"/>
                    </a:moveTo>
                    <a:lnTo>
                      <a:pt x="3" y="3"/>
                    </a:lnTo>
                    <a:lnTo>
                      <a:pt x="9" y="0"/>
                    </a:lnTo>
                    <a:lnTo>
                      <a:pt x="16" y="0"/>
                    </a:lnTo>
                    <a:lnTo>
                      <a:pt x="23" y="3"/>
                    </a:lnTo>
                    <a:lnTo>
                      <a:pt x="25" y="6"/>
                    </a:lnTo>
                    <a:lnTo>
                      <a:pt x="23" y="9"/>
                    </a:lnTo>
                    <a:lnTo>
                      <a:pt x="16" y="13"/>
                    </a:lnTo>
                    <a:lnTo>
                      <a:pt x="9" y="13"/>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33" name="Freeform 187"/>
              <p:cNvSpPr>
                <a:spLocks/>
              </p:cNvSpPr>
              <p:nvPr/>
            </p:nvSpPr>
            <p:spPr bwMode="auto">
              <a:xfrm>
                <a:off x="2832" y="19658"/>
                <a:ext cx="24" cy="13"/>
              </a:xfrm>
              <a:custGeom>
                <a:avLst/>
                <a:gdLst>
                  <a:gd name="T0" fmla="*/ 0 w 24"/>
                  <a:gd name="T1" fmla="*/ 6 h 13"/>
                  <a:gd name="T2" fmla="*/ 1 w 24"/>
                  <a:gd name="T3" fmla="*/ 3 h 13"/>
                  <a:gd name="T4" fmla="*/ 7 w 24"/>
                  <a:gd name="T5" fmla="*/ 0 h 13"/>
                  <a:gd name="T6" fmla="*/ 15 w 24"/>
                  <a:gd name="T7" fmla="*/ 0 h 13"/>
                  <a:gd name="T8" fmla="*/ 21 w 24"/>
                  <a:gd name="T9" fmla="*/ 3 h 13"/>
                  <a:gd name="T10" fmla="*/ 24 w 24"/>
                  <a:gd name="T11" fmla="*/ 6 h 13"/>
                  <a:gd name="T12" fmla="*/ 21 w 24"/>
                  <a:gd name="T13" fmla="*/ 10 h 13"/>
                  <a:gd name="T14" fmla="*/ 15 w 24"/>
                  <a:gd name="T15" fmla="*/ 13 h 13"/>
                  <a:gd name="T16" fmla="*/ 7 w 24"/>
                  <a:gd name="T17" fmla="*/ 13 h 13"/>
                  <a:gd name="T18" fmla="*/ 1 w 24"/>
                  <a:gd name="T19" fmla="*/ 10 h 13"/>
                  <a:gd name="T20" fmla="*/ 0 w 24"/>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6"/>
                    </a:moveTo>
                    <a:lnTo>
                      <a:pt x="1" y="3"/>
                    </a:lnTo>
                    <a:lnTo>
                      <a:pt x="7" y="0"/>
                    </a:lnTo>
                    <a:lnTo>
                      <a:pt x="15" y="0"/>
                    </a:lnTo>
                    <a:lnTo>
                      <a:pt x="21" y="3"/>
                    </a:lnTo>
                    <a:lnTo>
                      <a:pt x="24" y="6"/>
                    </a:lnTo>
                    <a:lnTo>
                      <a:pt x="21" y="10"/>
                    </a:lnTo>
                    <a:lnTo>
                      <a:pt x="15" y="13"/>
                    </a:lnTo>
                    <a:lnTo>
                      <a:pt x="7" y="13"/>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34" name="Freeform 188"/>
              <p:cNvSpPr>
                <a:spLocks/>
              </p:cNvSpPr>
              <p:nvPr/>
            </p:nvSpPr>
            <p:spPr bwMode="auto">
              <a:xfrm>
                <a:off x="2879" y="19804"/>
                <a:ext cx="25" cy="12"/>
              </a:xfrm>
              <a:custGeom>
                <a:avLst/>
                <a:gdLst>
                  <a:gd name="T0" fmla="*/ 0 w 25"/>
                  <a:gd name="T1" fmla="*/ 6 h 12"/>
                  <a:gd name="T2" fmla="*/ 3 w 25"/>
                  <a:gd name="T3" fmla="*/ 3 h 12"/>
                  <a:gd name="T4" fmla="*/ 9 w 25"/>
                  <a:gd name="T5" fmla="*/ 0 h 12"/>
                  <a:gd name="T6" fmla="*/ 16 w 25"/>
                  <a:gd name="T7" fmla="*/ 0 h 12"/>
                  <a:gd name="T8" fmla="*/ 23 w 25"/>
                  <a:gd name="T9" fmla="*/ 3 h 12"/>
                  <a:gd name="T10" fmla="*/ 25 w 25"/>
                  <a:gd name="T11" fmla="*/ 6 h 12"/>
                  <a:gd name="T12" fmla="*/ 23 w 25"/>
                  <a:gd name="T13" fmla="*/ 10 h 12"/>
                  <a:gd name="T14" fmla="*/ 16 w 25"/>
                  <a:gd name="T15" fmla="*/ 12 h 12"/>
                  <a:gd name="T16" fmla="*/ 9 w 25"/>
                  <a:gd name="T17" fmla="*/ 12 h 12"/>
                  <a:gd name="T18" fmla="*/ 3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3" y="3"/>
                    </a:lnTo>
                    <a:lnTo>
                      <a:pt x="9" y="0"/>
                    </a:lnTo>
                    <a:lnTo>
                      <a:pt x="16" y="0"/>
                    </a:lnTo>
                    <a:lnTo>
                      <a:pt x="23" y="3"/>
                    </a:lnTo>
                    <a:lnTo>
                      <a:pt x="25" y="6"/>
                    </a:lnTo>
                    <a:lnTo>
                      <a:pt x="23"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35" name="Freeform 189"/>
              <p:cNvSpPr>
                <a:spLocks/>
              </p:cNvSpPr>
              <p:nvPr/>
            </p:nvSpPr>
            <p:spPr bwMode="auto">
              <a:xfrm>
                <a:off x="2675" y="19671"/>
                <a:ext cx="24" cy="12"/>
              </a:xfrm>
              <a:custGeom>
                <a:avLst/>
                <a:gdLst>
                  <a:gd name="T0" fmla="*/ 0 w 24"/>
                  <a:gd name="T1" fmla="*/ 6 h 12"/>
                  <a:gd name="T2" fmla="*/ 3 w 24"/>
                  <a:gd name="T3" fmla="*/ 2 h 12"/>
                  <a:gd name="T4" fmla="*/ 9 w 24"/>
                  <a:gd name="T5" fmla="*/ 0 h 12"/>
                  <a:gd name="T6" fmla="*/ 16 w 24"/>
                  <a:gd name="T7" fmla="*/ 0 h 12"/>
                  <a:gd name="T8" fmla="*/ 23 w 24"/>
                  <a:gd name="T9" fmla="*/ 2 h 12"/>
                  <a:gd name="T10" fmla="*/ 24 w 24"/>
                  <a:gd name="T11" fmla="*/ 6 h 12"/>
                  <a:gd name="T12" fmla="*/ 23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3" y="2"/>
                    </a:lnTo>
                    <a:lnTo>
                      <a:pt x="24" y="6"/>
                    </a:lnTo>
                    <a:lnTo>
                      <a:pt x="23"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36" name="Freeform 190"/>
              <p:cNvSpPr>
                <a:spLocks/>
              </p:cNvSpPr>
              <p:nvPr/>
            </p:nvSpPr>
            <p:spPr bwMode="auto">
              <a:xfrm>
                <a:off x="2711" y="19785"/>
                <a:ext cx="24" cy="12"/>
              </a:xfrm>
              <a:custGeom>
                <a:avLst/>
                <a:gdLst>
                  <a:gd name="T0" fmla="*/ 0 w 24"/>
                  <a:gd name="T1" fmla="*/ 5 h 12"/>
                  <a:gd name="T2" fmla="*/ 3 w 24"/>
                  <a:gd name="T3" fmla="*/ 2 h 12"/>
                  <a:gd name="T4" fmla="*/ 9 w 24"/>
                  <a:gd name="T5" fmla="*/ 0 h 12"/>
                  <a:gd name="T6" fmla="*/ 16 w 24"/>
                  <a:gd name="T7" fmla="*/ 0 h 12"/>
                  <a:gd name="T8" fmla="*/ 23 w 24"/>
                  <a:gd name="T9" fmla="*/ 2 h 12"/>
                  <a:gd name="T10" fmla="*/ 24 w 24"/>
                  <a:gd name="T11" fmla="*/ 5 h 12"/>
                  <a:gd name="T12" fmla="*/ 23 w 24"/>
                  <a:gd name="T13" fmla="*/ 10 h 12"/>
                  <a:gd name="T14" fmla="*/ 16 w 24"/>
                  <a:gd name="T15" fmla="*/ 12 h 12"/>
                  <a:gd name="T16" fmla="*/ 9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6" y="0"/>
                    </a:lnTo>
                    <a:lnTo>
                      <a:pt x="23" y="2"/>
                    </a:lnTo>
                    <a:lnTo>
                      <a:pt x="24" y="5"/>
                    </a:lnTo>
                    <a:lnTo>
                      <a:pt x="23" y="10"/>
                    </a:lnTo>
                    <a:lnTo>
                      <a:pt x="16"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37" name="Freeform 191"/>
              <p:cNvSpPr>
                <a:spLocks/>
              </p:cNvSpPr>
              <p:nvPr/>
            </p:nvSpPr>
            <p:spPr bwMode="auto">
              <a:xfrm>
                <a:off x="2543" y="19684"/>
                <a:ext cx="24" cy="12"/>
              </a:xfrm>
              <a:custGeom>
                <a:avLst/>
                <a:gdLst>
                  <a:gd name="T0" fmla="*/ 0 w 24"/>
                  <a:gd name="T1" fmla="*/ 5 h 12"/>
                  <a:gd name="T2" fmla="*/ 3 w 24"/>
                  <a:gd name="T3" fmla="*/ 2 h 12"/>
                  <a:gd name="T4" fmla="*/ 9 w 24"/>
                  <a:gd name="T5" fmla="*/ 0 h 12"/>
                  <a:gd name="T6" fmla="*/ 16 w 24"/>
                  <a:gd name="T7" fmla="*/ 0 h 12"/>
                  <a:gd name="T8" fmla="*/ 21 w 24"/>
                  <a:gd name="T9" fmla="*/ 2 h 12"/>
                  <a:gd name="T10" fmla="*/ 24 w 24"/>
                  <a:gd name="T11" fmla="*/ 5 h 12"/>
                  <a:gd name="T12" fmla="*/ 21 w 24"/>
                  <a:gd name="T13" fmla="*/ 9 h 12"/>
                  <a:gd name="T14" fmla="*/ 16 w 24"/>
                  <a:gd name="T15" fmla="*/ 12 h 12"/>
                  <a:gd name="T16" fmla="*/ 9 w 24"/>
                  <a:gd name="T17" fmla="*/ 12 h 12"/>
                  <a:gd name="T18" fmla="*/ 3 w 24"/>
                  <a:gd name="T19" fmla="*/ 9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6" y="0"/>
                    </a:lnTo>
                    <a:lnTo>
                      <a:pt x="21" y="2"/>
                    </a:lnTo>
                    <a:lnTo>
                      <a:pt x="24" y="5"/>
                    </a:lnTo>
                    <a:lnTo>
                      <a:pt x="21" y="9"/>
                    </a:lnTo>
                    <a:lnTo>
                      <a:pt x="16" y="12"/>
                    </a:lnTo>
                    <a:lnTo>
                      <a:pt x="9" y="12"/>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38" name="Freeform 192"/>
              <p:cNvSpPr>
                <a:spLocks/>
              </p:cNvSpPr>
              <p:nvPr/>
            </p:nvSpPr>
            <p:spPr bwMode="auto">
              <a:xfrm>
                <a:off x="2556" y="19772"/>
                <a:ext cx="23" cy="12"/>
              </a:xfrm>
              <a:custGeom>
                <a:avLst/>
                <a:gdLst>
                  <a:gd name="T0" fmla="*/ 0 w 23"/>
                  <a:gd name="T1" fmla="*/ 7 h 12"/>
                  <a:gd name="T2" fmla="*/ 1 w 23"/>
                  <a:gd name="T3" fmla="*/ 2 h 12"/>
                  <a:gd name="T4" fmla="*/ 7 w 23"/>
                  <a:gd name="T5" fmla="*/ 0 h 12"/>
                  <a:gd name="T6" fmla="*/ 15 w 23"/>
                  <a:gd name="T7" fmla="*/ 0 h 12"/>
                  <a:gd name="T8" fmla="*/ 21 w 23"/>
                  <a:gd name="T9" fmla="*/ 2 h 12"/>
                  <a:gd name="T10" fmla="*/ 23 w 23"/>
                  <a:gd name="T11" fmla="*/ 7 h 12"/>
                  <a:gd name="T12" fmla="*/ 21 w 23"/>
                  <a:gd name="T13" fmla="*/ 10 h 12"/>
                  <a:gd name="T14" fmla="*/ 15 w 23"/>
                  <a:gd name="T15" fmla="*/ 12 h 12"/>
                  <a:gd name="T16" fmla="*/ 7 w 23"/>
                  <a:gd name="T17" fmla="*/ 12 h 12"/>
                  <a:gd name="T18" fmla="*/ 1 w 23"/>
                  <a:gd name="T19" fmla="*/ 10 h 12"/>
                  <a:gd name="T20" fmla="*/ 0 w 23"/>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7"/>
                    </a:moveTo>
                    <a:lnTo>
                      <a:pt x="1" y="2"/>
                    </a:lnTo>
                    <a:lnTo>
                      <a:pt x="7" y="0"/>
                    </a:lnTo>
                    <a:lnTo>
                      <a:pt x="15" y="0"/>
                    </a:lnTo>
                    <a:lnTo>
                      <a:pt x="21" y="2"/>
                    </a:lnTo>
                    <a:lnTo>
                      <a:pt x="23" y="7"/>
                    </a:lnTo>
                    <a:lnTo>
                      <a:pt x="21" y="10"/>
                    </a:lnTo>
                    <a:lnTo>
                      <a:pt x="15" y="12"/>
                    </a:lnTo>
                    <a:lnTo>
                      <a:pt x="7" y="12"/>
                    </a:lnTo>
                    <a:lnTo>
                      <a:pt x="1"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39" name="Freeform 193"/>
              <p:cNvSpPr>
                <a:spLocks/>
              </p:cNvSpPr>
              <p:nvPr/>
            </p:nvSpPr>
            <p:spPr bwMode="auto">
              <a:xfrm>
                <a:off x="2375" y="19734"/>
                <a:ext cx="24" cy="12"/>
              </a:xfrm>
              <a:custGeom>
                <a:avLst/>
                <a:gdLst>
                  <a:gd name="T0" fmla="*/ 0 w 24"/>
                  <a:gd name="T1" fmla="*/ 6 h 12"/>
                  <a:gd name="T2" fmla="*/ 3 w 24"/>
                  <a:gd name="T3" fmla="*/ 3 h 12"/>
                  <a:gd name="T4" fmla="*/ 9 w 24"/>
                  <a:gd name="T5" fmla="*/ 0 h 12"/>
                  <a:gd name="T6" fmla="*/ 16 w 24"/>
                  <a:gd name="T7" fmla="*/ 0 h 12"/>
                  <a:gd name="T8" fmla="*/ 21 w 24"/>
                  <a:gd name="T9" fmla="*/ 3 h 12"/>
                  <a:gd name="T10" fmla="*/ 24 w 24"/>
                  <a:gd name="T11" fmla="*/ 6 h 12"/>
                  <a:gd name="T12" fmla="*/ 21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3"/>
                    </a:lnTo>
                    <a:lnTo>
                      <a:pt x="9" y="0"/>
                    </a:lnTo>
                    <a:lnTo>
                      <a:pt x="16" y="0"/>
                    </a:lnTo>
                    <a:lnTo>
                      <a:pt x="21" y="3"/>
                    </a:lnTo>
                    <a:lnTo>
                      <a:pt x="24" y="6"/>
                    </a:lnTo>
                    <a:lnTo>
                      <a:pt x="21"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40" name="Rectangle 194"/>
              <p:cNvSpPr>
                <a:spLocks noChangeArrowheads="1"/>
              </p:cNvSpPr>
              <p:nvPr/>
            </p:nvSpPr>
            <p:spPr bwMode="auto">
              <a:xfrm>
                <a:off x="2688" y="20620"/>
                <a:ext cx="47" cy="51"/>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41" name="Rectangle 195"/>
              <p:cNvSpPr>
                <a:spLocks noChangeArrowheads="1"/>
              </p:cNvSpPr>
              <p:nvPr/>
            </p:nvSpPr>
            <p:spPr bwMode="auto">
              <a:xfrm>
                <a:off x="2832" y="20569"/>
                <a:ext cx="47" cy="51"/>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42" name="Rectangle 196"/>
              <p:cNvSpPr>
                <a:spLocks noChangeArrowheads="1"/>
              </p:cNvSpPr>
              <p:nvPr/>
            </p:nvSpPr>
            <p:spPr bwMode="auto">
              <a:xfrm>
                <a:off x="3744" y="20569"/>
                <a:ext cx="49" cy="51"/>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43" name="Rectangle 197"/>
              <p:cNvSpPr>
                <a:spLocks noChangeArrowheads="1"/>
              </p:cNvSpPr>
              <p:nvPr/>
            </p:nvSpPr>
            <p:spPr bwMode="auto">
              <a:xfrm>
                <a:off x="3888" y="20620"/>
                <a:ext cx="48" cy="51"/>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44" name="Freeform 198"/>
              <p:cNvSpPr>
                <a:spLocks/>
              </p:cNvSpPr>
              <p:nvPr/>
            </p:nvSpPr>
            <p:spPr bwMode="auto">
              <a:xfrm>
                <a:off x="2846" y="19558"/>
                <a:ext cx="105" cy="56"/>
              </a:xfrm>
              <a:custGeom>
                <a:avLst/>
                <a:gdLst>
                  <a:gd name="T0" fmla="*/ 16 w 105"/>
                  <a:gd name="T1" fmla="*/ 0 h 56"/>
                  <a:gd name="T2" fmla="*/ 105 w 105"/>
                  <a:gd name="T3" fmla="*/ 49 h 56"/>
                  <a:gd name="T4" fmla="*/ 0 w 105"/>
                  <a:gd name="T5" fmla="*/ 56 h 56"/>
                  <a:gd name="T6" fmla="*/ 16 w 105"/>
                  <a:gd name="T7" fmla="*/ 0 h 56"/>
                  <a:gd name="T8" fmla="*/ 0 60000 65536"/>
                  <a:gd name="T9" fmla="*/ 0 60000 65536"/>
                  <a:gd name="T10" fmla="*/ 0 60000 65536"/>
                  <a:gd name="T11" fmla="*/ 0 60000 65536"/>
                  <a:gd name="T12" fmla="*/ 0 w 105"/>
                  <a:gd name="T13" fmla="*/ 0 h 56"/>
                  <a:gd name="T14" fmla="*/ 105 w 105"/>
                  <a:gd name="T15" fmla="*/ 56 h 56"/>
                </a:gdLst>
                <a:ahLst/>
                <a:cxnLst>
                  <a:cxn ang="T8">
                    <a:pos x="T0" y="T1"/>
                  </a:cxn>
                  <a:cxn ang="T9">
                    <a:pos x="T2" y="T3"/>
                  </a:cxn>
                  <a:cxn ang="T10">
                    <a:pos x="T4" y="T5"/>
                  </a:cxn>
                  <a:cxn ang="T11">
                    <a:pos x="T6" y="T7"/>
                  </a:cxn>
                </a:cxnLst>
                <a:rect l="T12" t="T13" r="T14" b="T15"/>
                <a:pathLst>
                  <a:path w="105" h="56">
                    <a:moveTo>
                      <a:pt x="16" y="0"/>
                    </a:moveTo>
                    <a:lnTo>
                      <a:pt x="105" y="49"/>
                    </a:lnTo>
                    <a:lnTo>
                      <a:pt x="0" y="56"/>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45" name="Freeform 199"/>
              <p:cNvSpPr>
                <a:spLocks/>
              </p:cNvSpPr>
              <p:nvPr/>
            </p:nvSpPr>
            <p:spPr bwMode="auto">
              <a:xfrm>
                <a:off x="2974" y="20040"/>
                <a:ext cx="339" cy="236"/>
              </a:xfrm>
              <a:custGeom>
                <a:avLst/>
                <a:gdLst>
                  <a:gd name="T0" fmla="*/ 0 w 339"/>
                  <a:gd name="T1" fmla="*/ 0 h 236"/>
                  <a:gd name="T2" fmla="*/ 0 w 339"/>
                  <a:gd name="T3" fmla="*/ 118 h 236"/>
                  <a:gd name="T4" fmla="*/ 1 w 339"/>
                  <a:gd name="T5" fmla="*/ 138 h 236"/>
                  <a:gd name="T6" fmla="*/ 7 w 339"/>
                  <a:gd name="T7" fmla="*/ 159 h 236"/>
                  <a:gd name="T8" fmla="*/ 17 w 339"/>
                  <a:gd name="T9" fmla="*/ 177 h 236"/>
                  <a:gd name="T10" fmla="*/ 31 w 339"/>
                  <a:gd name="T11" fmla="*/ 194 h 236"/>
                  <a:gd name="T12" fmla="*/ 48 w 339"/>
                  <a:gd name="T13" fmla="*/ 208 h 236"/>
                  <a:gd name="T14" fmla="*/ 67 w 339"/>
                  <a:gd name="T15" fmla="*/ 220 h 236"/>
                  <a:gd name="T16" fmla="*/ 88 w 339"/>
                  <a:gd name="T17" fmla="*/ 229 h 236"/>
                  <a:gd name="T18" fmla="*/ 112 w 339"/>
                  <a:gd name="T19" fmla="*/ 234 h 236"/>
                  <a:gd name="T20" fmla="*/ 135 w 339"/>
                  <a:gd name="T21" fmla="*/ 236 h 236"/>
                  <a:gd name="T22" fmla="*/ 339 w 339"/>
                  <a:gd name="T23" fmla="*/ 236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236"/>
                  <a:gd name="T38" fmla="*/ 339 w 339"/>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236">
                    <a:moveTo>
                      <a:pt x="0" y="0"/>
                    </a:moveTo>
                    <a:lnTo>
                      <a:pt x="0" y="118"/>
                    </a:lnTo>
                    <a:lnTo>
                      <a:pt x="1" y="138"/>
                    </a:lnTo>
                    <a:lnTo>
                      <a:pt x="7" y="159"/>
                    </a:lnTo>
                    <a:lnTo>
                      <a:pt x="17" y="177"/>
                    </a:lnTo>
                    <a:lnTo>
                      <a:pt x="31" y="194"/>
                    </a:lnTo>
                    <a:lnTo>
                      <a:pt x="48" y="208"/>
                    </a:lnTo>
                    <a:lnTo>
                      <a:pt x="67" y="220"/>
                    </a:lnTo>
                    <a:lnTo>
                      <a:pt x="88" y="229"/>
                    </a:lnTo>
                    <a:lnTo>
                      <a:pt x="112" y="234"/>
                    </a:lnTo>
                    <a:lnTo>
                      <a:pt x="135" y="236"/>
                    </a:lnTo>
                    <a:lnTo>
                      <a:pt x="339" y="236"/>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46" name="Freeform 200"/>
              <p:cNvSpPr>
                <a:spLocks/>
              </p:cNvSpPr>
              <p:nvPr/>
            </p:nvSpPr>
            <p:spPr bwMode="auto">
              <a:xfrm>
                <a:off x="3313" y="20040"/>
                <a:ext cx="340" cy="236"/>
              </a:xfrm>
              <a:custGeom>
                <a:avLst/>
                <a:gdLst>
                  <a:gd name="T0" fmla="*/ 340 w 340"/>
                  <a:gd name="T1" fmla="*/ 0 h 236"/>
                  <a:gd name="T2" fmla="*/ 340 w 340"/>
                  <a:gd name="T3" fmla="*/ 118 h 236"/>
                  <a:gd name="T4" fmla="*/ 338 w 340"/>
                  <a:gd name="T5" fmla="*/ 138 h 236"/>
                  <a:gd name="T6" fmla="*/ 331 w 340"/>
                  <a:gd name="T7" fmla="*/ 159 h 236"/>
                  <a:gd name="T8" fmla="*/ 321 w 340"/>
                  <a:gd name="T9" fmla="*/ 177 h 236"/>
                  <a:gd name="T10" fmla="*/ 308 w 340"/>
                  <a:gd name="T11" fmla="*/ 194 h 236"/>
                  <a:gd name="T12" fmla="*/ 292 w 340"/>
                  <a:gd name="T13" fmla="*/ 208 h 236"/>
                  <a:gd name="T14" fmla="*/ 272 w 340"/>
                  <a:gd name="T15" fmla="*/ 220 h 236"/>
                  <a:gd name="T16" fmla="*/ 251 w 340"/>
                  <a:gd name="T17" fmla="*/ 229 h 236"/>
                  <a:gd name="T18" fmla="*/ 227 w 340"/>
                  <a:gd name="T19" fmla="*/ 234 h 236"/>
                  <a:gd name="T20" fmla="*/ 203 w 340"/>
                  <a:gd name="T21" fmla="*/ 236 h 236"/>
                  <a:gd name="T22" fmla="*/ 0 w 340"/>
                  <a:gd name="T23" fmla="*/ 236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0"/>
                  <a:gd name="T37" fmla="*/ 0 h 236"/>
                  <a:gd name="T38" fmla="*/ 340 w 340"/>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0" h="236">
                    <a:moveTo>
                      <a:pt x="340" y="0"/>
                    </a:moveTo>
                    <a:lnTo>
                      <a:pt x="340" y="118"/>
                    </a:lnTo>
                    <a:lnTo>
                      <a:pt x="338" y="138"/>
                    </a:lnTo>
                    <a:lnTo>
                      <a:pt x="331" y="159"/>
                    </a:lnTo>
                    <a:lnTo>
                      <a:pt x="321" y="177"/>
                    </a:lnTo>
                    <a:lnTo>
                      <a:pt x="308" y="194"/>
                    </a:lnTo>
                    <a:lnTo>
                      <a:pt x="292" y="208"/>
                    </a:lnTo>
                    <a:lnTo>
                      <a:pt x="272" y="220"/>
                    </a:lnTo>
                    <a:lnTo>
                      <a:pt x="251" y="229"/>
                    </a:lnTo>
                    <a:lnTo>
                      <a:pt x="227" y="234"/>
                    </a:lnTo>
                    <a:lnTo>
                      <a:pt x="203" y="236"/>
                    </a:lnTo>
                    <a:lnTo>
                      <a:pt x="0" y="236"/>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47" name="Freeform 201"/>
              <p:cNvSpPr>
                <a:spLocks/>
              </p:cNvSpPr>
              <p:nvPr/>
            </p:nvSpPr>
            <p:spPr bwMode="auto">
              <a:xfrm>
                <a:off x="3022" y="20040"/>
                <a:ext cx="291" cy="236"/>
              </a:xfrm>
              <a:custGeom>
                <a:avLst/>
                <a:gdLst>
                  <a:gd name="T0" fmla="*/ 0 w 291"/>
                  <a:gd name="T1" fmla="*/ 0 h 236"/>
                  <a:gd name="T2" fmla="*/ 0 w 291"/>
                  <a:gd name="T3" fmla="*/ 135 h 236"/>
                  <a:gd name="T4" fmla="*/ 2 w 291"/>
                  <a:gd name="T5" fmla="*/ 154 h 236"/>
                  <a:gd name="T6" fmla="*/ 9 w 291"/>
                  <a:gd name="T7" fmla="*/ 174 h 236"/>
                  <a:gd name="T8" fmla="*/ 19 w 291"/>
                  <a:gd name="T9" fmla="*/ 191 h 236"/>
                  <a:gd name="T10" fmla="*/ 34 w 291"/>
                  <a:gd name="T11" fmla="*/ 206 h 236"/>
                  <a:gd name="T12" fmla="*/ 51 w 291"/>
                  <a:gd name="T13" fmla="*/ 219 h 236"/>
                  <a:gd name="T14" fmla="*/ 71 w 291"/>
                  <a:gd name="T15" fmla="*/ 228 h 236"/>
                  <a:gd name="T16" fmla="*/ 94 w 291"/>
                  <a:gd name="T17" fmla="*/ 234 h 236"/>
                  <a:gd name="T18" fmla="*/ 116 w 291"/>
                  <a:gd name="T19" fmla="*/ 236 h 236"/>
                  <a:gd name="T20" fmla="*/ 291 w 291"/>
                  <a:gd name="T21" fmla="*/ 236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1"/>
                  <a:gd name="T34" fmla="*/ 0 h 236"/>
                  <a:gd name="T35" fmla="*/ 291 w 291"/>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1" h="236">
                    <a:moveTo>
                      <a:pt x="0" y="0"/>
                    </a:moveTo>
                    <a:lnTo>
                      <a:pt x="0" y="135"/>
                    </a:lnTo>
                    <a:lnTo>
                      <a:pt x="2" y="154"/>
                    </a:lnTo>
                    <a:lnTo>
                      <a:pt x="9" y="174"/>
                    </a:lnTo>
                    <a:lnTo>
                      <a:pt x="19" y="191"/>
                    </a:lnTo>
                    <a:lnTo>
                      <a:pt x="34" y="206"/>
                    </a:lnTo>
                    <a:lnTo>
                      <a:pt x="51" y="219"/>
                    </a:lnTo>
                    <a:lnTo>
                      <a:pt x="71" y="228"/>
                    </a:lnTo>
                    <a:lnTo>
                      <a:pt x="94" y="234"/>
                    </a:lnTo>
                    <a:lnTo>
                      <a:pt x="116" y="236"/>
                    </a:lnTo>
                    <a:lnTo>
                      <a:pt x="291" y="236"/>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48" name="Freeform 202"/>
              <p:cNvSpPr>
                <a:spLocks/>
              </p:cNvSpPr>
              <p:nvPr/>
            </p:nvSpPr>
            <p:spPr bwMode="auto">
              <a:xfrm>
                <a:off x="3311" y="20040"/>
                <a:ext cx="291" cy="236"/>
              </a:xfrm>
              <a:custGeom>
                <a:avLst/>
                <a:gdLst>
                  <a:gd name="T0" fmla="*/ 291 w 291"/>
                  <a:gd name="T1" fmla="*/ 0 h 236"/>
                  <a:gd name="T2" fmla="*/ 291 w 291"/>
                  <a:gd name="T3" fmla="*/ 135 h 236"/>
                  <a:gd name="T4" fmla="*/ 290 w 291"/>
                  <a:gd name="T5" fmla="*/ 154 h 236"/>
                  <a:gd name="T6" fmla="*/ 282 w 291"/>
                  <a:gd name="T7" fmla="*/ 174 h 236"/>
                  <a:gd name="T8" fmla="*/ 272 w 291"/>
                  <a:gd name="T9" fmla="*/ 191 h 236"/>
                  <a:gd name="T10" fmla="*/ 258 w 291"/>
                  <a:gd name="T11" fmla="*/ 206 h 236"/>
                  <a:gd name="T12" fmla="*/ 240 w 291"/>
                  <a:gd name="T13" fmla="*/ 219 h 236"/>
                  <a:gd name="T14" fmla="*/ 220 w 291"/>
                  <a:gd name="T15" fmla="*/ 228 h 236"/>
                  <a:gd name="T16" fmla="*/ 198 w 291"/>
                  <a:gd name="T17" fmla="*/ 234 h 236"/>
                  <a:gd name="T18" fmla="*/ 175 w 291"/>
                  <a:gd name="T19" fmla="*/ 236 h 236"/>
                  <a:gd name="T20" fmla="*/ 0 w 291"/>
                  <a:gd name="T21" fmla="*/ 236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1"/>
                  <a:gd name="T34" fmla="*/ 0 h 236"/>
                  <a:gd name="T35" fmla="*/ 291 w 291"/>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1" h="236">
                    <a:moveTo>
                      <a:pt x="291" y="0"/>
                    </a:moveTo>
                    <a:lnTo>
                      <a:pt x="291" y="135"/>
                    </a:lnTo>
                    <a:lnTo>
                      <a:pt x="290" y="154"/>
                    </a:lnTo>
                    <a:lnTo>
                      <a:pt x="282" y="174"/>
                    </a:lnTo>
                    <a:lnTo>
                      <a:pt x="272" y="191"/>
                    </a:lnTo>
                    <a:lnTo>
                      <a:pt x="258" y="206"/>
                    </a:lnTo>
                    <a:lnTo>
                      <a:pt x="240" y="219"/>
                    </a:lnTo>
                    <a:lnTo>
                      <a:pt x="220" y="228"/>
                    </a:lnTo>
                    <a:lnTo>
                      <a:pt x="198" y="234"/>
                    </a:lnTo>
                    <a:lnTo>
                      <a:pt x="175" y="236"/>
                    </a:lnTo>
                    <a:lnTo>
                      <a:pt x="0" y="236"/>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49" name="Line 203"/>
              <p:cNvSpPr>
                <a:spLocks noChangeShapeType="1"/>
              </p:cNvSpPr>
              <p:nvPr/>
            </p:nvSpPr>
            <p:spPr bwMode="auto">
              <a:xfrm flipV="1">
                <a:off x="3313" y="20276"/>
                <a:ext cx="1" cy="66"/>
              </a:xfrm>
              <a:prstGeom prst="line">
                <a:avLst/>
              </a:prstGeom>
              <a:noFill/>
              <a:ln w="50800">
                <a:solidFill>
                  <a:srgbClr val="C0C0C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450" name="Freeform 204"/>
              <p:cNvSpPr>
                <a:spLocks/>
              </p:cNvSpPr>
              <p:nvPr/>
            </p:nvSpPr>
            <p:spPr bwMode="auto">
              <a:xfrm>
                <a:off x="3265" y="20328"/>
                <a:ext cx="97" cy="106"/>
              </a:xfrm>
              <a:custGeom>
                <a:avLst/>
                <a:gdLst>
                  <a:gd name="T0" fmla="*/ 97 w 97"/>
                  <a:gd name="T1" fmla="*/ 106 h 106"/>
                  <a:gd name="T2" fmla="*/ 0 w 97"/>
                  <a:gd name="T3" fmla="*/ 0 h 106"/>
                  <a:gd name="T4" fmla="*/ 97 w 97"/>
                  <a:gd name="T5" fmla="*/ 0 h 106"/>
                  <a:gd name="T6" fmla="*/ 0 w 97"/>
                  <a:gd name="T7" fmla="*/ 106 h 106"/>
                  <a:gd name="T8" fmla="*/ 97 w 97"/>
                  <a:gd name="T9" fmla="*/ 106 h 106"/>
                  <a:gd name="T10" fmla="*/ 0 60000 65536"/>
                  <a:gd name="T11" fmla="*/ 0 60000 65536"/>
                  <a:gd name="T12" fmla="*/ 0 60000 65536"/>
                  <a:gd name="T13" fmla="*/ 0 60000 65536"/>
                  <a:gd name="T14" fmla="*/ 0 60000 65536"/>
                  <a:gd name="T15" fmla="*/ 0 w 97"/>
                  <a:gd name="T16" fmla="*/ 0 h 106"/>
                  <a:gd name="T17" fmla="*/ 97 w 97"/>
                  <a:gd name="T18" fmla="*/ 106 h 106"/>
                </a:gdLst>
                <a:ahLst/>
                <a:cxnLst>
                  <a:cxn ang="T10">
                    <a:pos x="T0" y="T1"/>
                  </a:cxn>
                  <a:cxn ang="T11">
                    <a:pos x="T2" y="T3"/>
                  </a:cxn>
                  <a:cxn ang="T12">
                    <a:pos x="T4" y="T5"/>
                  </a:cxn>
                  <a:cxn ang="T13">
                    <a:pos x="T6" y="T7"/>
                  </a:cxn>
                  <a:cxn ang="T14">
                    <a:pos x="T8" y="T9"/>
                  </a:cxn>
                </a:cxnLst>
                <a:rect l="T15" t="T16" r="T17" b="T18"/>
                <a:pathLst>
                  <a:path w="97" h="106">
                    <a:moveTo>
                      <a:pt x="97" y="106"/>
                    </a:moveTo>
                    <a:lnTo>
                      <a:pt x="0" y="0"/>
                    </a:lnTo>
                    <a:lnTo>
                      <a:pt x="97" y="0"/>
                    </a:lnTo>
                    <a:lnTo>
                      <a:pt x="0" y="106"/>
                    </a:lnTo>
                    <a:lnTo>
                      <a:pt x="97" y="106"/>
                    </a:lnTo>
                    <a:close/>
                  </a:path>
                </a:pathLst>
              </a:custGeom>
              <a:solidFill>
                <a:srgbClr val="C0C0C0"/>
              </a:solidFill>
              <a:ln w="50800">
                <a:solidFill>
                  <a:srgbClr val="C0C0C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51" name="Freeform 205"/>
              <p:cNvSpPr>
                <a:spLocks/>
              </p:cNvSpPr>
              <p:nvPr/>
            </p:nvSpPr>
            <p:spPr bwMode="auto">
              <a:xfrm>
                <a:off x="3398" y="20359"/>
                <a:ext cx="17" cy="43"/>
              </a:xfrm>
              <a:custGeom>
                <a:avLst/>
                <a:gdLst>
                  <a:gd name="T0" fmla="*/ 0 w 17"/>
                  <a:gd name="T1" fmla="*/ 43 h 43"/>
                  <a:gd name="T2" fmla="*/ 10 w 17"/>
                  <a:gd name="T3" fmla="*/ 39 h 43"/>
                  <a:gd name="T4" fmla="*/ 16 w 17"/>
                  <a:gd name="T5" fmla="*/ 31 h 43"/>
                  <a:gd name="T6" fmla="*/ 17 w 17"/>
                  <a:gd name="T7" fmla="*/ 22 h 43"/>
                  <a:gd name="T8" fmla="*/ 16 w 17"/>
                  <a:gd name="T9" fmla="*/ 13 h 43"/>
                  <a:gd name="T10" fmla="*/ 10 w 17"/>
                  <a:gd name="T11" fmla="*/ 6 h 43"/>
                  <a:gd name="T12" fmla="*/ 0 w 17"/>
                  <a:gd name="T13" fmla="*/ 0 h 43"/>
                  <a:gd name="T14" fmla="*/ 0 w 17"/>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3"/>
                  <a:gd name="T26" fmla="*/ 17 w 17"/>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3">
                    <a:moveTo>
                      <a:pt x="0" y="43"/>
                    </a:moveTo>
                    <a:lnTo>
                      <a:pt x="10" y="39"/>
                    </a:lnTo>
                    <a:lnTo>
                      <a:pt x="16" y="31"/>
                    </a:lnTo>
                    <a:lnTo>
                      <a:pt x="17" y="22"/>
                    </a:lnTo>
                    <a:lnTo>
                      <a:pt x="16" y="13"/>
                    </a:lnTo>
                    <a:lnTo>
                      <a:pt x="10" y="6"/>
                    </a:lnTo>
                    <a:lnTo>
                      <a:pt x="0" y="0"/>
                    </a:lnTo>
                    <a:lnTo>
                      <a:pt x="0" y="43"/>
                    </a:lnTo>
                    <a:close/>
                  </a:path>
                </a:pathLst>
              </a:custGeom>
              <a:solidFill>
                <a:srgbClr val="000000"/>
              </a:solidFill>
              <a:ln w="50800">
                <a:solidFill>
                  <a:srgbClr val="C0C0C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52" name="Line 206"/>
              <p:cNvSpPr>
                <a:spLocks noChangeShapeType="1"/>
              </p:cNvSpPr>
              <p:nvPr/>
            </p:nvSpPr>
            <p:spPr bwMode="auto">
              <a:xfrm>
                <a:off x="3313" y="20381"/>
                <a:ext cx="85" cy="1"/>
              </a:xfrm>
              <a:prstGeom prst="line">
                <a:avLst/>
              </a:prstGeom>
              <a:noFill/>
              <a:ln w="50800">
                <a:solidFill>
                  <a:srgbClr val="C0C0C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453" name="Freeform 207"/>
              <p:cNvSpPr>
                <a:spLocks/>
              </p:cNvSpPr>
              <p:nvPr/>
            </p:nvSpPr>
            <p:spPr bwMode="auto">
              <a:xfrm>
                <a:off x="2352" y="19645"/>
                <a:ext cx="1921" cy="203"/>
              </a:xfrm>
              <a:custGeom>
                <a:avLst/>
                <a:gdLst>
                  <a:gd name="T0" fmla="*/ 2 w 1921"/>
                  <a:gd name="T1" fmla="*/ 94 h 203"/>
                  <a:gd name="T2" fmla="*/ 21 w 1921"/>
                  <a:gd name="T3" fmla="*/ 80 h 203"/>
                  <a:gd name="T4" fmla="*/ 59 w 1921"/>
                  <a:gd name="T5" fmla="*/ 66 h 203"/>
                  <a:gd name="T6" fmla="*/ 117 w 1921"/>
                  <a:gd name="T7" fmla="*/ 53 h 203"/>
                  <a:gd name="T8" fmla="*/ 191 w 1921"/>
                  <a:gd name="T9" fmla="*/ 41 h 203"/>
                  <a:gd name="T10" fmla="*/ 281 w 1921"/>
                  <a:gd name="T11" fmla="*/ 31 h 203"/>
                  <a:gd name="T12" fmla="*/ 384 w 1921"/>
                  <a:gd name="T13" fmla="*/ 21 h 203"/>
                  <a:gd name="T14" fmla="*/ 500 w 1921"/>
                  <a:gd name="T15" fmla="*/ 13 h 203"/>
                  <a:gd name="T16" fmla="*/ 624 w 1921"/>
                  <a:gd name="T17" fmla="*/ 7 h 203"/>
                  <a:gd name="T18" fmla="*/ 756 w 1921"/>
                  <a:gd name="T19" fmla="*/ 3 h 203"/>
                  <a:gd name="T20" fmla="*/ 892 w 1921"/>
                  <a:gd name="T21" fmla="*/ 0 h 203"/>
                  <a:gd name="T22" fmla="*/ 1029 w 1921"/>
                  <a:gd name="T23" fmla="*/ 0 h 203"/>
                  <a:gd name="T24" fmla="*/ 1164 w 1921"/>
                  <a:gd name="T25" fmla="*/ 3 h 203"/>
                  <a:gd name="T26" fmla="*/ 1295 w 1921"/>
                  <a:gd name="T27" fmla="*/ 7 h 203"/>
                  <a:gd name="T28" fmla="*/ 1421 w 1921"/>
                  <a:gd name="T29" fmla="*/ 13 h 203"/>
                  <a:gd name="T30" fmla="*/ 1535 w 1921"/>
                  <a:gd name="T31" fmla="*/ 21 h 203"/>
                  <a:gd name="T32" fmla="*/ 1640 w 1921"/>
                  <a:gd name="T33" fmla="*/ 31 h 203"/>
                  <a:gd name="T34" fmla="*/ 1729 w 1921"/>
                  <a:gd name="T35" fmla="*/ 41 h 203"/>
                  <a:gd name="T36" fmla="*/ 1803 w 1921"/>
                  <a:gd name="T37" fmla="*/ 53 h 203"/>
                  <a:gd name="T38" fmla="*/ 1860 w 1921"/>
                  <a:gd name="T39" fmla="*/ 66 h 203"/>
                  <a:gd name="T40" fmla="*/ 1898 w 1921"/>
                  <a:gd name="T41" fmla="*/ 80 h 203"/>
                  <a:gd name="T42" fmla="*/ 1918 w 1921"/>
                  <a:gd name="T43" fmla="*/ 94 h 203"/>
                  <a:gd name="T44" fmla="*/ 1918 w 1921"/>
                  <a:gd name="T45" fmla="*/ 109 h 203"/>
                  <a:gd name="T46" fmla="*/ 1898 w 1921"/>
                  <a:gd name="T47" fmla="*/ 123 h 203"/>
                  <a:gd name="T48" fmla="*/ 1860 w 1921"/>
                  <a:gd name="T49" fmla="*/ 137 h 203"/>
                  <a:gd name="T50" fmla="*/ 1803 w 1921"/>
                  <a:gd name="T51" fmla="*/ 150 h 203"/>
                  <a:gd name="T52" fmla="*/ 1729 w 1921"/>
                  <a:gd name="T53" fmla="*/ 162 h 203"/>
                  <a:gd name="T54" fmla="*/ 1640 w 1921"/>
                  <a:gd name="T55" fmla="*/ 174 h 203"/>
                  <a:gd name="T56" fmla="*/ 1535 w 1921"/>
                  <a:gd name="T57" fmla="*/ 183 h 203"/>
                  <a:gd name="T58" fmla="*/ 1421 w 1921"/>
                  <a:gd name="T59" fmla="*/ 191 h 203"/>
                  <a:gd name="T60" fmla="*/ 1295 w 1921"/>
                  <a:gd name="T61" fmla="*/ 197 h 203"/>
                  <a:gd name="T62" fmla="*/ 1164 w 1921"/>
                  <a:gd name="T63" fmla="*/ 201 h 203"/>
                  <a:gd name="T64" fmla="*/ 1029 w 1921"/>
                  <a:gd name="T65" fmla="*/ 203 h 203"/>
                  <a:gd name="T66" fmla="*/ 892 w 1921"/>
                  <a:gd name="T67" fmla="*/ 203 h 203"/>
                  <a:gd name="T68" fmla="*/ 756 w 1921"/>
                  <a:gd name="T69" fmla="*/ 201 h 203"/>
                  <a:gd name="T70" fmla="*/ 624 w 1921"/>
                  <a:gd name="T71" fmla="*/ 197 h 203"/>
                  <a:gd name="T72" fmla="*/ 500 w 1921"/>
                  <a:gd name="T73" fmla="*/ 191 h 203"/>
                  <a:gd name="T74" fmla="*/ 384 w 1921"/>
                  <a:gd name="T75" fmla="*/ 183 h 203"/>
                  <a:gd name="T76" fmla="*/ 281 w 1921"/>
                  <a:gd name="T77" fmla="*/ 174 h 203"/>
                  <a:gd name="T78" fmla="*/ 191 w 1921"/>
                  <a:gd name="T79" fmla="*/ 162 h 203"/>
                  <a:gd name="T80" fmla="*/ 117 w 1921"/>
                  <a:gd name="T81" fmla="*/ 150 h 203"/>
                  <a:gd name="T82" fmla="*/ 59 w 1921"/>
                  <a:gd name="T83" fmla="*/ 137 h 203"/>
                  <a:gd name="T84" fmla="*/ 21 w 1921"/>
                  <a:gd name="T85" fmla="*/ 123 h 203"/>
                  <a:gd name="T86" fmla="*/ 2 w 1921"/>
                  <a:gd name="T87" fmla="*/ 109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3"/>
                  <a:gd name="T134" fmla="*/ 1921 w 1921"/>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3">
                    <a:moveTo>
                      <a:pt x="0" y="102"/>
                    </a:moveTo>
                    <a:lnTo>
                      <a:pt x="2" y="94"/>
                    </a:lnTo>
                    <a:lnTo>
                      <a:pt x="8" y="88"/>
                    </a:lnTo>
                    <a:lnTo>
                      <a:pt x="21" y="80"/>
                    </a:lnTo>
                    <a:lnTo>
                      <a:pt x="38" y="74"/>
                    </a:lnTo>
                    <a:lnTo>
                      <a:pt x="59" y="66"/>
                    </a:lnTo>
                    <a:lnTo>
                      <a:pt x="86" y="60"/>
                    </a:lnTo>
                    <a:lnTo>
                      <a:pt x="117" y="53"/>
                    </a:lnTo>
                    <a:lnTo>
                      <a:pt x="151" y="47"/>
                    </a:lnTo>
                    <a:lnTo>
                      <a:pt x="191" y="41"/>
                    </a:lnTo>
                    <a:lnTo>
                      <a:pt x="234" y="36"/>
                    </a:lnTo>
                    <a:lnTo>
                      <a:pt x="281" y="31"/>
                    </a:lnTo>
                    <a:lnTo>
                      <a:pt x="331" y="25"/>
                    </a:lnTo>
                    <a:lnTo>
                      <a:pt x="384" y="21"/>
                    </a:lnTo>
                    <a:lnTo>
                      <a:pt x="440" y="17"/>
                    </a:lnTo>
                    <a:lnTo>
                      <a:pt x="500" y="13"/>
                    </a:lnTo>
                    <a:lnTo>
                      <a:pt x="561" y="10"/>
                    </a:lnTo>
                    <a:lnTo>
                      <a:pt x="624" y="7"/>
                    </a:lnTo>
                    <a:lnTo>
                      <a:pt x="689" y="5"/>
                    </a:lnTo>
                    <a:lnTo>
                      <a:pt x="756" y="3"/>
                    </a:lnTo>
                    <a:lnTo>
                      <a:pt x="823" y="2"/>
                    </a:lnTo>
                    <a:lnTo>
                      <a:pt x="892" y="0"/>
                    </a:lnTo>
                    <a:lnTo>
                      <a:pt x="960" y="0"/>
                    </a:lnTo>
                    <a:lnTo>
                      <a:pt x="1029" y="0"/>
                    </a:lnTo>
                    <a:lnTo>
                      <a:pt x="1096" y="2"/>
                    </a:lnTo>
                    <a:lnTo>
                      <a:pt x="1164" y="3"/>
                    </a:lnTo>
                    <a:lnTo>
                      <a:pt x="1230" y="5"/>
                    </a:lnTo>
                    <a:lnTo>
                      <a:pt x="1295" y="7"/>
                    </a:lnTo>
                    <a:lnTo>
                      <a:pt x="1358" y="10"/>
                    </a:lnTo>
                    <a:lnTo>
                      <a:pt x="1421" y="13"/>
                    </a:lnTo>
                    <a:lnTo>
                      <a:pt x="1479" y="17"/>
                    </a:lnTo>
                    <a:lnTo>
                      <a:pt x="1535" y="21"/>
                    </a:lnTo>
                    <a:lnTo>
                      <a:pt x="1589" y="25"/>
                    </a:lnTo>
                    <a:lnTo>
                      <a:pt x="1640" y="31"/>
                    </a:lnTo>
                    <a:lnTo>
                      <a:pt x="1686" y="36"/>
                    </a:lnTo>
                    <a:lnTo>
                      <a:pt x="1729" y="41"/>
                    </a:lnTo>
                    <a:lnTo>
                      <a:pt x="1768" y="47"/>
                    </a:lnTo>
                    <a:lnTo>
                      <a:pt x="1803" y="53"/>
                    </a:lnTo>
                    <a:lnTo>
                      <a:pt x="1834" y="60"/>
                    </a:lnTo>
                    <a:lnTo>
                      <a:pt x="1860" y="66"/>
                    </a:lnTo>
                    <a:lnTo>
                      <a:pt x="1881" y="74"/>
                    </a:lnTo>
                    <a:lnTo>
                      <a:pt x="1898" y="80"/>
                    </a:lnTo>
                    <a:lnTo>
                      <a:pt x="1911" y="88"/>
                    </a:lnTo>
                    <a:lnTo>
                      <a:pt x="1918" y="94"/>
                    </a:lnTo>
                    <a:lnTo>
                      <a:pt x="1921" y="102"/>
                    </a:lnTo>
                    <a:lnTo>
                      <a:pt x="1918" y="109"/>
                    </a:lnTo>
                    <a:lnTo>
                      <a:pt x="1911" y="117"/>
                    </a:lnTo>
                    <a:lnTo>
                      <a:pt x="1898" y="123"/>
                    </a:lnTo>
                    <a:lnTo>
                      <a:pt x="1881" y="131"/>
                    </a:lnTo>
                    <a:lnTo>
                      <a:pt x="1860" y="137"/>
                    </a:lnTo>
                    <a:lnTo>
                      <a:pt x="1834" y="144"/>
                    </a:lnTo>
                    <a:lnTo>
                      <a:pt x="1803" y="150"/>
                    </a:lnTo>
                    <a:lnTo>
                      <a:pt x="1768" y="157"/>
                    </a:lnTo>
                    <a:lnTo>
                      <a:pt x="1729" y="162"/>
                    </a:lnTo>
                    <a:lnTo>
                      <a:pt x="1686" y="169"/>
                    </a:lnTo>
                    <a:lnTo>
                      <a:pt x="1640" y="174"/>
                    </a:lnTo>
                    <a:lnTo>
                      <a:pt x="1589" y="178"/>
                    </a:lnTo>
                    <a:lnTo>
                      <a:pt x="1535" y="183"/>
                    </a:lnTo>
                    <a:lnTo>
                      <a:pt x="1479" y="187"/>
                    </a:lnTo>
                    <a:lnTo>
                      <a:pt x="1421" y="191"/>
                    </a:lnTo>
                    <a:lnTo>
                      <a:pt x="1358" y="194"/>
                    </a:lnTo>
                    <a:lnTo>
                      <a:pt x="1295" y="197"/>
                    </a:lnTo>
                    <a:lnTo>
                      <a:pt x="1230" y="199"/>
                    </a:lnTo>
                    <a:lnTo>
                      <a:pt x="1164" y="201"/>
                    </a:lnTo>
                    <a:lnTo>
                      <a:pt x="1096" y="202"/>
                    </a:lnTo>
                    <a:lnTo>
                      <a:pt x="1029" y="203"/>
                    </a:lnTo>
                    <a:lnTo>
                      <a:pt x="960" y="203"/>
                    </a:lnTo>
                    <a:lnTo>
                      <a:pt x="892" y="203"/>
                    </a:lnTo>
                    <a:lnTo>
                      <a:pt x="823" y="202"/>
                    </a:lnTo>
                    <a:lnTo>
                      <a:pt x="756" y="201"/>
                    </a:lnTo>
                    <a:lnTo>
                      <a:pt x="689" y="199"/>
                    </a:lnTo>
                    <a:lnTo>
                      <a:pt x="624" y="197"/>
                    </a:lnTo>
                    <a:lnTo>
                      <a:pt x="561" y="194"/>
                    </a:lnTo>
                    <a:lnTo>
                      <a:pt x="500" y="191"/>
                    </a:lnTo>
                    <a:lnTo>
                      <a:pt x="440" y="187"/>
                    </a:lnTo>
                    <a:lnTo>
                      <a:pt x="384" y="183"/>
                    </a:lnTo>
                    <a:lnTo>
                      <a:pt x="331" y="178"/>
                    </a:lnTo>
                    <a:lnTo>
                      <a:pt x="281" y="174"/>
                    </a:lnTo>
                    <a:lnTo>
                      <a:pt x="234" y="169"/>
                    </a:lnTo>
                    <a:lnTo>
                      <a:pt x="191" y="162"/>
                    </a:lnTo>
                    <a:lnTo>
                      <a:pt x="151" y="157"/>
                    </a:lnTo>
                    <a:lnTo>
                      <a:pt x="117" y="150"/>
                    </a:lnTo>
                    <a:lnTo>
                      <a:pt x="86" y="144"/>
                    </a:lnTo>
                    <a:lnTo>
                      <a:pt x="59" y="137"/>
                    </a:lnTo>
                    <a:lnTo>
                      <a:pt x="38" y="131"/>
                    </a:lnTo>
                    <a:lnTo>
                      <a:pt x="21" y="123"/>
                    </a:lnTo>
                    <a:lnTo>
                      <a:pt x="8" y="117"/>
                    </a:lnTo>
                    <a:lnTo>
                      <a:pt x="2" y="109"/>
                    </a:lnTo>
                    <a:lnTo>
                      <a:pt x="0" y="102"/>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54" name="Freeform 208"/>
              <p:cNvSpPr>
                <a:spLocks/>
              </p:cNvSpPr>
              <p:nvPr/>
            </p:nvSpPr>
            <p:spPr bwMode="auto">
              <a:xfrm>
                <a:off x="2352" y="19595"/>
                <a:ext cx="1921" cy="202"/>
              </a:xfrm>
              <a:custGeom>
                <a:avLst/>
                <a:gdLst>
                  <a:gd name="T0" fmla="*/ 2 w 1921"/>
                  <a:gd name="T1" fmla="*/ 94 h 202"/>
                  <a:gd name="T2" fmla="*/ 21 w 1921"/>
                  <a:gd name="T3" fmla="*/ 80 h 202"/>
                  <a:gd name="T4" fmla="*/ 59 w 1921"/>
                  <a:gd name="T5" fmla="*/ 66 h 202"/>
                  <a:gd name="T6" fmla="*/ 117 w 1921"/>
                  <a:gd name="T7" fmla="*/ 53 h 202"/>
                  <a:gd name="T8" fmla="*/ 191 w 1921"/>
                  <a:gd name="T9" fmla="*/ 41 h 202"/>
                  <a:gd name="T10" fmla="*/ 281 w 1921"/>
                  <a:gd name="T11" fmla="*/ 30 h 202"/>
                  <a:gd name="T12" fmla="*/ 384 w 1921"/>
                  <a:gd name="T13" fmla="*/ 20 h 202"/>
                  <a:gd name="T14" fmla="*/ 500 w 1921"/>
                  <a:gd name="T15" fmla="*/ 13 h 202"/>
                  <a:gd name="T16" fmla="*/ 624 w 1921"/>
                  <a:gd name="T17" fmla="*/ 6 h 202"/>
                  <a:gd name="T18" fmla="*/ 756 w 1921"/>
                  <a:gd name="T19" fmla="*/ 2 h 202"/>
                  <a:gd name="T20" fmla="*/ 892 w 1921"/>
                  <a:gd name="T21" fmla="*/ 0 h 202"/>
                  <a:gd name="T22" fmla="*/ 1029 w 1921"/>
                  <a:gd name="T23" fmla="*/ 0 h 202"/>
                  <a:gd name="T24" fmla="*/ 1164 w 1921"/>
                  <a:gd name="T25" fmla="*/ 2 h 202"/>
                  <a:gd name="T26" fmla="*/ 1295 w 1921"/>
                  <a:gd name="T27" fmla="*/ 6 h 202"/>
                  <a:gd name="T28" fmla="*/ 1421 w 1921"/>
                  <a:gd name="T29" fmla="*/ 13 h 202"/>
                  <a:gd name="T30" fmla="*/ 1535 w 1921"/>
                  <a:gd name="T31" fmla="*/ 20 h 202"/>
                  <a:gd name="T32" fmla="*/ 1640 w 1921"/>
                  <a:gd name="T33" fmla="*/ 30 h 202"/>
                  <a:gd name="T34" fmla="*/ 1729 w 1921"/>
                  <a:gd name="T35" fmla="*/ 41 h 202"/>
                  <a:gd name="T36" fmla="*/ 1803 w 1921"/>
                  <a:gd name="T37" fmla="*/ 53 h 202"/>
                  <a:gd name="T38" fmla="*/ 1860 w 1921"/>
                  <a:gd name="T39" fmla="*/ 66 h 202"/>
                  <a:gd name="T40" fmla="*/ 1898 w 1921"/>
                  <a:gd name="T41" fmla="*/ 80 h 202"/>
                  <a:gd name="T42" fmla="*/ 1918 w 1921"/>
                  <a:gd name="T43" fmla="*/ 94 h 202"/>
                  <a:gd name="T44" fmla="*/ 1918 w 1921"/>
                  <a:gd name="T45" fmla="*/ 109 h 202"/>
                  <a:gd name="T46" fmla="*/ 1898 w 1921"/>
                  <a:gd name="T47" fmla="*/ 123 h 202"/>
                  <a:gd name="T48" fmla="*/ 1860 w 1921"/>
                  <a:gd name="T49" fmla="*/ 137 h 202"/>
                  <a:gd name="T50" fmla="*/ 1803 w 1921"/>
                  <a:gd name="T51" fmla="*/ 150 h 202"/>
                  <a:gd name="T52" fmla="*/ 1729 w 1921"/>
                  <a:gd name="T53" fmla="*/ 161 h 202"/>
                  <a:gd name="T54" fmla="*/ 1640 w 1921"/>
                  <a:gd name="T55" fmla="*/ 173 h 202"/>
                  <a:gd name="T56" fmla="*/ 1535 w 1921"/>
                  <a:gd name="T57" fmla="*/ 182 h 202"/>
                  <a:gd name="T58" fmla="*/ 1421 w 1921"/>
                  <a:gd name="T59" fmla="*/ 191 h 202"/>
                  <a:gd name="T60" fmla="*/ 1295 w 1921"/>
                  <a:gd name="T61" fmla="*/ 196 h 202"/>
                  <a:gd name="T62" fmla="*/ 1164 w 1921"/>
                  <a:gd name="T63" fmla="*/ 200 h 202"/>
                  <a:gd name="T64" fmla="*/ 1029 w 1921"/>
                  <a:gd name="T65" fmla="*/ 202 h 202"/>
                  <a:gd name="T66" fmla="*/ 892 w 1921"/>
                  <a:gd name="T67" fmla="*/ 202 h 202"/>
                  <a:gd name="T68" fmla="*/ 756 w 1921"/>
                  <a:gd name="T69" fmla="*/ 200 h 202"/>
                  <a:gd name="T70" fmla="*/ 624 w 1921"/>
                  <a:gd name="T71" fmla="*/ 196 h 202"/>
                  <a:gd name="T72" fmla="*/ 500 w 1921"/>
                  <a:gd name="T73" fmla="*/ 191 h 202"/>
                  <a:gd name="T74" fmla="*/ 384 w 1921"/>
                  <a:gd name="T75" fmla="*/ 182 h 202"/>
                  <a:gd name="T76" fmla="*/ 281 w 1921"/>
                  <a:gd name="T77" fmla="*/ 173 h 202"/>
                  <a:gd name="T78" fmla="*/ 191 w 1921"/>
                  <a:gd name="T79" fmla="*/ 161 h 202"/>
                  <a:gd name="T80" fmla="*/ 117 w 1921"/>
                  <a:gd name="T81" fmla="*/ 150 h 202"/>
                  <a:gd name="T82" fmla="*/ 59 w 1921"/>
                  <a:gd name="T83" fmla="*/ 137 h 202"/>
                  <a:gd name="T84" fmla="*/ 21 w 1921"/>
                  <a:gd name="T85" fmla="*/ 123 h 202"/>
                  <a:gd name="T86" fmla="*/ 2 w 1921"/>
                  <a:gd name="T87" fmla="*/ 109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2"/>
                  <a:gd name="T134" fmla="*/ 1921 w 1921"/>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2">
                    <a:moveTo>
                      <a:pt x="0" y="101"/>
                    </a:moveTo>
                    <a:lnTo>
                      <a:pt x="2" y="94"/>
                    </a:lnTo>
                    <a:lnTo>
                      <a:pt x="8" y="87"/>
                    </a:lnTo>
                    <a:lnTo>
                      <a:pt x="21" y="80"/>
                    </a:lnTo>
                    <a:lnTo>
                      <a:pt x="38" y="73"/>
                    </a:lnTo>
                    <a:lnTo>
                      <a:pt x="59" y="66"/>
                    </a:lnTo>
                    <a:lnTo>
                      <a:pt x="86" y="59"/>
                    </a:lnTo>
                    <a:lnTo>
                      <a:pt x="117" y="53"/>
                    </a:lnTo>
                    <a:lnTo>
                      <a:pt x="151" y="46"/>
                    </a:lnTo>
                    <a:lnTo>
                      <a:pt x="191" y="41"/>
                    </a:lnTo>
                    <a:lnTo>
                      <a:pt x="234" y="35"/>
                    </a:lnTo>
                    <a:lnTo>
                      <a:pt x="281" y="30"/>
                    </a:lnTo>
                    <a:lnTo>
                      <a:pt x="331" y="25"/>
                    </a:lnTo>
                    <a:lnTo>
                      <a:pt x="384" y="20"/>
                    </a:lnTo>
                    <a:lnTo>
                      <a:pt x="440" y="16"/>
                    </a:lnTo>
                    <a:lnTo>
                      <a:pt x="500" y="13"/>
                    </a:lnTo>
                    <a:lnTo>
                      <a:pt x="561" y="10"/>
                    </a:lnTo>
                    <a:lnTo>
                      <a:pt x="624" y="6"/>
                    </a:lnTo>
                    <a:lnTo>
                      <a:pt x="689" y="4"/>
                    </a:lnTo>
                    <a:lnTo>
                      <a:pt x="756" y="2"/>
                    </a:lnTo>
                    <a:lnTo>
                      <a:pt x="823" y="1"/>
                    </a:lnTo>
                    <a:lnTo>
                      <a:pt x="892" y="0"/>
                    </a:lnTo>
                    <a:lnTo>
                      <a:pt x="960" y="0"/>
                    </a:lnTo>
                    <a:lnTo>
                      <a:pt x="1029" y="0"/>
                    </a:lnTo>
                    <a:lnTo>
                      <a:pt x="1096" y="1"/>
                    </a:lnTo>
                    <a:lnTo>
                      <a:pt x="1164" y="2"/>
                    </a:lnTo>
                    <a:lnTo>
                      <a:pt x="1230" y="4"/>
                    </a:lnTo>
                    <a:lnTo>
                      <a:pt x="1295" y="6"/>
                    </a:lnTo>
                    <a:lnTo>
                      <a:pt x="1358" y="10"/>
                    </a:lnTo>
                    <a:lnTo>
                      <a:pt x="1421" y="13"/>
                    </a:lnTo>
                    <a:lnTo>
                      <a:pt x="1479" y="16"/>
                    </a:lnTo>
                    <a:lnTo>
                      <a:pt x="1535" y="20"/>
                    </a:lnTo>
                    <a:lnTo>
                      <a:pt x="1589" y="25"/>
                    </a:lnTo>
                    <a:lnTo>
                      <a:pt x="1640" y="30"/>
                    </a:lnTo>
                    <a:lnTo>
                      <a:pt x="1686" y="35"/>
                    </a:lnTo>
                    <a:lnTo>
                      <a:pt x="1729" y="41"/>
                    </a:lnTo>
                    <a:lnTo>
                      <a:pt x="1768" y="46"/>
                    </a:lnTo>
                    <a:lnTo>
                      <a:pt x="1803" y="53"/>
                    </a:lnTo>
                    <a:lnTo>
                      <a:pt x="1834" y="59"/>
                    </a:lnTo>
                    <a:lnTo>
                      <a:pt x="1860" y="66"/>
                    </a:lnTo>
                    <a:lnTo>
                      <a:pt x="1881" y="73"/>
                    </a:lnTo>
                    <a:lnTo>
                      <a:pt x="1898" y="80"/>
                    </a:lnTo>
                    <a:lnTo>
                      <a:pt x="1911" y="87"/>
                    </a:lnTo>
                    <a:lnTo>
                      <a:pt x="1918" y="94"/>
                    </a:lnTo>
                    <a:lnTo>
                      <a:pt x="1921" y="101"/>
                    </a:lnTo>
                    <a:lnTo>
                      <a:pt x="1918" y="109"/>
                    </a:lnTo>
                    <a:lnTo>
                      <a:pt x="1911" y="116"/>
                    </a:lnTo>
                    <a:lnTo>
                      <a:pt x="1898" y="123"/>
                    </a:lnTo>
                    <a:lnTo>
                      <a:pt x="1881" y="130"/>
                    </a:lnTo>
                    <a:lnTo>
                      <a:pt x="1860" y="137"/>
                    </a:lnTo>
                    <a:lnTo>
                      <a:pt x="1834" y="143"/>
                    </a:lnTo>
                    <a:lnTo>
                      <a:pt x="1803" y="150"/>
                    </a:lnTo>
                    <a:lnTo>
                      <a:pt x="1768" y="156"/>
                    </a:lnTo>
                    <a:lnTo>
                      <a:pt x="1729" y="161"/>
                    </a:lnTo>
                    <a:lnTo>
                      <a:pt x="1686" y="168"/>
                    </a:lnTo>
                    <a:lnTo>
                      <a:pt x="1640" y="173"/>
                    </a:lnTo>
                    <a:lnTo>
                      <a:pt x="1589" y="178"/>
                    </a:lnTo>
                    <a:lnTo>
                      <a:pt x="1535" y="182"/>
                    </a:lnTo>
                    <a:lnTo>
                      <a:pt x="1479" y="186"/>
                    </a:lnTo>
                    <a:lnTo>
                      <a:pt x="1421" y="191"/>
                    </a:lnTo>
                    <a:lnTo>
                      <a:pt x="1358" y="194"/>
                    </a:lnTo>
                    <a:lnTo>
                      <a:pt x="1295" y="196"/>
                    </a:lnTo>
                    <a:lnTo>
                      <a:pt x="1230" y="198"/>
                    </a:lnTo>
                    <a:lnTo>
                      <a:pt x="1164" y="200"/>
                    </a:lnTo>
                    <a:lnTo>
                      <a:pt x="1096" y="201"/>
                    </a:lnTo>
                    <a:lnTo>
                      <a:pt x="1029" y="202"/>
                    </a:lnTo>
                    <a:lnTo>
                      <a:pt x="960" y="202"/>
                    </a:lnTo>
                    <a:lnTo>
                      <a:pt x="892" y="202"/>
                    </a:lnTo>
                    <a:lnTo>
                      <a:pt x="823" y="201"/>
                    </a:lnTo>
                    <a:lnTo>
                      <a:pt x="756" y="200"/>
                    </a:lnTo>
                    <a:lnTo>
                      <a:pt x="689" y="198"/>
                    </a:lnTo>
                    <a:lnTo>
                      <a:pt x="624" y="196"/>
                    </a:lnTo>
                    <a:lnTo>
                      <a:pt x="561" y="194"/>
                    </a:lnTo>
                    <a:lnTo>
                      <a:pt x="500" y="191"/>
                    </a:lnTo>
                    <a:lnTo>
                      <a:pt x="440" y="186"/>
                    </a:lnTo>
                    <a:lnTo>
                      <a:pt x="384" y="182"/>
                    </a:lnTo>
                    <a:lnTo>
                      <a:pt x="331" y="178"/>
                    </a:lnTo>
                    <a:lnTo>
                      <a:pt x="281" y="173"/>
                    </a:lnTo>
                    <a:lnTo>
                      <a:pt x="234" y="168"/>
                    </a:lnTo>
                    <a:lnTo>
                      <a:pt x="191" y="161"/>
                    </a:lnTo>
                    <a:lnTo>
                      <a:pt x="151" y="156"/>
                    </a:lnTo>
                    <a:lnTo>
                      <a:pt x="117" y="150"/>
                    </a:lnTo>
                    <a:lnTo>
                      <a:pt x="86" y="143"/>
                    </a:lnTo>
                    <a:lnTo>
                      <a:pt x="59" y="137"/>
                    </a:lnTo>
                    <a:lnTo>
                      <a:pt x="38" y="130"/>
                    </a:lnTo>
                    <a:lnTo>
                      <a:pt x="21" y="123"/>
                    </a:lnTo>
                    <a:lnTo>
                      <a:pt x="8" y="116"/>
                    </a:lnTo>
                    <a:lnTo>
                      <a:pt x="2" y="109"/>
                    </a:lnTo>
                    <a:lnTo>
                      <a:pt x="0" y="101"/>
                    </a:lnTo>
                    <a:close/>
                  </a:path>
                </a:pathLst>
              </a:custGeom>
              <a:solidFill>
                <a:srgbClr val="C0C0C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55" name="Freeform 209"/>
              <p:cNvSpPr>
                <a:spLocks/>
              </p:cNvSpPr>
              <p:nvPr/>
            </p:nvSpPr>
            <p:spPr bwMode="auto">
              <a:xfrm>
                <a:off x="2352" y="19114"/>
                <a:ext cx="1921" cy="203"/>
              </a:xfrm>
              <a:custGeom>
                <a:avLst/>
                <a:gdLst>
                  <a:gd name="T0" fmla="*/ 2 w 1921"/>
                  <a:gd name="T1" fmla="*/ 94 h 203"/>
                  <a:gd name="T2" fmla="*/ 21 w 1921"/>
                  <a:gd name="T3" fmla="*/ 80 h 203"/>
                  <a:gd name="T4" fmla="*/ 59 w 1921"/>
                  <a:gd name="T5" fmla="*/ 66 h 203"/>
                  <a:gd name="T6" fmla="*/ 117 w 1921"/>
                  <a:gd name="T7" fmla="*/ 53 h 203"/>
                  <a:gd name="T8" fmla="*/ 191 w 1921"/>
                  <a:gd name="T9" fmla="*/ 40 h 203"/>
                  <a:gd name="T10" fmla="*/ 281 w 1921"/>
                  <a:gd name="T11" fmla="*/ 29 h 203"/>
                  <a:gd name="T12" fmla="*/ 384 w 1921"/>
                  <a:gd name="T13" fmla="*/ 20 h 203"/>
                  <a:gd name="T14" fmla="*/ 500 w 1921"/>
                  <a:gd name="T15" fmla="*/ 12 h 203"/>
                  <a:gd name="T16" fmla="*/ 624 w 1921"/>
                  <a:gd name="T17" fmla="*/ 7 h 203"/>
                  <a:gd name="T18" fmla="*/ 756 w 1921"/>
                  <a:gd name="T19" fmla="*/ 3 h 203"/>
                  <a:gd name="T20" fmla="*/ 892 w 1921"/>
                  <a:gd name="T21" fmla="*/ 0 h 203"/>
                  <a:gd name="T22" fmla="*/ 1029 w 1921"/>
                  <a:gd name="T23" fmla="*/ 0 h 203"/>
                  <a:gd name="T24" fmla="*/ 1164 w 1921"/>
                  <a:gd name="T25" fmla="*/ 3 h 203"/>
                  <a:gd name="T26" fmla="*/ 1295 w 1921"/>
                  <a:gd name="T27" fmla="*/ 7 h 203"/>
                  <a:gd name="T28" fmla="*/ 1421 w 1921"/>
                  <a:gd name="T29" fmla="*/ 12 h 203"/>
                  <a:gd name="T30" fmla="*/ 1535 w 1921"/>
                  <a:gd name="T31" fmla="*/ 20 h 203"/>
                  <a:gd name="T32" fmla="*/ 1640 w 1921"/>
                  <a:gd name="T33" fmla="*/ 29 h 203"/>
                  <a:gd name="T34" fmla="*/ 1729 w 1921"/>
                  <a:gd name="T35" fmla="*/ 40 h 203"/>
                  <a:gd name="T36" fmla="*/ 1803 w 1921"/>
                  <a:gd name="T37" fmla="*/ 53 h 203"/>
                  <a:gd name="T38" fmla="*/ 1860 w 1921"/>
                  <a:gd name="T39" fmla="*/ 66 h 203"/>
                  <a:gd name="T40" fmla="*/ 1898 w 1921"/>
                  <a:gd name="T41" fmla="*/ 80 h 203"/>
                  <a:gd name="T42" fmla="*/ 1918 w 1921"/>
                  <a:gd name="T43" fmla="*/ 94 h 203"/>
                  <a:gd name="T44" fmla="*/ 1918 w 1921"/>
                  <a:gd name="T45" fmla="*/ 108 h 203"/>
                  <a:gd name="T46" fmla="*/ 1898 w 1921"/>
                  <a:gd name="T47" fmla="*/ 123 h 203"/>
                  <a:gd name="T48" fmla="*/ 1860 w 1921"/>
                  <a:gd name="T49" fmla="*/ 136 h 203"/>
                  <a:gd name="T50" fmla="*/ 1803 w 1921"/>
                  <a:gd name="T51" fmla="*/ 150 h 203"/>
                  <a:gd name="T52" fmla="*/ 1729 w 1921"/>
                  <a:gd name="T53" fmla="*/ 162 h 203"/>
                  <a:gd name="T54" fmla="*/ 1640 w 1921"/>
                  <a:gd name="T55" fmla="*/ 173 h 203"/>
                  <a:gd name="T56" fmla="*/ 1535 w 1921"/>
                  <a:gd name="T57" fmla="*/ 182 h 203"/>
                  <a:gd name="T58" fmla="*/ 1421 w 1921"/>
                  <a:gd name="T59" fmla="*/ 190 h 203"/>
                  <a:gd name="T60" fmla="*/ 1295 w 1921"/>
                  <a:gd name="T61" fmla="*/ 196 h 203"/>
                  <a:gd name="T62" fmla="*/ 1164 w 1921"/>
                  <a:gd name="T63" fmla="*/ 200 h 203"/>
                  <a:gd name="T64" fmla="*/ 1029 w 1921"/>
                  <a:gd name="T65" fmla="*/ 202 h 203"/>
                  <a:gd name="T66" fmla="*/ 892 w 1921"/>
                  <a:gd name="T67" fmla="*/ 202 h 203"/>
                  <a:gd name="T68" fmla="*/ 756 w 1921"/>
                  <a:gd name="T69" fmla="*/ 200 h 203"/>
                  <a:gd name="T70" fmla="*/ 624 w 1921"/>
                  <a:gd name="T71" fmla="*/ 196 h 203"/>
                  <a:gd name="T72" fmla="*/ 500 w 1921"/>
                  <a:gd name="T73" fmla="*/ 190 h 203"/>
                  <a:gd name="T74" fmla="*/ 384 w 1921"/>
                  <a:gd name="T75" fmla="*/ 182 h 203"/>
                  <a:gd name="T76" fmla="*/ 281 w 1921"/>
                  <a:gd name="T77" fmla="*/ 173 h 203"/>
                  <a:gd name="T78" fmla="*/ 191 w 1921"/>
                  <a:gd name="T79" fmla="*/ 162 h 203"/>
                  <a:gd name="T80" fmla="*/ 117 w 1921"/>
                  <a:gd name="T81" fmla="*/ 150 h 203"/>
                  <a:gd name="T82" fmla="*/ 59 w 1921"/>
                  <a:gd name="T83" fmla="*/ 136 h 203"/>
                  <a:gd name="T84" fmla="*/ 21 w 1921"/>
                  <a:gd name="T85" fmla="*/ 123 h 203"/>
                  <a:gd name="T86" fmla="*/ 2 w 1921"/>
                  <a:gd name="T87" fmla="*/ 108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3"/>
                  <a:gd name="T134" fmla="*/ 1921 w 1921"/>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3">
                    <a:moveTo>
                      <a:pt x="0" y="102"/>
                    </a:moveTo>
                    <a:lnTo>
                      <a:pt x="2" y="94"/>
                    </a:lnTo>
                    <a:lnTo>
                      <a:pt x="8" y="87"/>
                    </a:lnTo>
                    <a:lnTo>
                      <a:pt x="21" y="80"/>
                    </a:lnTo>
                    <a:lnTo>
                      <a:pt x="38" y="73"/>
                    </a:lnTo>
                    <a:lnTo>
                      <a:pt x="59" y="66"/>
                    </a:lnTo>
                    <a:lnTo>
                      <a:pt x="86" y="60"/>
                    </a:lnTo>
                    <a:lnTo>
                      <a:pt x="117" y="53"/>
                    </a:lnTo>
                    <a:lnTo>
                      <a:pt x="151" y="47"/>
                    </a:lnTo>
                    <a:lnTo>
                      <a:pt x="191" y="40"/>
                    </a:lnTo>
                    <a:lnTo>
                      <a:pt x="234" y="35"/>
                    </a:lnTo>
                    <a:lnTo>
                      <a:pt x="281" y="29"/>
                    </a:lnTo>
                    <a:lnTo>
                      <a:pt x="331" y="25"/>
                    </a:lnTo>
                    <a:lnTo>
                      <a:pt x="384" y="20"/>
                    </a:lnTo>
                    <a:lnTo>
                      <a:pt x="440" y="17"/>
                    </a:lnTo>
                    <a:lnTo>
                      <a:pt x="500" y="12"/>
                    </a:lnTo>
                    <a:lnTo>
                      <a:pt x="561" y="9"/>
                    </a:lnTo>
                    <a:lnTo>
                      <a:pt x="624" y="7"/>
                    </a:lnTo>
                    <a:lnTo>
                      <a:pt x="689" y="4"/>
                    </a:lnTo>
                    <a:lnTo>
                      <a:pt x="756" y="3"/>
                    </a:lnTo>
                    <a:lnTo>
                      <a:pt x="823" y="1"/>
                    </a:lnTo>
                    <a:lnTo>
                      <a:pt x="892" y="0"/>
                    </a:lnTo>
                    <a:lnTo>
                      <a:pt x="960" y="0"/>
                    </a:lnTo>
                    <a:lnTo>
                      <a:pt x="1029" y="0"/>
                    </a:lnTo>
                    <a:lnTo>
                      <a:pt x="1096" y="1"/>
                    </a:lnTo>
                    <a:lnTo>
                      <a:pt x="1164" y="3"/>
                    </a:lnTo>
                    <a:lnTo>
                      <a:pt x="1230" y="4"/>
                    </a:lnTo>
                    <a:lnTo>
                      <a:pt x="1295" y="7"/>
                    </a:lnTo>
                    <a:lnTo>
                      <a:pt x="1358" y="9"/>
                    </a:lnTo>
                    <a:lnTo>
                      <a:pt x="1421" y="12"/>
                    </a:lnTo>
                    <a:lnTo>
                      <a:pt x="1479" y="17"/>
                    </a:lnTo>
                    <a:lnTo>
                      <a:pt x="1535" y="20"/>
                    </a:lnTo>
                    <a:lnTo>
                      <a:pt x="1589" y="25"/>
                    </a:lnTo>
                    <a:lnTo>
                      <a:pt x="1640" y="29"/>
                    </a:lnTo>
                    <a:lnTo>
                      <a:pt x="1686" y="35"/>
                    </a:lnTo>
                    <a:lnTo>
                      <a:pt x="1729" y="40"/>
                    </a:lnTo>
                    <a:lnTo>
                      <a:pt x="1768" y="47"/>
                    </a:lnTo>
                    <a:lnTo>
                      <a:pt x="1803" y="53"/>
                    </a:lnTo>
                    <a:lnTo>
                      <a:pt x="1834" y="60"/>
                    </a:lnTo>
                    <a:lnTo>
                      <a:pt x="1860" y="66"/>
                    </a:lnTo>
                    <a:lnTo>
                      <a:pt x="1881" y="73"/>
                    </a:lnTo>
                    <a:lnTo>
                      <a:pt x="1898" y="80"/>
                    </a:lnTo>
                    <a:lnTo>
                      <a:pt x="1911" y="87"/>
                    </a:lnTo>
                    <a:lnTo>
                      <a:pt x="1918" y="94"/>
                    </a:lnTo>
                    <a:lnTo>
                      <a:pt x="1921" y="102"/>
                    </a:lnTo>
                    <a:lnTo>
                      <a:pt x="1918" y="108"/>
                    </a:lnTo>
                    <a:lnTo>
                      <a:pt x="1911" y="116"/>
                    </a:lnTo>
                    <a:lnTo>
                      <a:pt x="1898" y="123"/>
                    </a:lnTo>
                    <a:lnTo>
                      <a:pt x="1881" y="130"/>
                    </a:lnTo>
                    <a:lnTo>
                      <a:pt x="1860" y="136"/>
                    </a:lnTo>
                    <a:lnTo>
                      <a:pt x="1834" y="144"/>
                    </a:lnTo>
                    <a:lnTo>
                      <a:pt x="1803" y="150"/>
                    </a:lnTo>
                    <a:lnTo>
                      <a:pt x="1768" y="156"/>
                    </a:lnTo>
                    <a:lnTo>
                      <a:pt x="1729" y="162"/>
                    </a:lnTo>
                    <a:lnTo>
                      <a:pt x="1686" y="167"/>
                    </a:lnTo>
                    <a:lnTo>
                      <a:pt x="1640" y="173"/>
                    </a:lnTo>
                    <a:lnTo>
                      <a:pt x="1589" y="178"/>
                    </a:lnTo>
                    <a:lnTo>
                      <a:pt x="1535" y="182"/>
                    </a:lnTo>
                    <a:lnTo>
                      <a:pt x="1479" y="187"/>
                    </a:lnTo>
                    <a:lnTo>
                      <a:pt x="1421" y="190"/>
                    </a:lnTo>
                    <a:lnTo>
                      <a:pt x="1358" y="193"/>
                    </a:lnTo>
                    <a:lnTo>
                      <a:pt x="1295" y="196"/>
                    </a:lnTo>
                    <a:lnTo>
                      <a:pt x="1230" y="199"/>
                    </a:lnTo>
                    <a:lnTo>
                      <a:pt x="1164" y="200"/>
                    </a:lnTo>
                    <a:lnTo>
                      <a:pt x="1096" y="202"/>
                    </a:lnTo>
                    <a:lnTo>
                      <a:pt x="1029" y="202"/>
                    </a:lnTo>
                    <a:lnTo>
                      <a:pt x="960" y="203"/>
                    </a:lnTo>
                    <a:lnTo>
                      <a:pt x="892" y="202"/>
                    </a:lnTo>
                    <a:lnTo>
                      <a:pt x="823" y="202"/>
                    </a:lnTo>
                    <a:lnTo>
                      <a:pt x="756" y="200"/>
                    </a:lnTo>
                    <a:lnTo>
                      <a:pt x="689" y="199"/>
                    </a:lnTo>
                    <a:lnTo>
                      <a:pt x="624" y="196"/>
                    </a:lnTo>
                    <a:lnTo>
                      <a:pt x="561" y="193"/>
                    </a:lnTo>
                    <a:lnTo>
                      <a:pt x="500" y="190"/>
                    </a:lnTo>
                    <a:lnTo>
                      <a:pt x="440" y="187"/>
                    </a:lnTo>
                    <a:lnTo>
                      <a:pt x="384" y="182"/>
                    </a:lnTo>
                    <a:lnTo>
                      <a:pt x="331" y="178"/>
                    </a:lnTo>
                    <a:lnTo>
                      <a:pt x="281" y="173"/>
                    </a:lnTo>
                    <a:lnTo>
                      <a:pt x="234" y="167"/>
                    </a:lnTo>
                    <a:lnTo>
                      <a:pt x="191" y="162"/>
                    </a:lnTo>
                    <a:lnTo>
                      <a:pt x="151" y="156"/>
                    </a:lnTo>
                    <a:lnTo>
                      <a:pt x="117" y="150"/>
                    </a:lnTo>
                    <a:lnTo>
                      <a:pt x="86" y="144"/>
                    </a:lnTo>
                    <a:lnTo>
                      <a:pt x="59" y="136"/>
                    </a:lnTo>
                    <a:lnTo>
                      <a:pt x="38" y="130"/>
                    </a:lnTo>
                    <a:lnTo>
                      <a:pt x="21" y="123"/>
                    </a:lnTo>
                    <a:lnTo>
                      <a:pt x="8" y="116"/>
                    </a:lnTo>
                    <a:lnTo>
                      <a:pt x="2" y="108"/>
                    </a:lnTo>
                    <a:lnTo>
                      <a:pt x="0" y="102"/>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56" name="Freeform 210"/>
              <p:cNvSpPr>
                <a:spLocks/>
              </p:cNvSpPr>
              <p:nvPr/>
            </p:nvSpPr>
            <p:spPr bwMode="auto">
              <a:xfrm>
                <a:off x="2352" y="19064"/>
                <a:ext cx="1921" cy="202"/>
              </a:xfrm>
              <a:custGeom>
                <a:avLst/>
                <a:gdLst>
                  <a:gd name="T0" fmla="*/ 2 w 1921"/>
                  <a:gd name="T1" fmla="*/ 93 h 202"/>
                  <a:gd name="T2" fmla="*/ 21 w 1921"/>
                  <a:gd name="T3" fmla="*/ 79 h 202"/>
                  <a:gd name="T4" fmla="*/ 59 w 1921"/>
                  <a:gd name="T5" fmla="*/ 65 h 202"/>
                  <a:gd name="T6" fmla="*/ 117 w 1921"/>
                  <a:gd name="T7" fmla="*/ 53 h 202"/>
                  <a:gd name="T8" fmla="*/ 191 w 1921"/>
                  <a:gd name="T9" fmla="*/ 40 h 202"/>
                  <a:gd name="T10" fmla="*/ 281 w 1921"/>
                  <a:gd name="T11" fmla="*/ 29 h 202"/>
                  <a:gd name="T12" fmla="*/ 384 w 1921"/>
                  <a:gd name="T13" fmla="*/ 19 h 202"/>
                  <a:gd name="T14" fmla="*/ 500 w 1921"/>
                  <a:gd name="T15" fmla="*/ 12 h 202"/>
                  <a:gd name="T16" fmla="*/ 624 w 1921"/>
                  <a:gd name="T17" fmla="*/ 6 h 202"/>
                  <a:gd name="T18" fmla="*/ 756 w 1921"/>
                  <a:gd name="T19" fmla="*/ 2 h 202"/>
                  <a:gd name="T20" fmla="*/ 892 w 1921"/>
                  <a:gd name="T21" fmla="*/ 0 h 202"/>
                  <a:gd name="T22" fmla="*/ 1029 w 1921"/>
                  <a:gd name="T23" fmla="*/ 0 h 202"/>
                  <a:gd name="T24" fmla="*/ 1164 w 1921"/>
                  <a:gd name="T25" fmla="*/ 2 h 202"/>
                  <a:gd name="T26" fmla="*/ 1295 w 1921"/>
                  <a:gd name="T27" fmla="*/ 6 h 202"/>
                  <a:gd name="T28" fmla="*/ 1421 w 1921"/>
                  <a:gd name="T29" fmla="*/ 12 h 202"/>
                  <a:gd name="T30" fmla="*/ 1535 w 1921"/>
                  <a:gd name="T31" fmla="*/ 19 h 202"/>
                  <a:gd name="T32" fmla="*/ 1640 w 1921"/>
                  <a:gd name="T33" fmla="*/ 29 h 202"/>
                  <a:gd name="T34" fmla="*/ 1729 w 1921"/>
                  <a:gd name="T35" fmla="*/ 40 h 202"/>
                  <a:gd name="T36" fmla="*/ 1803 w 1921"/>
                  <a:gd name="T37" fmla="*/ 53 h 202"/>
                  <a:gd name="T38" fmla="*/ 1860 w 1921"/>
                  <a:gd name="T39" fmla="*/ 65 h 202"/>
                  <a:gd name="T40" fmla="*/ 1898 w 1921"/>
                  <a:gd name="T41" fmla="*/ 79 h 202"/>
                  <a:gd name="T42" fmla="*/ 1918 w 1921"/>
                  <a:gd name="T43" fmla="*/ 93 h 202"/>
                  <a:gd name="T44" fmla="*/ 1918 w 1921"/>
                  <a:gd name="T45" fmla="*/ 107 h 202"/>
                  <a:gd name="T46" fmla="*/ 1898 w 1921"/>
                  <a:gd name="T47" fmla="*/ 123 h 202"/>
                  <a:gd name="T48" fmla="*/ 1860 w 1921"/>
                  <a:gd name="T49" fmla="*/ 135 h 202"/>
                  <a:gd name="T50" fmla="*/ 1803 w 1921"/>
                  <a:gd name="T51" fmla="*/ 149 h 202"/>
                  <a:gd name="T52" fmla="*/ 1729 w 1921"/>
                  <a:gd name="T53" fmla="*/ 161 h 202"/>
                  <a:gd name="T54" fmla="*/ 1640 w 1921"/>
                  <a:gd name="T55" fmla="*/ 172 h 202"/>
                  <a:gd name="T56" fmla="*/ 1535 w 1921"/>
                  <a:gd name="T57" fmla="*/ 182 h 202"/>
                  <a:gd name="T58" fmla="*/ 1421 w 1921"/>
                  <a:gd name="T59" fmla="*/ 189 h 202"/>
                  <a:gd name="T60" fmla="*/ 1295 w 1921"/>
                  <a:gd name="T61" fmla="*/ 196 h 202"/>
                  <a:gd name="T62" fmla="*/ 1164 w 1921"/>
                  <a:gd name="T63" fmla="*/ 199 h 202"/>
                  <a:gd name="T64" fmla="*/ 1029 w 1921"/>
                  <a:gd name="T65" fmla="*/ 201 h 202"/>
                  <a:gd name="T66" fmla="*/ 892 w 1921"/>
                  <a:gd name="T67" fmla="*/ 201 h 202"/>
                  <a:gd name="T68" fmla="*/ 756 w 1921"/>
                  <a:gd name="T69" fmla="*/ 199 h 202"/>
                  <a:gd name="T70" fmla="*/ 624 w 1921"/>
                  <a:gd name="T71" fmla="*/ 196 h 202"/>
                  <a:gd name="T72" fmla="*/ 500 w 1921"/>
                  <a:gd name="T73" fmla="*/ 189 h 202"/>
                  <a:gd name="T74" fmla="*/ 384 w 1921"/>
                  <a:gd name="T75" fmla="*/ 182 h 202"/>
                  <a:gd name="T76" fmla="*/ 281 w 1921"/>
                  <a:gd name="T77" fmla="*/ 172 h 202"/>
                  <a:gd name="T78" fmla="*/ 191 w 1921"/>
                  <a:gd name="T79" fmla="*/ 161 h 202"/>
                  <a:gd name="T80" fmla="*/ 117 w 1921"/>
                  <a:gd name="T81" fmla="*/ 149 h 202"/>
                  <a:gd name="T82" fmla="*/ 59 w 1921"/>
                  <a:gd name="T83" fmla="*/ 135 h 202"/>
                  <a:gd name="T84" fmla="*/ 21 w 1921"/>
                  <a:gd name="T85" fmla="*/ 123 h 202"/>
                  <a:gd name="T86" fmla="*/ 2 w 1921"/>
                  <a:gd name="T87" fmla="*/ 107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2"/>
                  <a:gd name="T134" fmla="*/ 1921 w 1921"/>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2">
                    <a:moveTo>
                      <a:pt x="0" y="101"/>
                    </a:moveTo>
                    <a:lnTo>
                      <a:pt x="2" y="93"/>
                    </a:lnTo>
                    <a:lnTo>
                      <a:pt x="8" y="86"/>
                    </a:lnTo>
                    <a:lnTo>
                      <a:pt x="21" y="79"/>
                    </a:lnTo>
                    <a:lnTo>
                      <a:pt x="38" y="72"/>
                    </a:lnTo>
                    <a:lnTo>
                      <a:pt x="59" y="65"/>
                    </a:lnTo>
                    <a:lnTo>
                      <a:pt x="86" y="59"/>
                    </a:lnTo>
                    <a:lnTo>
                      <a:pt x="117" y="53"/>
                    </a:lnTo>
                    <a:lnTo>
                      <a:pt x="151" y="46"/>
                    </a:lnTo>
                    <a:lnTo>
                      <a:pt x="191" y="40"/>
                    </a:lnTo>
                    <a:lnTo>
                      <a:pt x="234" y="34"/>
                    </a:lnTo>
                    <a:lnTo>
                      <a:pt x="281" y="29"/>
                    </a:lnTo>
                    <a:lnTo>
                      <a:pt x="331" y="25"/>
                    </a:lnTo>
                    <a:lnTo>
                      <a:pt x="384" y="19"/>
                    </a:lnTo>
                    <a:lnTo>
                      <a:pt x="440" y="16"/>
                    </a:lnTo>
                    <a:lnTo>
                      <a:pt x="500" y="12"/>
                    </a:lnTo>
                    <a:lnTo>
                      <a:pt x="561" y="8"/>
                    </a:lnTo>
                    <a:lnTo>
                      <a:pt x="624" y="6"/>
                    </a:lnTo>
                    <a:lnTo>
                      <a:pt x="689" y="3"/>
                    </a:lnTo>
                    <a:lnTo>
                      <a:pt x="756" y="2"/>
                    </a:lnTo>
                    <a:lnTo>
                      <a:pt x="823" y="1"/>
                    </a:lnTo>
                    <a:lnTo>
                      <a:pt x="892" y="0"/>
                    </a:lnTo>
                    <a:lnTo>
                      <a:pt x="960" y="0"/>
                    </a:lnTo>
                    <a:lnTo>
                      <a:pt x="1029" y="0"/>
                    </a:lnTo>
                    <a:lnTo>
                      <a:pt x="1096" y="1"/>
                    </a:lnTo>
                    <a:lnTo>
                      <a:pt x="1164" y="2"/>
                    </a:lnTo>
                    <a:lnTo>
                      <a:pt x="1230" y="3"/>
                    </a:lnTo>
                    <a:lnTo>
                      <a:pt x="1295" y="6"/>
                    </a:lnTo>
                    <a:lnTo>
                      <a:pt x="1358" y="8"/>
                    </a:lnTo>
                    <a:lnTo>
                      <a:pt x="1421" y="12"/>
                    </a:lnTo>
                    <a:lnTo>
                      <a:pt x="1479" y="16"/>
                    </a:lnTo>
                    <a:lnTo>
                      <a:pt x="1535" y="19"/>
                    </a:lnTo>
                    <a:lnTo>
                      <a:pt x="1589" y="25"/>
                    </a:lnTo>
                    <a:lnTo>
                      <a:pt x="1640" y="29"/>
                    </a:lnTo>
                    <a:lnTo>
                      <a:pt x="1686" y="34"/>
                    </a:lnTo>
                    <a:lnTo>
                      <a:pt x="1729" y="40"/>
                    </a:lnTo>
                    <a:lnTo>
                      <a:pt x="1768" y="46"/>
                    </a:lnTo>
                    <a:lnTo>
                      <a:pt x="1803" y="53"/>
                    </a:lnTo>
                    <a:lnTo>
                      <a:pt x="1834" y="59"/>
                    </a:lnTo>
                    <a:lnTo>
                      <a:pt x="1860" y="65"/>
                    </a:lnTo>
                    <a:lnTo>
                      <a:pt x="1881" y="72"/>
                    </a:lnTo>
                    <a:lnTo>
                      <a:pt x="1898" y="79"/>
                    </a:lnTo>
                    <a:lnTo>
                      <a:pt x="1911" y="86"/>
                    </a:lnTo>
                    <a:lnTo>
                      <a:pt x="1918" y="93"/>
                    </a:lnTo>
                    <a:lnTo>
                      <a:pt x="1921" y="101"/>
                    </a:lnTo>
                    <a:lnTo>
                      <a:pt x="1918" y="107"/>
                    </a:lnTo>
                    <a:lnTo>
                      <a:pt x="1911" y="115"/>
                    </a:lnTo>
                    <a:lnTo>
                      <a:pt x="1898" y="123"/>
                    </a:lnTo>
                    <a:lnTo>
                      <a:pt x="1881" y="129"/>
                    </a:lnTo>
                    <a:lnTo>
                      <a:pt x="1860" y="135"/>
                    </a:lnTo>
                    <a:lnTo>
                      <a:pt x="1834" y="143"/>
                    </a:lnTo>
                    <a:lnTo>
                      <a:pt x="1803" y="149"/>
                    </a:lnTo>
                    <a:lnTo>
                      <a:pt x="1768" y="155"/>
                    </a:lnTo>
                    <a:lnTo>
                      <a:pt x="1729" y="161"/>
                    </a:lnTo>
                    <a:lnTo>
                      <a:pt x="1686" y="167"/>
                    </a:lnTo>
                    <a:lnTo>
                      <a:pt x="1640" y="172"/>
                    </a:lnTo>
                    <a:lnTo>
                      <a:pt x="1589" y="177"/>
                    </a:lnTo>
                    <a:lnTo>
                      <a:pt x="1535" y="182"/>
                    </a:lnTo>
                    <a:lnTo>
                      <a:pt x="1479" y="186"/>
                    </a:lnTo>
                    <a:lnTo>
                      <a:pt x="1421" y="189"/>
                    </a:lnTo>
                    <a:lnTo>
                      <a:pt x="1358" y="193"/>
                    </a:lnTo>
                    <a:lnTo>
                      <a:pt x="1295" y="196"/>
                    </a:lnTo>
                    <a:lnTo>
                      <a:pt x="1230" y="198"/>
                    </a:lnTo>
                    <a:lnTo>
                      <a:pt x="1164" y="199"/>
                    </a:lnTo>
                    <a:lnTo>
                      <a:pt x="1096" y="201"/>
                    </a:lnTo>
                    <a:lnTo>
                      <a:pt x="1029" y="201"/>
                    </a:lnTo>
                    <a:lnTo>
                      <a:pt x="960" y="202"/>
                    </a:lnTo>
                    <a:lnTo>
                      <a:pt x="892" y="201"/>
                    </a:lnTo>
                    <a:lnTo>
                      <a:pt x="823" y="201"/>
                    </a:lnTo>
                    <a:lnTo>
                      <a:pt x="756" y="199"/>
                    </a:lnTo>
                    <a:lnTo>
                      <a:pt x="689" y="198"/>
                    </a:lnTo>
                    <a:lnTo>
                      <a:pt x="624" y="196"/>
                    </a:lnTo>
                    <a:lnTo>
                      <a:pt x="561" y="193"/>
                    </a:lnTo>
                    <a:lnTo>
                      <a:pt x="500" y="189"/>
                    </a:lnTo>
                    <a:lnTo>
                      <a:pt x="440" y="186"/>
                    </a:lnTo>
                    <a:lnTo>
                      <a:pt x="384" y="182"/>
                    </a:lnTo>
                    <a:lnTo>
                      <a:pt x="331" y="177"/>
                    </a:lnTo>
                    <a:lnTo>
                      <a:pt x="281" y="172"/>
                    </a:lnTo>
                    <a:lnTo>
                      <a:pt x="234" y="167"/>
                    </a:lnTo>
                    <a:lnTo>
                      <a:pt x="191" y="161"/>
                    </a:lnTo>
                    <a:lnTo>
                      <a:pt x="151" y="155"/>
                    </a:lnTo>
                    <a:lnTo>
                      <a:pt x="117" y="149"/>
                    </a:lnTo>
                    <a:lnTo>
                      <a:pt x="86" y="143"/>
                    </a:lnTo>
                    <a:lnTo>
                      <a:pt x="59" y="135"/>
                    </a:lnTo>
                    <a:lnTo>
                      <a:pt x="38" y="129"/>
                    </a:lnTo>
                    <a:lnTo>
                      <a:pt x="21" y="123"/>
                    </a:lnTo>
                    <a:lnTo>
                      <a:pt x="8" y="115"/>
                    </a:lnTo>
                    <a:lnTo>
                      <a:pt x="2" y="107"/>
                    </a:lnTo>
                    <a:lnTo>
                      <a:pt x="0" y="101"/>
                    </a:lnTo>
                    <a:close/>
                  </a:path>
                </a:pathLst>
              </a:custGeom>
              <a:solidFill>
                <a:srgbClr val="C0C0C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57" name="Freeform 211"/>
              <p:cNvSpPr>
                <a:spLocks/>
              </p:cNvSpPr>
              <p:nvPr/>
            </p:nvSpPr>
            <p:spPr bwMode="auto">
              <a:xfrm>
                <a:off x="2352" y="19165"/>
                <a:ext cx="1" cy="51"/>
              </a:xfrm>
              <a:custGeom>
                <a:avLst/>
                <a:gdLst>
                  <a:gd name="T0" fmla="*/ 0 w 1"/>
                  <a:gd name="T1" fmla="*/ 51 h 51"/>
                  <a:gd name="T2" fmla="*/ 0 w 1"/>
                  <a:gd name="T3" fmla="*/ 0 h 51"/>
                  <a:gd name="T4" fmla="*/ 0 w 1"/>
                  <a:gd name="T5" fmla="*/ 51 h 51"/>
                  <a:gd name="T6" fmla="*/ 0 60000 65536"/>
                  <a:gd name="T7" fmla="*/ 0 60000 65536"/>
                  <a:gd name="T8" fmla="*/ 0 60000 65536"/>
                  <a:gd name="T9" fmla="*/ 0 w 1"/>
                  <a:gd name="T10" fmla="*/ 0 h 51"/>
                  <a:gd name="T11" fmla="*/ 1 w 1"/>
                  <a:gd name="T12" fmla="*/ 51 h 51"/>
                </a:gdLst>
                <a:ahLst/>
                <a:cxnLst>
                  <a:cxn ang="T6">
                    <a:pos x="T0" y="T1"/>
                  </a:cxn>
                  <a:cxn ang="T7">
                    <a:pos x="T2" y="T3"/>
                  </a:cxn>
                  <a:cxn ang="T8">
                    <a:pos x="T4" y="T5"/>
                  </a:cxn>
                </a:cxnLst>
                <a:rect l="T9" t="T10" r="T11" b="T12"/>
                <a:pathLst>
                  <a:path w="1" h="51">
                    <a:moveTo>
                      <a:pt x="0" y="51"/>
                    </a:moveTo>
                    <a:lnTo>
                      <a:pt x="0" y="0"/>
                    </a:lnTo>
                    <a:lnTo>
                      <a:pt x="0" y="51"/>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58" name="Freeform 212"/>
              <p:cNvSpPr>
                <a:spLocks/>
              </p:cNvSpPr>
              <p:nvPr/>
            </p:nvSpPr>
            <p:spPr bwMode="auto">
              <a:xfrm>
                <a:off x="2352" y="19165"/>
                <a:ext cx="1921" cy="152"/>
              </a:xfrm>
              <a:custGeom>
                <a:avLst/>
                <a:gdLst>
                  <a:gd name="T0" fmla="*/ 2 w 1921"/>
                  <a:gd name="T1" fmla="*/ 57 h 152"/>
                  <a:gd name="T2" fmla="*/ 21 w 1921"/>
                  <a:gd name="T3" fmla="*/ 72 h 152"/>
                  <a:gd name="T4" fmla="*/ 59 w 1921"/>
                  <a:gd name="T5" fmla="*/ 85 h 152"/>
                  <a:gd name="T6" fmla="*/ 117 w 1921"/>
                  <a:gd name="T7" fmla="*/ 99 h 152"/>
                  <a:gd name="T8" fmla="*/ 191 w 1921"/>
                  <a:gd name="T9" fmla="*/ 111 h 152"/>
                  <a:gd name="T10" fmla="*/ 281 w 1921"/>
                  <a:gd name="T11" fmla="*/ 122 h 152"/>
                  <a:gd name="T12" fmla="*/ 384 w 1921"/>
                  <a:gd name="T13" fmla="*/ 131 h 152"/>
                  <a:gd name="T14" fmla="*/ 500 w 1921"/>
                  <a:gd name="T15" fmla="*/ 139 h 152"/>
                  <a:gd name="T16" fmla="*/ 624 w 1921"/>
                  <a:gd name="T17" fmla="*/ 145 h 152"/>
                  <a:gd name="T18" fmla="*/ 756 w 1921"/>
                  <a:gd name="T19" fmla="*/ 149 h 152"/>
                  <a:gd name="T20" fmla="*/ 892 w 1921"/>
                  <a:gd name="T21" fmla="*/ 151 h 152"/>
                  <a:gd name="T22" fmla="*/ 1029 w 1921"/>
                  <a:gd name="T23" fmla="*/ 151 h 152"/>
                  <a:gd name="T24" fmla="*/ 1164 w 1921"/>
                  <a:gd name="T25" fmla="*/ 149 h 152"/>
                  <a:gd name="T26" fmla="*/ 1295 w 1921"/>
                  <a:gd name="T27" fmla="*/ 145 h 152"/>
                  <a:gd name="T28" fmla="*/ 1421 w 1921"/>
                  <a:gd name="T29" fmla="*/ 139 h 152"/>
                  <a:gd name="T30" fmla="*/ 1535 w 1921"/>
                  <a:gd name="T31" fmla="*/ 131 h 152"/>
                  <a:gd name="T32" fmla="*/ 1640 w 1921"/>
                  <a:gd name="T33" fmla="*/ 122 h 152"/>
                  <a:gd name="T34" fmla="*/ 1729 w 1921"/>
                  <a:gd name="T35" fmla="*/ 111 h 152"/>
                  <a:gd name="T36" fmla="*/ 1803 w 1921"/>
                  <a:gd name="T37" fmla="*/ 99 h 152"/>
                  <a:gd name="T38" fmla="*/ 1860 w 1921"/>
                  <a:gd name="T39" fmla="*/ 85 h 152"/>
                  <a:gd name="T40" fmla="*/ 1898 w 1921"/>
                  <a:gd name="T41" fmla="*/ 72 h 152"/>
                  <a:gd name="T42" fmla="*/ 1918 w 1921"/>
                  <a:gd name="T43" fmla="*/ 57 h 152"/>
                  <a:gd name="T44" fmla="*/ 1921 w 1921"/>
                  <a:gd name="T45" fmla="*/ 0 h 152"/>
                  <a:gd name="T46" fmla="*/ 1911 w 1921"/>
                  <a:gd name="T47" fmla="*/ 14 h 152"/>
                  <a:gd name="T48" fmla="*/ 1881 w 1921"/>
                  <a:gd name="T49" fmla="*/ 28 h 152"/>
                  <a:gd name="T50" fmla="*/ 1834 w 1921"/>
                  <a:gd name="T51" fmla="*/ 42 h 152"/>
                  <a:gd name="T52" fmla="*/ 1768 w 1921"/>
                  <a:gd name="T53" fmla="*/ 54 h 152"/>
                  <a:gd name="T54" fmla="*/ 1686 w 1921"/>
                  <a:gd name="T55" fmla="*/ 66 h 152"/>
                  <a:gd name="T56" fmla="*/ 1589 w 1921"/>
                  <a:gd name="T57" fmla="*/ 76 h 152"/>
                  <a:gd name="T58" fmla="*/ 1479 w 1921"/>
                  <a:gd name="T59" fmla="*/ 85 h 152"/>
                  <a:gd name="T60" fmla="*/ 1358 w 1921"/>
                  <a:gd name="T61" fmla="*/ 92 h 152"/>
                  <a:gd name="T62" fmla="*/ 1230 w 1921"/>
                  <a:gd name="T63" fmla="*/ 97 h 152"/>
                  <a:gd name="T64" fmla="*/ 1096 w 1921"/>
                  <a:gd name="T65" fmla="*/ 100 h 152"/>
                  <a:gd name="T66" fmla="*/ 960 w 1921"/>
                  <a:gd name="T67" fmla="*/ 101 h 152"/>
                  <a:gd name="T68" fmla="*/ 823 w 1921"/>
                  <a:gd name="T69" fmla="*/ 100 h 152"/>
                  <a:gd name="T70" fmla="*/ 689 w 1921"/>
                  <a:gd name="T71" fmla="*/ 97 h 152"/>
                  <a:gd name="T72" fmla="*/ 561 w 1921"/>
                  <a:gd name="T73" fmla="*/ 92 h 152"/>
                  <a:gd name="T74" fmla="*/ 440 w 1921"/>
                  <a:gd name="T75" fmla="*/ 85 h 152"/>
                  <a:gd name="T76" fmla="*/ 331 w 1921"/>
                  <a:gd name="T77" fmla="*/ 76 h 152"/>
                  <a:gd name="T78" fmla="*/ 234 w 1921"/>
                  <a:gd name="T79" fmla="*/ 66 h 152"/>
                  <a:gd name="T80" fmla="*/ 151 w 1921"/>
                  <a:gd name="T81" fmla="*/ 54 h 152"/>
                  <a:gd name="T82" fmla="*/ 86 w 1921"/>
                  <a:gd name="T83" fmla="*/ 42 h 152"/>
                  <a:gd name="T84" fmla="*/ 38 w 1921"/>
                  <a:gd name="T85" fmla="*/ 28 h 152"/>
                  <a:gd name="T86" fmla="*/ 8 w 1921"/>
                  <a:gd name="T87" fmla="*/ 14 h 152"/>
                  <a:gd name="T88" fmla="*/ 0 w 1921"/>
                  <a:gd name="T89" fmla="*/ 0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1"/>
                  <a:gd name="T136" fmla="*/ 0 h 152"/>
                  <a:gd name="T137" fmla="*/ 1921 w 1921"/>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1" h="152">
                    <a:moveTo>
                      <a:pt x="0" y="51"/>
                    </a:moveTo>
                    <a:lnTo>
                      <a:pt x="2" y="57"/>
                    </a:lnTo>
                    <a:lnTo>
                      <a:pt x="8" y="65"/>
                    </a:lnTo>
                    <a:lnTo>
                      <a:pt x="21" y="72"/>
                    </a:lnTo>
                    <a:lnTo>
                      <a:pt x="38" y="79"/>
                    </a:lnTo>
                    <a:lnTo>
                      <a:pt x="59" y="85"/>
                    </a:lnTo>
                    <a:lnTo>
                      <a:pt x="86" y="93"/>
                    </a:lnTo>
                    <a:lnTo>
                      <a:pt x="117" y="99"/>
                    </a:lnTo>
                    <a:lnTo>
                      <a:pt x="151" y="105"/>
                    </a:lnTo>
                    <a:lnTo>
                      <a:pt x="191" y="111"/>
                    </a:lnTo>
                    <a:lnTo>
                      <a:pt x="234" y="116"/>
                    </a:lnTo>
                    <a:lnTo>
                      <a:pt x="281" y="122"/>
                    </a:lnTo>
                    <a:lnTo>
                      <a:pt x="331" y="127"/>
                    </a:lnTo>
                    <a:lnTo>
                      <a:pt x="384" y="131"/>
                    </a:lnTo>
                    <a:lnTo>
                      <a:pt x="440" y="136"/>
                    </a:lnTo>
                    <a:lnTo>
                      <a:pt x="500" y="139"/>
                    </a:lnTo>
                    <a:lnTo>
                      <a:pt x="561" y="142"/>
                    </a:lnTo>
                    <a:lnTo>
                      <a:pt x="624" y="145"/>
                    </a:lnTo>
                    <a:lnTo>
                      <a:pt x="689" y="148"/>
                    </a:lnTo>
                    <a:lnTo>
                      <a:pt x="756" y="149"/>
                    </a:lnTo>
                    <a:lnTo>
                      <a:pt x="823" y="151"/>
                    </a:lnTo>
                    <a:lnTo>
                      <a:pt x="892" y="151"/>
                    </a:lnTo>
                    <a:lnTo>
                      <a:pt x="960" y="152"/>
                    </a:lnTo>
                    <a:lnTo>
                      <a:pt x="1029" y="151"/>
                    </a:lnTo>
                    <a:lnTo>
                      <a:pt x="1096" y="151"/>
                    </a:lnTo>
                    <a:lnTo>
                      <a:pt x="1164" y="149"/>
                    </a:lnTo>
                    <a:lnTo>
                      <a:pt x="1230" y="148"/>
                    </a:lnTo>
                    <a:lnTo>
                      <a:pt x="1295" y="145"/>
                    </a:lnTo>
                    <a:lnTo>
                      <a:pt x="1358" y="142"/>
                    </a:lnTo>
                    <a:lnTo>
                      <a:pt x="1421" y="139"/>
                    </a:lnTo>
                    <a:lnTo>
                      <a:pt x="1479" y="136"/>
                    </a:lnTo>
                    <a:lnTo>
                      <a:pt x="1535" y="131"/>
                    </a:lnTo>
                    <a:lnTo>
                      <a:pt x="1589" y="127"/>
                    </a:lnTo>
                    <a:lnTo>
                      <a:pt x="1640" y="122"/>
                    </a:lnTo>
                    <a:lnTo>
                      <a:pt x="1686" y="116"/>
                    </a:lnTo>
                    <a:lnTo>
                      <a:pt x="1729" y="111"/>
                    </a:lnTo>
                    <a:lnTo>
                      <a:pt x="1768" y="105"/>
                    </a:lnTo>
                    <a:lnTo>
                      <a:pt x="1803" y="99"/>
                    </a:lnTo>
                    <a:lnTo>
                      <a:pt x="1834" y="93"/>
                    </a:lnTo>
                    <a:lnTo>
                      <a:pt x="1860" y="85"/>
                    </a:lnTo>
                    <a:lnTo>
                      <a:pt x="1881" y="79"/>
                    </a:lnTo>
                    <a:lnTo>
                      <a:pt x="1898" y="72"/>
                    </a:lnTo>
                    <a:lnTo>
                      <a:pt x="1911" y="65"/>
                    </a:lnTo>
                    <a:lnTo>
                      <a:pt x="1918" y="57"/>
                    </a:lnTo>
                    <a:lnTo>
                      <a:pt x="1921" y="51"/>
                    </a:lnTo>
                    <a:lnTo>
                      <a:pt x="1921" y="0"/>
                    </a:lnTo>
                    <a:lnTo>
                      <a:pt x="1918" y="6"/>
                    </a:lnTo>
                    <a:lnTo>
                      <a:pt x="1911" y="14"/>
                    </a:lnTo>
                    <a:lnTo>
                      <a:pt x="1898" y="22"/>
                    </a:lnTo>
                    <a:lnTo>
                      <a:pt x="1881" y="28"/>
                    </a:lnTo>
                    <a:lnTo>
                      <a:pt x="1860" y="34"/>
                    </a:lnTo>
                    <a:lnTo>
                      <a:pt x="1834" y="42"/>
                    </a:lnTo>
                    <a:lnTo>
                      <a:pt x="1803" y="48"/>
                    </a:lnTo>
                    <a:lnTo>
                      <a:pt x="1768" y="54"/>
                    </a:lnTo>
                    <a:lnTo>
                      <a:pt x="1729" y="60"/>
                    </a:lnTo>
                    <a:lnTo>
                      <a:pt x="1686" y="66"/>
                    </a:lnTo>
                    <a:lnTo>
                      <a:pt x="1640" y="71"/>
                    </a:lnTo>
                    <a:lnTo>
                      <a:pt x="1589" y="76"/>
                    </a:lnTo>
                    <a:lnTo>
                      <a:pt x="1535" y="81"/>
                    </a:lnTo>
                    <a:lnTo>
                      <a:pt x="1479" y="85"/>
                    </a:lnTo>
                    <a:lnTo>
                      <a:pt x="1421" y="88"/>
                    </a:lnTo>
                    <a:lnTo>
                      <a:pt x="1358" y="92"/>
                    </a:lnTo>
                    <a:lnTo>
                      <a:pt x="1295" y="95"/>
                    </a:lnTo>
                    <a:lnTo>
                      <a:pt x="1230" y="97"/>
                    </a:lnTo>
                    <a:lnTo>
                      <a:pt x="1164" y="98"/>
                    </a:lnTo>
                    <a:lnTo>
                      <a:pt x="1096" y="100"/>
                    </a:lnTo>
                    <a:lnTo>
                      <a:pt x="1029" y="100"/>
                    </a:lnTo>
                    <a:lnTo>
                      <a:pt x="960" y="101"/>
                    </a:lnTo>
                    <a:lnTo>
                      <a:pt x="892" y="100"/>
                    </a:lnTo>
                    <a:lnTo>
                      <a:pt x="823" y="100"/>
                    </a:lnTo>
                    <a:lnTo>
                      <a:pt x="756" y="98"/>
                    </a:lnTo>
                    <a:lnTo>
                      <a:pt x="689" y="97"/>
                    </a:lnTo>
                    <a:lnTo>
                      <a:pt x="624" y="95"/>
                    </a:lnTo>
                    <a:lnTo>
                      <a:pt x="561" y="92"/>
                    </a:lnTo>
                    <a:lnTo>
                      <a:pt x="500" y="88"/>
                    </a:lnTo>
                    <a:lnTo>
                      <a:pt x="440" y="85"/>
                    </a:lnTo>
                    <a:lnTo>
                      <a:pt x="384" y="81"/>
                    </a:lnTo>
                    <a:lnTo>
                      <a:pt x="331" y="76"/>
                    </a:lnTo>
                    <a:lnTo>
                      <a:pt x="281" y="71"/>
                    </a:lnTo>
                    <a:lnTo>
                      <a:pt x="234" y="66"/>
                    </a:lnTo>
                    <a:lnTo>
                      <a:pt x="191" y="60"/>
                    </a:lnTo>
                    <a:lnTo>
                      <a:pt x="151" y="54"/>
                    </a:lnTo>
                    <a:lnTo>
                      <a:pt x="117" y="48"/>
                    </a:lnTo>
                    <a:lnTo>
                      <a:pt x="86" y="42"/>
                    </a:lnTo>
                    <a:lnTo>
                      <a:pt x="59" y="34"/>
                    </a:lnTo>
                    <a:lnTo>
                      <a:pt x="38" y="28"/>
                    </a:lnTo>
                    <a:lnTo>
                      <a:pt x="21" y="22"/>
                    </a:lnTo>
                    <a:lnTo>
                      <a:pt x="8" y="14"/>
                    </a:lnTo>
                    <a:lnTo>
                      <a:pt x="2" y="6"/>
                    </a:lnTo>
                    <a:lnTo>
                      <a:pt x="0" y="0"/>
                    </a:lnTo>
                    <a:lnTo>
                      <a:pt x="0" y="51"/>
                    </a:lnTo>
                    <a:close/>
                  </a:path>
                </a:pathLst>
              </a:custGeom>
              <a:solidFill>
                <a:srgbClr val="C0C0C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59" name="Freeform 213"/>
              <p:cNvSpPr>
                <a:spLocks/>
              </p:cNvSpPr>
              <p:nvPr/>
            </p:nvSpPr>
            <p:spPr bwMode="auto">
              <a:xfrm>
                <a:off x="2352" y="19696"/>
                <a:ext cx="1921" cy="152"/>
              </a:xfrm>
              <a:custGeom>
                <a:avLst/>
                <a:gdLst>
                  <a:gd name="T0" fmla="*/ 0 w 1921"/>
                  <a:gd name="T1" fmla="*/ 51 h 152"/>
                  <a:gd name="T2" fmla="*/ 8 w 1921"/>
                  <a:gd name="T3" fmla="*/ 66 h 152"/>
                  <a:gd name="T4" fmla="*/ 38 w 1921"/>
                  <a:gd name="T5" fmla="*/ 80 h 152"/>
                  <a:gd name="T6" fmla="*/ 86 w 1921"/>
                  <a:gd name="T7" fmla="*/ 93 h 152"/>
                  <a:gd name="T8" fmla="*/ 151 w 1921"/>
                  <a:gd name="T9" fmla="*/ 106 h 152"/>
                  <a:gd name="T10" fmla="*/ 234 w 1921"/>
                  <a:gd name="T11" fmla="*/ 118 h 152"/>
                  <a:gd name="T12" fmla="*/ 331 w 1921"/>
                  <a:gd name="T13" fmla="*/ 127 h 152"/>
                  <a:gd name="T14" fmla="*/ 440 w 1921"/>
                  <a:gd name="T15" fmla="*/ 136 h 152"/>
                  <a:gd name="T16" fmla="*/ 561 w 1921"/>
                  <a:gd name="T17" fmla="*/ 143 h 152"/>
                  <a:gd name="T18" fmla="*/ 689 w 1921"/>
                  <a:gd name="T19" fmla="*/ 148 h 152"/>
                  <a:gd name="T20" fmla="*/ 823 w 1921"/>
                  <a:gd name="T21" fmla="*/ 151 h 152"/>
                  <a:gd name="T22" fmla="*/ 960 w 1921"/>
                  <a:gd name="T23" fmla="*/ 152 h 152"/>
                  <a:gd name="T24" fmla="*/ 1096 w 1921"/>
                  <a:gd name="T25" fmla="*/ 151 h 152"/>
                  <a:gd name="T26" fmla="*/ 1230 w 1921"/>
                  <a:gd name="T27" fmla="*/ 148 h 152"/>
                  <a:gd name="T28" fmla="*/ 1358 w 1921"/>
                  <a:gd name="T29" fmla="*/ 143 h 152"/>
                  <a:gd name="T30" fmla="*/ 1479 w 1921"/>
                  <a:gd name="T31" fmla="*/ 136 h 152"/>
                  <a:gd name="T32" fmla="*/ 1589 w 1921"/>
                  <a:gd name="T33" fmla="*/ 127 h 152"/>
                  <a:gd name="T34" fmla="*/ 1686 w 1921"/>
                  <a:gd name="T35" fmla="*/ 118 h 152"/>
                  <a:gd name="T36" fmla="*/ 1768 w 1921"/>
                  <a:gd name="T37" fmla="*/ 106 h 152"/>
                  <a:gd name="T38" fmla="*/ 1834 w 1921"/>
                  <a:gd name="T39" fmla="*/ 93 h 152"/>
                  <a:gd name="T40" fmla="*/ 1881 w 1921"/>
                  <a:gd name="T41" fmla="*/ 80 h 152"/>
                  <a:gd name="T42" fmla="*/ 1911 w 1921"/>
                  <a:gd name="T43" fmla="*/ 66 h 152"/>
                  <a:gd name="T44" fmla="*/ 1921 w 1921"/>
                  <a:gd name="T45" fmla="*/ 51 h 152"/>
                  <a:gd name="T46" fmla="*/ 1918 w 1921"/>
                  <a:gd name="T47" fmla="*/ 8 h 152"/>
                  <a:gd name="T48" fmla="*/ 1898 w 1921"/>
                  <a:gd name="T49" fmla="*/ 22 h 152"/>
                  <a:gd name="T50" fmla="*/ 1860 w 1921"/>
                  <a:gd name="T51" fmla="*/ 36 h 152"/>
                  <a:gd name="T52" fmla="*/ 1803 w 1921"/>
                  <a:gd name="T53" fmla="*/ 49 h 152"/>
                  <a:gd name="T54" fmla="*/ 1729 w 1921"/>
                  <a:gd name="T55" fmla="*/ 60 h 152"/>
                  <a:gd name="T56" fmla="*/ 1640 w 1921"/>
                  <a:gd name="T57" fmla="*/ 72 h 152"/>
                  <a:gd name="T58" fmla="*/ 1535 w 1921"/>
                  <a:gd name="T59" fmla="*/ 81 h 152"/>
                  <a:gd name="T60" fmla="*/ 1421 w 1921"/>
                  <a:gd name="T61" fmla="*/ 90 h 152"/>
                  <a:gd name="T62" fmla="*/ 1295 w 1921"/>
                  <a:gd name="T63" fmla="*/ 95 h 152"/>
                  <a:gd name="T64" fmla="*/ 1164 w 1921"/>
                  <a:gd name="T65" fmla="*/ 99 h 152"/>
                  <a:gd name="T66" fmla="*/ 1029 w 1921"/>
                  <a:gd name="T67" fmla="*/ 101 h 152"/>
                  <a:gd name="T68" fmla="*/ 892 w 1921"/>
                  <a:gd name="T69" fmla="*/ 101 h 152"/>
                  <a:gd name="T70" fmla="*/ 756 w 1921"/>
                  <a:gd name="T71" fmla="*/ 99 h 152"/>
                  <a:gd name="T72" fmla="*/ 624 w 1921"/>
                  <a:gd name="T73" fmla="*/ 95 h 152"/>
                  <a:gd name="T74" fmla="*/ 500 w 1921"/>
                  <a:gd name="T75" fmla="*/ 90 h 152"/>
                  <a:gd name="T76" fmla="*/ 384 w 1921"/>
                  <a:gd name="T77" fmla="*/ 81 h 152"/>
                  <a:gd name="T78" fmla="*/ 281 w 1921"/>
                  <a:gd name="T79" fmla="*/ 72 h 152"/>
                  <a:gd name="T80" fmla="*/ 191 w 1921"/>
                  <a:gd name="T81" fmla="*/ 60 h 152"/>
                  <a:gd name="T82" fmla="*/ 117 w 1921"/>
                  <a:gd name="T83" fmla="*/ 49 h 152"/>
                  <a:gd name="T84" fmla="*/ 59 w 1921"/>
                  <a:gd name="T85" fmla="*/ 36 h 152"/>
                  <a:gd name="T86" fmla="*/ 21 w 1921"/>
                  <a:gd name="T87" fmla="*/ 22 h 152"/>
                  <a:gd name="T88" fmla="*/ 2 w 1921"/>
                  <a:gd name="T89" fmla="*/ 8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1"/>
                  <a:gd name="T136" fmla="*/ 0 h 152"/>
                  <a:gd name="T137" fmla="*/ 1921 w 1921"/>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1" h="152">
                    <a:moveTo>
                      <a:pt x="0" y="0"/>
                    </a:moveTo>
                    <a:lnTo>
                      <a:pt x="0" y="51"/>
                    </a:lnTo>
                    <a:lnTo>
                      <a:pt x="2" y="58"/>
                    </a:lnTo>
                    <a:lnTo>
                      <a:pt x="8" y="66"/>
                    </a:lnTo>
                    <a:lnTo>
                      <a:pt x="21" y="72"/>
                    </a:lnTo>
                    <a:lnTo>
                      <a:pt x="38" y="80"/>
                    </a:lnTo>
                    <a:lnTo>
                      <a:pt x="59" y="86"/>
                    </a:lnTo>
                    <a:lnTo>
                      <a:pt x="86" y="93"/>
                    </a:lnTo>
                    <a:lnTo>
                      <a:pt x="117" y="99"/>
                    </a:lnTo>
                    <a:lnTo>
                      <a:pt x="151" y="106"/>
                    </a:lnTo>
                    <a:lnTo>
                      <a:pt x="191" y="111"/>
                    </a:lnTo>
                    <a:lnTo>
                      <a:pt x="234" y="118"/>
                    </a:lnTo>
                    <a:lnTo>
                      <a:pt x="281" y="123"/>
                    </a:lnTo>
                    <a:lnTo>
                      <a:pt x="331" y="127"/>
                    </a:lnTo>
                    <a:lnTo>
                      <a:pt x="384" y="132"/>
                    </a:lnTo>
                    <a:lnTo>
                      <a:pt x="440" y="136"/>
                    </a:lnTo>
                    <a:lnTo>
                      <a:pt x="500" y="140"/>
                    </a:lnTo>
                    <a:lnTo>
                      <a:pt x="561" y="143"/>
                    </a:lnTo>
                    <a:lnTo>
                      <a:pt x="624" y="146"/>
                    </a:lnTo>
                    <a:lnTo>
                      <a:pt x="689" y="148"/>
                    </a:lnTo>
                    <a:lnTo>
                      <a:pt x="756" y="150"/>
                    </a:lnTo>
                    <a:lnTo>
                      <a:pt x="823" y="151"/>
                    </a:lnTo>
                    <a:lnTo>
                      <a:pt x="892" y="152"/>
                    </a:lnTo>
                    <a:lnTo>
                      <a:pt x="960" y="152"/>
                    </a:lnTo>
                    <a:lnTo>
                      <a:pt x="1029" y="152"/>
                    </a:lnTo>
                    <a:lnTo>
                      <a:pt x="1096" y="151"/>
                    </a:lnTo>
                    <a:lnTo>
                      <a:pt x="1164" y="150"/>
                    </a:lnTo>
                    <a:lnTo>
                      <a:pt x="1230" y="148"/>
                    </a:lnTo>
                    <a:lnTo>
                      <a:pt x="1295" y="146"/>
                    </a:lnTo>
                    <a:lnTo>
                      <a:pt x="1358" y="143"/>
                    </a:lnTo>
                    <a:lnTo>
                      <a:pt x="1421" y="140"/>
                    </a:lnTo>
                    <a:lnTo>
                      <a:pt x="1479" y="136"/>
                    </a:lnTo>
                    <a:lnTo>
                      <a:pt x="1535" y="132"/>
                    </a:lnTo>
                    <a:lnTo>
                      <a:pt x="1589" y="127"/>
                    </a:lnTo>
                    <a:lnTo>
                      <a:pt x="1640" y="123"/>
                    </a:lnTo>
                    <a:lnTo>
                      <a:pt x="1686" y="118"/>
                    </a:lnTo>
                    <a:lnTo>
                      <a:pt x="1729" y="111"/>
                    </a:lnTo>
                    <a:lnTo>
                      <a:pt x="1768" y="106"/>
                    </a:lnTo>
                    <a:lnTo>
                      <a:pt x="1803" y="99"/>
                    </a:lnTo>
                    <a:lnTo>
                      <a:pt x="1834" y="93"/>
                    </a:lnTo>
                    <a:lnTo>
                      <a:pt x="1860" y="86"/>
                    </a:lnTo>
                    <a:lnTo>
                      <a:pt x="1881" y="80"/>
                    </a:lnTo>
                    <a:lnTo>
                      <a:pt x="1898" y="72"/>
                    </a:lnTo>
                    <a:lnTo>
                      <a:pt x="1911" y="66"/>
                    </a:lnTo>
                    <a:lnTo>
                      <a:pt x="1918" y="58"/>
                    </a:lnTo>
                    <a:lnTo>
                      <a:pt x="1921" y="51"/>
                    </a:lnTo>
                    <a:lnTo>
                      <a:pt x="1921" y="0"/>
                    </a:lnTo>
                    <a:lnTo>
                      <a:pt x="1918" y="8"/>
                    </a:lnTo>
                    <a:lnTo>
                      <a:pt x="1911" y="15"/>
                    </a:lnTo>
                    <a:lnTo>
                      <a:pt x="1898" y="22"/>
                    </a:lnTo>
                    <a:lnTo>
                      <a:pt x="1881" y="29"/>
                    </a:lnTo>
                    <a:lnTo>
                      <a:pt x="1860" y="36"/>
                    </a:lnTo>
                    <a:lnTo>
                      <a:pt x="1834" y="42"/>
                    </a:lnTo>
                    <a:lnTo>
                      <a:pt x="1803" y="49"/>
                    </a:lnTo>
                    <a:lnTo>
                      <a:pt x="1768" y="55"/>
                    </a:lnTo>
                    <a:lnTo>
                      <a:pt x="1729" y="60"/>
                    </a:lnTo>
                    <a:lnTo>
                      <a:pt x="1686" y="67"/>
                    </a:lnTo>
                    <a:lnTo>
                      <a:pt x="1640" y="72"/>
                    </a:lnTo>
                    <a:lnTo>
                      <a:pt x="1589" y="77"/>
                    </a:lnTo>
                    <a:lnTo>
                      <a:pt x="1535" y="81"/>
                    </a:lnTo>
                    <a:lnTo>
                      <a:pt x="1479" y="85"/>
                    </a:lnTo>
                    <a:lnTo>
                      <a:pt x="1421" y="90"/>
                    </a:lnTo>
                    <a:lnTo>
                      <a:pt x="1358" y="93"/>
                    </a:lnTo>
                    <a:lnTo>
                      <a:pt x="1295" y="95"/>
                    </a:lnTo>
                    <a:lnTo>
                      <a:pt x="1230" y="97"/>
                    </a:lnTo>
                    <a:lnTo>
                      <a:pt x="1164" y="99"/>
                    </a:lnTo>
                    <a:lnTo>
                      <a:pt x="1096" y="100"/>
                    </a:lnTo>
                    <a:lnTo>
                      <a:pt x="1029" y="101"/>
                    </a:lnTo>
                    <a:lnTo>
                      <a:pt x="960" y="101"/>
                    </a:lnTo>
                    <a:lnTo>
                      <a:pt x="892" y="101"/>
                    </a:lnTo>
                    <a:lnTo>
                      <a:pt x="823" y="100"/>
                    </a:lnTo>
                    <a:lnTo>
                      <a:pt x="756" y="99"/>
                    </a:lnTo>
                    <a:lnTo>
                      <a:pt x="689" y="97"/>
                    </a:lnTo>
                    <a:lnTo>
                      <a:pt x="624" y="95"/>
                    </a:lnTo>
                    <a:lnTo>
                      <a:pt x="561" y="93"/>
                    </a:lnTo>
                    <a:lnTo>
                      <a:pt x="500" y="90"/>
                    </a:lnTo>
                    <a:lnTo>
                      <a:pt x="440" y="85"/>
                    </a:lnTo>
                    <a:lnTo>
                      <a:pt x="384" y="81"/>
                    </a:lnTo>
                    <a:lnTo>
                      <a:pt x="331" y="77"/>
                    </a:lnTo>
                    <a:lnTo>
                      <a:pt x="281" y="72"/>
                    </a:lnTo>
                    <a:lnTo>
                      <a:pt x="234" y="67"/>
                    </a:lnTo>
                    <a:lnTo>
                      <a:pt x="191" y="60"/>
                    </a:lnTo>
                    <a:lnTo>
                      <a:pt x="151" y="55"/>
                    </a:lnTo>
                    <a:lnTo>
                      <a:pt x="117" y="49"/>
                    </a:lnTo>
                    <a:lnTo>
                      <a:pt x="86" y="42"/>
                    </a:lnTo>
                    <a:lnTo>
                      <a:pt x="59" y="36"/>
                    </a:lnTo>
                    <a:lnTo>
                      <a:pt x="38" y="29"/>
                    </a:lnTo>
                    <a:lnTo>
                      <a:pt x="21" y="22"/>
                    </a:lnTo>
                    <a:lnTo>
                      <a:pt x="8" y="15"/>
                    </a:lnTo>
                    <a:lnTo>
                      <a:pt x="2" y="8"/>
                    </a:lnTo>
                    <a:lnTo>
                      <a:pt x="0" y="0"/>
                    </a:lnTo>
                    <a:close/>
                  </a:path>
                </a:pathLst>
              </a:custGeom>
              <a:solidFill>
                <a:srgbClr val="C0C0C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60" name="Freeform 214"/>
              <p:cNvSpPr>
                <a:spLocks/>
              </p:cNvSpPr>
              <p:nvPr/>
            </p:nvSpPr>
            <p:spPr bwMode="auto">
              <a:xfrm>
                <a:off x="2399" y="19089"/>
                <a:ext cx="1825" cy="151"/>
              </a:xfrm>
              <a:custGeom>
                <a:avLst/>
                <a:gdLst>
                  <a:gd name="T0" fmla="*/ 2 w 1825"/>
                  <a:gd name="T1" fmla="*/ 70 h 151"/>
                  <a:gd name="T2" fmla="*/ 22 w 1825"/>
                  <a:gd name="T3" fmla="*/ 59 h 151"/>
                  <a:gd name="T4" fmla="*/ 61 w 1825"/>
                  <a:gd name="T5" fmla="*/ 48 h 151"/>
                  <a:gd name="T6" fmla="*/ 117 w 1825"/>
                  <a:gd name="T7" fmla="*/ 38 h 151"/>
                  <a:gd name="T8" fmla="*/ 190 w 1825"/>
                  <a:gd name="T9" fmla="*/ 30 h 151"/>
                  <a:gd name="T10" fmla="*/ 280 w 1825"/>
                  <a:gd name="T11" fmla="*/ 21 h 151"/>
                  <a:gd name="T12" fmla="*/ 382 w 1825"/>
                  <a:gd name="T13" fmla="*/ 14 h 151"/>
                  <a:gd name="T14" fmla="*/ 495 w 1825"/>
                  <a:gd name="T15" fmla="*/ 8 h 151"/>
                  <a:gd name="T16" fmla="*/ 618 w 1825"/>
                  <a:gd name="T17" fmla="*/ 4 h 151"/>
                  <a:gd name="T18" fmla="*/ 746 w 1825"/>
                  <a:gd name="T19" fmla="*/ 1 h 151"/>
                  <a:gd name="T20" fmla="*/ 880 w 1825"/>
                  <a:gd name="T21" fmla="*/ 0 h 151"/>
                  <a:gd name="T22" fmla="*/ 1013 w 1825"/>
                  <a:gd name="T23" fmla="*/ 1 h 151"/>
                  <a:gd name="T24" fmla="*/ 1143 w 1825"/>
                  <a:gd name="T25" fmla="*/ 2 h 151"/>
                  <a:gd name="T26" fmla="*/ 1269 w 1825"/>
                  <a:gd name="T27" fmla="*/ 6 h 151"/>
                  <a:gd name="T28" fmla="*/ 1389 w 1825"/>
                  <a:gd name="T29" fmla="*/ 10 h 151"/>
                  <a:gd name="T30" fmla="*/ 1497 w 1825"/>
                  <a:gd name="T31" fmla="*/ 17 h 151"/>
                  <a:gd name="T32" fmla="*/ 1593 w 1825"/>
                  <a:gd name="T33" fmla="*/ 25 h 151"/>
                  <a:gd name="T34" fmla="*/ 1673 w 1825"/>
                  <a:gd name="T35" fmla="*/ 34 h 151"/>
                  <a:gd name="T36" fmla="*/ 1739 w 1825"/>
                  <a:gd name="T37" fmla="*/ 44 h 151"/>
                  <a:gd name="T38" fmla="*/ 1787 w 1825"/>
                  <a:gd name="T39" fmla="*/ 53 h 151"/>
                  <a:gd name="T40" fmla="*/ 1815 w 1825"/>
                  <a:gd name="T41" fmla="*/ 64 h 151"/>
                  <a:gd name="T42" fmla="*/ 1825 w 1825"/>
                  <a:gd name="T43" fmla="*/ 76 h 151"/>
                  <a:gd name="T44" fmla="*/ 1815 w 1825"/>
                  <a:gd name="T45" fmla="*/ 87 h 151"/>
                  <a:gd name="T46" fmla="*/ 1787 w 1825"/>
                  <a:gd name="T47" fmla="*/ 98 h 151"/>
                  <a:gd name="T48" fmla="*/ 1739 w 1825"/>
                  <a:gd name="T49" fmla="*/ 108 h 151"/>
                  <a:gd name="T50" fmla="*/ 1673 w 1825"/>
                  <a:gd name="T51" fmla="*/ 118 h 151"/>
                  <a:gd name="T52" fmla="*/ 1593 w 1825"/>
                  <a:gd name="T53" fmla="*/ 127 h 151"/>
                  <a:gd name="T54" fmla="*/ 1497 w 1825"/>
                  <a:gd name="T55" fmla="*/ 134 h 151"/>
                  <a:gd name="T56" fmla="*/ 1389 w 1825"/>
                  <a:gd name="T57" fmla="*/ 141 h 151"/>
                  <a:gd name="T58" fmla="*/ 1269 w 1825"/>
                  <a:gd name="T59" fmla="*/ 146 h 151"/>
                  <a:gd name="T60" fmla="*/ 1143 w 1825"/>
                  <a:gd name="T61" fmla="*/ 149 h 151"/>
                  <a:gd name="T62" fmla="*/ 1013 w 1825"/>
                  <a:gd name="T63" fmla="*/ 151 h 151"/>
                  <a:gd name="T64" fmla="*/ 880 w 1825"/>
                  <a:gd name="T65" fmla="*/ 151 h 151"/>
                  <a:gd name="T66" fmla="*/ 746 w 1825"/>
                  <a:gd name="T67" fmla="*/ 150 h 151"/>
                  <a:gd name="T68" fmla="*/ 618 w 1825"/>
                  <a:gd name="T69" fmla="*/ 147 h 151"/>
                  <a:gd name="T70" fmla="*/ 495 w 1825"/>
                  <a:gd name="T71" fmla="*/ 143 h 151"/>
                  <a:gd name="T72" fmla="*/ 382 w 1825"/>
                  <a:gd name="T73" fmla="*/ 137 h 151"/>
                  <a:gd name="T74" fmla="*/ 280 w 1825"/>
                  <a:gd name="T75" fmla="*/ 130 h 151"/>
                  <a:gd name="T76" fmla="*/ 190 w 1825"/>
                  <a:gd name="T77" fmla="*/ 122 h 151"/>
                  <a:gd name="T78" fmla="*/ 117 w 1825"/>
                  <a:gd name="T79" fmla="*/ 113 h 151"/>
                  <a:gd name="T80" fmla="*/ 61 w 1825"/>
                  <a:gd name="T81" fmla="*/ 103 h 151"/>
                  <a:gd name="T82" fmla="*/ 22 w 1825"/>
                  <a:gd name="T83" fmla="*/ 92 h 151"/>
                  <a:gd name="T84" fmla="*/ 2 w 1825"/>
                  <a:gd name="T85" fmla="*/ 81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25"/>
                  <a:gd name="T130" fmla="*/ 0 h 151"/>
                  <a:gd name="T131" fmla="*/ 1825 w 1825"/>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25" h="151">
                    <a:moveTo>
                      <a:pt x="0" y="76"/>
                    </a:moveTo>
                    <a:lnTo>
                      <a:pt x="2" y="70"/>
                    </a:lnTo>
                    <a:lnTo>
                      <a:pt x="10" y="64"/>
                    </a:lnTo>
                    <a:lnTo>
                      <a:pt x="22" y="59"/>
                    </a:lnTo>
                    <a:lnTo>
                      <a:pt x="39" y="53"/>
                    </a:lnTo>
                    <a:lnTo>
                      <a:pt x="61" y="48"/>
                    </a:lnTo>
                    <a:lnTo>
                      <a:pt x="87" y="44"/>
                    </a:lnTo>
                    <a:lnTo>
                      <a:pt x="117" y="38"/>
                    </a:lnTo>
                    <a:lnTo>
                      <a:pt x="152" y="34"/>
                    </a:lnTo>
                    <a:lnTo>
                      <a:pt x="190" y="30"/>
                    </a:lnTo>
                    <a:lnTo>
                      <a:pt x="233" y="25"/>
                    </a:lnTo>
                    <a:lnTo>
                      <a:pt x="280" y="21"/>
                    </a:lnTo>
                    <a:lnTo>
                      <a:pt x="328" y="17"/>
                    </a:lnTo>
                    <a:lnTo>
                      <a:pt x="382" y="14"/>
                    </a:lnTo>
                    <a:lnTo>
                      <a:pt x="438" y="10"/>
                    </a:lnTo>
                    <a:lnTo>
                      <a:pt x="495" y="8"/>
                    </a:lnTo>
                    <a:lnTo>
                      <a:pt x="556" y="6"/>
                    </a:lnTo>
                    <a:lnTo>
                      <a:pt x="618" y="4"/>
                    </a:lnTo>
                    <a:lnTo>
                      <a:pt x="682" y="2"/>
                    </a:lnTo>
                    <a:lnTo>
                      <a:pt x="746" y="1"/>
                    </a:lnTo>
                    <a:lnTo>
                      <a:pt x="812" y="1"/>
                    </a:lnTo>
                    <a:lnTo>
                      <a:pt x="880" y="0"/>
                    </a:lnTo>
                    <a:lnTo>
                      <a:pt x="946" y="0"/>
                    </a:lnTo>
                    <a:lnTo>
                      <a:pt x="1013" y="1"/>
                    </a:lnTo>
                    <a:lnTo>
                      <a:pt x="1079" y="1"/>
                    </a:lnTo>
                    <a:lnTo>
                      <a:pt x="1143" y="2"/>
                    </a:lnTo>
                    <a:lnTo>
                      <a:pt x="1207" y="4"/>
                    </a:lnTo>
                    <a:lnTo>
                      <a:pt x="1269" y="6"/>
                    </a:lnTo>
                    <a:lnTo>
                      <a:pt x="1330" y="8"/>
                    </a:lnTo>
                    <a:lnTo>
                      <a:pt x="1389" y="10"/>
                    </a:lnTo>
                    <a:lnTo>
                      <a:pt x="1443" y="14"/>
                    </a:lnTo>
                    <a:lnTo>
                      <a:pt x="1497" y="17"/>
                    </a:lnTo>
                    <a:lnTo>
                      <a:pt x="1547" y="21"/>
                    </a:lnTo>
                    <a:lnTo>
                      <a:pt x="1593" y="25"/>
                    </a:lnTo>
                    <a:lnTo>
                      <a:pt x="1635" y="30"/>
                    </a:lnTo>
                    <a:lnTo>
                      <a:pt x="1673" y="34"/>
                    </a:lnTo>
                    <a:lnTo>
                      <a:pt x="1708" y="38"/>
                    </a:lnTo>
                    <a:lnTo>
                      <a:pt x="1739" y="44"/>
                    </a:lnTo>
                    <a:lnTo>
                      <a:pt x="1766" y="48"/>
                    </a:lnTo>
                    <a:lnTo>
                      <a:pt x="1787" y="53"/>
                    </a:lnTo>
                    <a:lnTo>
                      <a:pt x="1803" y="59"/>
                    </a:lnTo>
                    <a:lnTo>
                      <a:pt x="1815" y="64"/>
                    </a:lnTo>
                    <a:lnTo>
                      <a:pt x="1823" y="70"/>
                    </a:lnTo>
                    <a:lnTo>
                      <a:pt x="1825" y="76"/>
                    </a:lnTo>
                    <a:lnTo>
                      <a:pt x="1823" y="81"/>
                    </a:lnTo>
                    <a:lnTo>
                      <a:pt x="1815" y="87"/>
                    </a:lnTo>
                    <a:lnTo>
                      <a:pt x="1803" y="92"/>
                    </a:lnTo>
                    <a:lnTo>
                      <a:pt x="1787" y="98"/>
                    </a:lnTo>
                    <a:lnTo>
                      <a:pt x="1766" y="103"/>
                    </a:lnTo>
                    <a:lnTo>
                      <a:pt x="1739" y="108"/>
                    </a:lnTo>
                    <a:lnTo>
                      <a:pt x="1708" y="113"/>
                    </a:lnTo>
                    <a:lnTo>
                      <a:pt x="1673" y="118"/>
                    </a:lnTo>
                    <a:lnTo>
                      <a:pt x="1635" y="122"/>
                    </a:lnTo>
                    <a:lnTo>
                      <a:pt x="1593" y="127"/>
                    </a:lnTo>
                    <a:lnTo>
                      <a:pt x="1547" y="130"/>
                    </a:lnTo>
                    <a:lnTo>
                      <a:pt x="1497" y="134"/>
                    </a:lnTo>
                    <a:lnTo>
                      <a:pt x="1443" y="137"/>
                    </a:lnTo>
                    <a:lnTo>
                      <a:pt x="1389" y="141"/>
                    </a:lnTo>
                    <a:lnTo>
                      <a:pt x="1330" y="143"/>
                    </a:lnTo>
                    <a:lnTo>
                      <a:pt x="1269" y="146"/>
                    </a:lnTo>
                    <a:lnTo>
                      <a:pt x="1207" y="147"/>
                    </a:lnTo>
                    <a:lnTo>
                      <a:pt x="1143" y="149"/>
                    </a:lnTo>
                    <a:lnTo>
                      <a:pt x="1079" y="150"/>
                    </a:lnTo>
                    <a:lnTo>
                      <a:pt x="1013" y="151"/>
                    </a:lnTo>
                    <a:lnTo>
                      <a:pt x="946" y="151"/>
                    </a:lnTo>
                    <a:lnTo>
                      <a:pt x="880" y="151"/>
                    </a:lnTo>
                    <a:lnTo>
                      <a:pt x="812" y="151"/>
                    </a:lnTo>
                    <a:lnTo>
                      <a:pt x="746" y="150"/>
                    </a:lnTo>
                    <a:lnTo>
                      <a:pt x="682" y="149"/>
                    </a:lnTo>
                    <a:lnTo>
                      <a:pt x="618" y="147"/>
                    </a:lnTo>
                    <a:lnTo>
                      <a:pt x="556" y="146"/>
                    </a:lnTo>
                    <a:lnTo>
                      <a:pt x="495" y="143"/>
                    </a:lnTo>
                    <a:lnTo>
                      <a:pt x="438" y="141"/>
                    </a:lnTo>
                    <a:lnTo>
                      <a:pt x="382" y="137"/>
                    </a:lnTo>
                    <a:lnTo>
                      <a:pt x="328" y="134"/>
                    </a:lnTo>
                    <a:lnTo>
                      <a:pt x="280" y="130"/>
                    </a:lnTo>
                    <a:lnTo>
                      <a:pt x="233" y="127"/>
                    </a:lnTo>
                    <a:lnTo>
                      <a:pt x="190" y="122"/>
                    </a:lnTo>
                    <a:lnTo>
                      <a:pt x="152" y="118"/>
                    </a:lnTo>
                    <a:lnTo>
                      <a:pt x="117" y="113"/>
                    </a:lnTo>
                    <a:lnTo>
                      <a:pt x="87" y="108"/>
                    </a:lnTo>
                    <a:lnTo>
                      <a:pt x="61" y="103"/>
                    </a:lnTo>
                    <a:lnTo>
                      <a:pt x="39" y="98"/>
                    </a:lnTo>
                    <a:lnTo>
                      <a:pt x="22" y="92"/>
                    </a:lnTo>
                    <a:lnTo>
                      <a:pt x="10" y="87"/>
                    </a:lnTo>
                    <a:lnTo>
                      <a:pt x="2" y="81"/>
                    </a:lnTo>
                    <a:lnTo>
                      <a:pt x="0" y="76"/>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61" name="Freeform 215"/>
              <p:cNvSpPr>
                <a:spLocks/>
              </p:cNvSpPr>
              <p:nvPr/>
            </p:nvSpPr>
            <p:spPr bwMode="auto">
              <a:xfrm>
                <a:off x="2375" y="19684"/>
                <a:ext cx="24" cy="12"/>
              </a:xfrm>
              <a:custGeom>
                <a:avLst/>
                <a:gdLst>
                  <a:gd name="T0" fmla="*/ 0 w 24"/>
                  <a:gd name="T1" fmla="*/ 6 h 12"/>
                  <a:gd name="T2" fmla="*/ 3 w 24"/>
                  <a:gd name="T3" fmla="*/ 2 h 12"/>
                  <a:gd name="T4" fmla="*/ 9 w 24"/>
                  <a:gd name="T5" fmla="*/ 0 h 12"/>
                  <a:gd name="T6" fmla="*/ 16 w 24"/>
                  <a:gd name="T7" fmla="*/ 0 h 12"/>
                  <a:gd name="T8" fmla="*/ 21 w 24"/>
                  <a:gd name="T9" fmla="*/ 2 h 12"/>
                  <a:gd name="T10" fmla="*/ 24 w 24"/>
                  <a:gd name="T11" fmla="*/ 6 h 12"/>
                  <a:gd name="T12" fmla="*/ 21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1" y="2"/>
                    </a:lnTo>
                    <a:lnTo>
                      <a:pt x="24" y="6"/>
                    </a:lnTo>
                    <a:lnTo>
                      <a:pt x="21"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62" name="Freeform 216"/>
              <p:cNvSpPr>
                <a:spLocks/>
              </p:cNvSpPr>
              <p:nvPr/>
            </p:nvSpPr>
            <p:spPr bwMode="auto">
              <a:xfrm>
                <a:off x="2447" y="19716"/>
                <a:ext cx="24" cy="11"/>
              </a:xfrm>
              <a:custGeom>
                <a:avLst/>
                <a:gdLst>
                  <a:gd name="T0" fmla="*/ 0 w 24"/>
                  <a:gd name="T1" fmla="*/ 6 h 11"/>
                  <a:gd name="T2" fmla="*/ 3 w 24"/>
                  <a:gd name="T3" fmla="*/ 2 h 11"/>
                  <a:gd name="T4" fmla="*/ 8 w 24"/>
                  <a:gd name="T5" fmla="*/ 0 h 11"/>
                  <a:gd name="T6" fmla="*/ 15 w 24"/>
                  <a:gd name="T7" fmla="*/ 0 h 11"/>
                  <a:gd name="T8" fmla="*/ 22 w 24"/>
                  <a:gd name="T9" fmla="*/ 2 h 11"/>
                  <a:gd name="T10" fmla="*/ 24 w 24"/>
                  <a:gd name="T11" fmla="*/ 6 h 11"/>
                  <a:gd name="T12" fmla="*/ 22 w 24"/>
                  <a:gd name="T13" fmla="*/ 9 h 11"/>
                  <a:gd name="T14" fmla="*/ 15 w 24"/>
                  <a:gd name="T15" fmla="*/ 11 h 11"/>
                  <a:gd name="T16" fmla="*/ 8 w 24"/>
                  <a:gd name="T17" fmla="*/ 11 h 11"/>
                  <a:gd name="T18" fmla="*/ 3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3" y="2"/>
                    </a:lnTo>
                    <a:lnTo>
                      <a:pt x="8" y="0"/>
                    </a:lnTo>
                    <a:lnTo>
                      <a:pt x="15" y="0"/>
                    </a:lnTo>
                    <a:lnTo>
                      <a:pt x="22" y="2"/>
                    </a:lnTo>
                    <a:lnTo>
                      <a:pt x="24" y="6"/>
                    </a:lnTo>
                    <a:lnTo>
                      <a:pt x="22" y="9"/>
                    </a:lnTo>
                    <a:lnTo>
                      <a:pt x="15" y="11"/>
                    </a:lnTo>
                    <a:lnTo>
                      <a:pt x="8"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63" name="Freeform 217"/>
              <p:cNvSpPr>
                <a:spLocks/>
              </p:cNvSpPr>
              <p:nvPr/>
            </p:nvSpPr>
            <p:spPr bwMode="auto">
              <a:xfrm>
                <a:off x="2556" y="19741"/>
                <a:ext cx="23" cy="12"/>
              </a:xfrm>
              <a:custGeom>
                <a:avLst/>
                <a:gdLst>
                  <a:gd name="T0" fmla="*/ 0 w 23"/>
                  <a:gd name="T1" fmla="*/ 6 h 12"/>
                  <a:gd name="T2" fmla="*/ 1 w 23"/>
                  <a:gd name="T3" fmla="*/ 3 h 12"/>
                  <a:gd name="T4" fmla="*/ 7 w 23"/>
                  <a:gd name="T5" fmla="*/ 0 h 12"/>
                  <a:gd name="T6" fmla="*/ 15 w 23"/>
                  <a:gd name="T7" fmla="*/ 0 h 12"/>
                  <a:gd name="T8" fmla="*/ 21 w 23"/>
                  <a:gd name="T9" fmla="*/ 3 h 12"/>
                  <a:gd name="T10" fmla="*/ 23 w 23"/>
                  <a:gd name="T11" fmla="*/ 6 h 12"/>
                  <a:gd name="T12" fmla="*/ 21 w 23"/>
                  <a:gd name="T13" fmla="*/ 10 h 12"/>
                  <a:gd name="T14" fmla="*/ 15 w 23"/>
                  <a:gd name="T15" fmla="*/ 12 h 12"/>
                  <a:gd name="T16" fmla="*/ 7 w 23"/>
                  <a:gd name="T17" fmla="*/ 12 h 12"/>
                  <a:gd name="T18" fmla="*/ 1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1" y="3"/>
                    </a:lnTo>
                    <a:lnTo>
                      <a:pt x="7" y="0"/>
                    </a:lnTo>
                    <a:lnTo>
                      <a:pt x="15" y="0"/>
                    </a:lnTo>
                    <a:lnTo>
                      <a:pt x="21" y="3"/>
                    </a:lnTo>
                    <a:lnTo>
                      <a:pt x="23" y="6"/>
                    </a:lnTo>
                    <a:lnTo>
                      <a:pt x="21" y="10"/>
                    </a:lnTo>
                    <a:lnTo>
                      <a:pt x="15" y="12"/>
                    </a:lnTo>
                    <a:lnTo>
                      <a:pt x="7" y="12"/>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64" name="Freeform 218"/>
              <p:cNvSpPr>
                <a:spLocks/>
              </p:cNvSpPr>
              <p:nvPr/>
            </p:nvSpPr>
            <p:spPr bwMode="auto">
              <a:xfrm>
                <a:off x="2663" y="19753"/>
                <a:ext cx="25" cy="12"/>
              </a:xfrm>
              <a:custGeom>
                <a:avLst/>
                <a:gdLst>
                  <a:gd name="T0" fmla="*/ 0 w 25"/>
                  <a:gd name="T1" fmla="*/ 7 h 12"/>
                  <a:gd name="T2" fmla="*/ 2 w 25"/>
                  <a:gd name="T3" fmla="*/ 2 h 12"/>
                  <a:gd name="T4" fmla="*/ 8 w 25"/>
                  <a:gd name="T5" fmla="*/ 0 h 12"/>
                  <a:gd name="T6" fmla="*/ 16 w 25"/>
                  <a:gd name="T7" fmla="*/ 0 h 12"/>
                  <a:gd name="T8" fmla="*/ 22 w 25"/>
                  <a:gd name="T9" fmla="*/ 2 h 12"/>
                  <a:gd name="T10" fmla="*/ 25 w 25"/>
                  <a:gd name="T11" fmla="*/ 7 h 12"/>
                  <a:gd name="T12" fmla="*/ 22 w 25"/>
                  <a:gd name="T13" fmla="*/ 10 h 12"/>
                  <a:gd name="T14" fmla="*/ 16 w 25"/>
                  <a:gd name="T15" fmla="*/ 12 h 12"/>
                  <a:gd name="T16" fmla="*/ 8 w 25"/>
                  <a:gd name="T17" fmla="*/ 12 h 12"/>
                  <a:gd name="T18" fmla="*/ 2 w 25"/>
                  <a:gd name="T19" fmla="*/ 10 h 12"/>
                  <a:gd name="T20" fmla="*/ 0 w 2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7"/>
                    </a:moveTo>
                    <a:lnTo>
                      <a:pt x="2" y="2"/>
                    </a:lnTo>
                    <a:lnTo>
                      <a:pt x="8" y="0"/>
                    </a:lnTo>
                    <a:lnTo>
                      <a:pt x="16" y="0"/>
                    </a:lnTo>
                    <a:lnTo>
                      <a:pt x="22" y="2"/>
                    </a:lnTo>
                    <a:lnTo>
                      <a:pt x="25" y="7"/>
                    </a:lnTo>
                    <a:lnTo>
                      <a:pt x="22" y="10"/>
                    </a:lnTo>
                    <a:lnTo>
                      <a:pt x="16" y="12"/>
                    </a:lnTo>
                    <a:lnTo>
                      <a:pt x="8" y="12"/>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65" name="Freeform 219"/>
              <p:cNvSpPr>
                <a:spLocks/>
              </p:cNvSpPr>
              <p:nvPr/>
            </p:nvSpPr>
            <p:spPr bwMode="auto">
              <a:xfrm>
                <a:off x="2796" y="19760"/>
                <a:ext cx="24" cy="12"/>
              </a:xfrm>
              <a:custGeom>
                <a:avLst/>
                <a:gdLst>
                  <a:gd name="T0" fmla="*/ 0 w 24"/>
                  <a:gd name="T1" fmla="*/ 6 h 12"/>
                  <a:gd name="T2" fmla="*/ 1 w 24"/>
                  <a:gd name="T3" fmla="*/ 2 h 12"/>
                  <a:gd name="T4" fmla="*/ 7 w 24"/>
                  <a:gd name="T5" fmla="*/ 0 h 12"/>
                  <a:gd name="T6" fmla="*/ 15 w 24"/>
                  <a:gd name="T7" fmla="*/ 0 h 12"/>
                  <a:gd name="T8" fmla="*/ 21 w 24"/>
                  <a:gd name="T9" fmla="*/ 2 h 12"/>
                  <a:gd name="T10" fmla="*/ 24 w 24"/>
                  <a:gd name="T11" fmla="*/ 6 h 12"/>
                  <a:gd name="T12" fmla="*/ 21 w 24"/>
                  <a:gd name="T13" fmla="*/ 9 h 12"/>
                  <a:gd name="T14" fmla="*/ 15 w 24"/>
                  <a:gd name="T15" fmla="*/ 12 h 12"/>
                  <a:gd name="T16" fmla="*/ 7 w 24"/>
                  <a:gd name="T17" fmla="*/ 12 h 12"/>
                  <a:gd name="T18" fmla="*/ 1 w 24"/>
                  <a:gd name="T19" fmla="*/ 9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1" y="2"/>
                    </a:lnTo>
                    <a:lnTo>
                      <a:pt x="7" y="0"/>
                    </a:lnTo>
                    <a:lnTo>
                      <a:pt x="15" y="0"/>
                    </a:lnTo>
                    <a:lnTo>
                      <a:pt x="21" y="2"/>
                    </a:lnTo>
                    <a:lnTo>
                      <a:pt x="24" y="6"/>
                    </a:lnTo>
                    <a:lnTo>
                      <a:pt x="21" y="9"/>
                    </a:lnTo>
                    <a:lnTo>
                      <a:pt x="15" y="12"/>
                    </a:lnTo>
                    <a:lnTo>
                      <a:pt x="7" y="12"/>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66" name="Freeform 220"/>
              <p:cNvSpPr>
                <a:spLocks/>
              </p:cNvSpPr>
              <p:nvPr/>
            </p:nvSpPr>
            <p:spPr bwMode="auto">
              <a:xfrm>
                <a:off x="2975" y="19773"/>
                <a:ext cx="25" cy="11"/>
              </a:xfrm>
              <a:custGeom>
                <a:avLst/>
                <a:gdLst>
                  <a:gd name="T0" fmla="*/ 0 w 25"/>
                  <a:gd name="T1" fmla="*/ 6 h 11"/>
                  <a:gd name="T2" fmla="*/ 3 w 25"/>
                  <a:gd name="T3" fmla="*/ 2 h 11"/>
                  <a:gd name="T4" fmla="*/ 9 w 25"/>
                  <a:gd name="T5" fmla="*/ 0 h 11"/>
                  <a:gd name="T6" fmla="*/ 16 w 25"/>
                  <a:gd name="T7" fmla="*/ 0 h 11"/>
                  <a:gd name="T8" fmla="*/ 22 w 25"/>
                  <a:gd name="T9" fmla="*/ 2 h 11"/>
                  <a:gd name="T10" fmla="*/ 25 w 25"/>
                  <a:gd name="T11" fmla="*/ 6 h 11"/>
                  <a:gd name="T12" fmla="*/ 22 w 25"/>
                  <a:gd name="T13" fmla="*/ 9 h 11"/>
                  <a:gd name="T14" fmla="*/ 16 w 25"/>
                  <a:gd name="T15" fmla="*/ 11 h 11"/>
                  <a:gd name="T16" fmla="*/ 9 w 25"/>
                  <a:gd name="T17" fmla="*/ 11 h 11"/>
                  <a:gd name="T18" fmla="*/ 3 w 25"/>
                  <a:gd name="T19" fmla="*/ 9 h 11"/>
                  <a:gd name="T20" fmla="*/ 0 w 25"/>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6"/>
                    </a:moveTo>
                    <a:lnTo>
                      <a:pt x="3" y="2"/>
                    </a:lnTo>
                    <a:lnTo>
                      <a:pt x="9" y="0"/>
                    </a:lnTo>
                    <a:lnTo>
                      <a:pt x="16" y="0"/>
                    </a:lnTo>
                    <a:lnTo>
                      <a:pt x="22" y="2"/>
                    </a:lnTo>
                    <a:lnTo>
                      <a:pt x="25" y="6"/>
                    </a:lnTo>
                    <a:lnTo>
                      <a:pt x="22" y="9"/>
                    </a:lnTo>
                    <a:lnTo>
                      <a:pt x="16" y="11"/>
                    </a:lnTo>
                    <a:lnTo>
                      <a:pt x="9"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67" name="Freeform 221"/>
              <p:cNvSpPr>
                <a:spLocks/>
              </p:cNvSpPr>
              <p:nvPr/>
            </p:nvSpPr>
            <p:spPr bwMode="auto">
              <a:xfrm>
                <a:off x="3179" y="19779"/>
                <a:ext cx="25" cy="12"/>
              </a:xfrm>
              <a:custGeom>
                <a:avLst/>
                <a:gdLst>
                  <a:gd name="T0" fmla="*/ 0 w 25"/>
                  <a:gd name="T1" fmla="*/ 5 h 12"/>
                  <a:gd name="T2" fmla="*/ 3 w 25"/>
                  <a:gd name="T3" fmla="*/ 2 h 12"/>
                  <a:gd name="T4" fmla="*/ 9 w 25"/>
                  <a:gd name="T5" fmla="*/ 0 h 12"/>
                  <a:gd name="T6" fmla="*/ 16 w 25"/>
                  <a:gd name="T7" fmla="*/ 0 h 12"/>
                  <a:gd name="T8" fmla="*/ 22 w 25"/>
                  <a:gd name="T9" fmla="*/ 2 h 12"/>
                  <a:gd name="T10" fmla="*/ 25 w 25"/>
                  <a:gd name="T11" fmla="*/ 5 h 12"/>
                  <a:gd name="T12" fmla="*/ 22 w 25"/>
                  <a:gd name="T13" fmla="*/ 10 h 12"/>
                  <a:gd name="T14" fmla="*/ 16 w 25"/>
                  <a:gd name="T15" fmla="*/ 12 h 12"/>
                  <a:gd name="T16" fmla="*/ 9 w 25"/>
                  <a:gd name="T17" fmla="*/ 12 h 12"/>
                  <a:gd name="T18" fmla="*/ 3 w 25"/>
                  <a:gd name="T19" fmla="*/ 10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3" y="2"/>
                    </a:lnTo>
                    <a:lnTo>
                      <a:pt x="9" y="0"/>
                    </a:lnTo>
                    <a:lnTo>
                      <a:pt x="16" y="0"/>
                    </a:lnTo>
                    <a:lnTo>
                      <a:pt x="22" y="2"/>
                    </a:lnTo>
                    <a:lnTo>
                      <a:pt x="25" y="5"/>
                    </a:lnTo>
                    <a:lnTo>
                      <a:pt x="22" y="10"/>
                    </a:lnTo>
                    <a:lnTo>
                      <a:pt x="16"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68" name="Freeform 222"/>
              <p:cNvSpPr>
                <a:spLocks/>
              </p:cNvSpPr>
              <p:nvPr/>
            </p:nvSpPr>
            <p:spPr bwMode="auto">
              <a:xfrm>
                <a:off x="3372" y="19779"/>
                <a:ext cx="24" cy="12"/>
              </a:xfrm>
              <a:custGeom>
                <a:avLst/>
                <a:gdLst>
                  <a:gd name="T0" fmla="*/ 0 w 24"/>
                  <a:gd name="T1" fmla="*/ 5 h 12"/>
                  <a:gd name="T2" fmla="*/ 2 w 24"/>
                  <a:gd name="T3" fmla="*/ 2 h 12"/>
                  <a:gd name="T4" fmla="*/ 9 w 24"/>
                  <a:gd name="T5" fmla="*/ 0 h 12"/>
                  <a:gd name="T6" fmla="*/ 15 w 24"/>
                  <a:gd name="T7" fmla="*/ 0 h 12"/>
                  <a:gd name="T8" fmla="*/ 21 w 24"/>
                  <a:gd name="T9" fmla="*/ 2 h 12"/>
                  <a:gd name="T10" fmla="*/ 24 w 24"/>
                  <a:gd name="T11" fmla="*/ 5 h 12"/>
                  <a:gd name="T12" fmla="*/ 21 w 24"/>
                  <a:gd name="T13" fmla="*/ 10 h 12"/>
                  <a:gd name="T14" fmla="*/ 15 w 24"/>
                  <a:gd name="T15" fmla="*/ 12 h 12"/>
                  <a:gd name="T16" fmla="*/ 9 w 24"/>
                  <a:gd name="T17" fmla="*/ 12 h 12"/>
                  <a:gd name="T18" fmla="*/ 2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9" y="0"/>
                    </a:lnTo>
                    <a:lnTo>
                      <a:pt x="15" y="0"/>
                    </a:lnTo>
                    <a:lnTo>
                      <a:pt x="21" y="2"/>
                    </a:lnTo>
                    <a:lnTo>
                      <a:pt x="24" y="5"/>
                    </a:lnTo>
                    <a:lnTo>
                      <a:pt x="21" y="10"/>
                    </a:lnTo>
                    <a:lnTo>
                      <a:pt x="15" y="12"/>
                    </a:lnTo>
                    <a:lnTo>
                      <a:pt x="9"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69" name="Freeform 223"/>
              <p:cNvSpPr>
                <a:spLocks/>
              </p:cNvSpPr>
              <p:nvPr/>
            </p:nvSpPr>
            <p:spPr bwMode="auto">
              <a:xfrm>
                <a:off x="3612" y="19773"/>
                <a:ext cx="24" cy="11"/>
              </a:xfrm>
              <a:custGeom>
                <a:avLst/>
                <a:gdLst>
                  <a:gd name="T0" fmla="*/ 0 w 24"/>
                  <a:gd name="T1" fmla="*/ 6 h 11"/>
                  <a:gd name="T2" fmla="*/ 3 w 24"/>
                  <a:gd name="T3" fmla="*/ 2 h 11"/>
                  <a:gd name="T4" fmla="*/ 9 w 24"/>
                  <a:gd name="T5" fmla="*/ 0 h 11"/>
                  <a:gd name="T6" fmla="*/ 15 w 24"/>
                  <a:gd name="T7" fmla="*/ 0 h 11"/>
                  <a:gd name="T8" fmla="*/ 21 w 24"/>
                  <a:gd name="T9" fmla="*/ 2 h 11"/>
                  <a:gd name="T10" fmla="*/ 24 w 24"/>
                  <a:gd name="T11" fmla="*/ 6 h 11"/>
                  <a:gd name="T12" fmla="*/ 21 w 24"/>
                  <a:gd name="T13" fmla="*/ 9 h 11"/>
                  <a:gd name="T14" fmla="*/ 15 w 24"/>
                  <a:gd name="T15" fmla="*/ 11 h 11"/>
                  <a:gd name="T16" fmla="*/ 9 w 24"/>
                  <a:gd name="T17" fmla="*/ 11 h 11"/>
                  <a:gd name="T18" fmla="*/ 3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3" y="2"/>
                    </a:lnTo>
                    <a:lnTo>
                      <a:pt x="9" y="0"/>
                    </a:lnTo>
                    <a:lnTo>
                      <a:pt x="15" y="0"/>
                    </a:lnTo>
                    <a:lnTo>
                      <a:pt x="21" y="2"/>
                    </a:lnTo>
                    <a:lnTo>
                      <a:pt x="24" y="6"/>
                    </a:lnTo>
                    <a:lnTo>
                      <a:pt x="21" y="9"/>
                    </a:lnTo>
                    <a:lnTo>
                      <a:pt x="15" y="11"/>
                    </a:lnTo>
                    <a:lnTo>
                      <a:pt x="9"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70" name="Freeform 224"/>
              <p:cNvSpPr>
                <a:spLocks/>
              </p:cNvSpPr>
              <p:nvPr/>
            </p:nvSpPr>
            <p:spPr bwMode="auto">
              <a:xfrm>
                <a:off x="3804" y="19766"/>
                <a:ext cx="25" cy="12"/>
              </a:xfrm>
              <a:custGeom>
                <a:avLst/>
                <a:gdLst>
                  <a:gd name="T0" fmla="*/ 0 w 25"/>
                  <a:gd name="T1" fmla="*/ 7 h 12"/>
                  <a:gd name="T2" fmla="*/ 2 w 25"/>
                  <a:gd name="T3" fmla="*/ 2 h 12"/>
                  <a:gd name="T4" fmla="*/ 8 w 25"/>
                  <a:gd name="T5" fmla="*/ 0 h 12"/>
                  <a:gd name="T6" fmla="*/ 16 w 25"/>
                  <a:gd name="T7" fmla="*/ 0 h 12"/>
                  <a:gd name="T8" fmla="*/ 22 w 25"/>
                  <a:gd name="T9" fmla="*/ 2 h 12"/>
                  <a:gd name="T10" fmla="*/ 25 w 25"/>
                  <a:gd name="T11" fmla="*/ 7 h 12"/>
                  <a:gd name="T12" fmla="*/ 22 w 25"/>
                  <a:gd name="T13" fmla="*/ 10 h 12"/>
                  <a:gd name="T14" fmla="*/ 16 w 25"/>
                  <a:gd name="T15" fmla="*/ 12 h 12"/>
                  <a:gd name="T16" fmla="*/ 8 w 25"/>
                  <a:gd name="T17" fmla="*/ 12 h 12"/>
                  <a:gd name="T18" fmla="*/ 2 w 25"/>
                  <a:gd name="T19" fmla="*/ 10 h 12"/>
                  <a:gd name="T20" fmla="*/ 0 w 2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7"/>
                    </a:moveTo>
                    <a:lnTo>
                      <a:pt x="2" y="2"/>
                    </a:lnTo>
                    <a:lnTo>
                      <a:pt x="8" y="0"/>
                    </a:lnTo>
                    <a:lnTo>
                      <a:pt x="16" y="0"/>
                    </a:lnTo>
                    <a:lnTo>
                      <a:pt x="22" y="2"/>
                    </a:lnTo>
                    <a:lnTo>
                      <a:pt x="25" y="7"/>
                    </a:lnTo>
                    <a:lnTo>
                      <a:pt x="22" y="10"/>
                    </a:lnTo>
                    <a:lnTo>
                      <a:pt x="16" y="12"/>
                    </a:lnTo>
                    <a:lnTo>
                      <a:pt x="8" y="12"/>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71" name="Freeform 225"/>
              <p:cNvSpPr>
                <a:spLocks/>
              </p:cNvSpPr>
              <p:nvPr/>
            </p:nvSpPr>
            <p:spPr bwMode="auto">
              <a:xfrm>
                <a:off x="3984" y="19747"/>
                <a:ext cx="24" cy="13"/>
              </a:xfrm>
              <a:custGeom>
                <a:avLst/>
                <a:gdLst>
                  <a:gd name="T0" fmla="*/ 0 w 24"/>
                  <a:gd name="T1" fmla="*/ 6 h 13"/>
                  <a:gd name="T2" fmla="*/ 3 w 24"/>
                  <a:gd name="T3" fmla="*/ 3 h 13"/>
                  <a:gd name="T4" fmla="*/ 9 w 24"/>
                  <a:gd name="T5" fmla="*/ 0 h 13"/>
                  <a:gd name="T6" fmla="*/ 16 w 24"/>
                  <a:gd name="T7" fmla="*/ 0 h 13"/>
                  <a:gd name="T8" fmla="*/ 21 w 24"/>
                  <a:gd name="T9" fmla="*/ 3 h 13"/>
                  <a:gd name="T10" fmla="*/ 24 w 24"/>
                  <a:gd name="T11" fmla="*/ 6 h 13"/>
                  <a:gd name="T12" fmla="*/ 21 w 24"/>
                  <a:gd name="T13" fmla="*/ 9 h 13"/>
                  <a:gd name="T14" fmla="*/ 16 w 24"/>
                  <a:gd name="T15" fmla="*/ 13 h 13"/>
                  <a:gd name="T16" fmla="*/ 9 w 24"/>
                  <a:gd name="T17" fmla="*/ 13 h 13"/>
                  <a:gd name="T18" fmla="*/ 3 w 24"/>
                  <a:gd name="T19" fmla="*/ 9 h 13"/>
                  <a:gd name="T20" fmla="*/ 0 w 24"/>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6"/>
                    </a:moveTo>
                    <a:lnTo>
                      <a:pt x="3" y="3"/>
                    </a:lnTo>
                    <a:lnTo>
                      <a:pt x="9" y="0"/>
                    </a:lnTo>
                    <a:lnTo>
                      <a:pt x="16" y="0"/>
                    </a:lnTo>
                    <a:lnTo>
                      <a:pt x="21" y="3"/>
                    </a:lnTo>
                    <a:lnTo>
                      <a:pt x="24" y="6"/>
                    </a:lnTo>
                    <a:lnTo>
                      <a:pt x="21" y="9"/>
                    </a:lnTo>
                    <a:lnTo>
                      <a:pt x="16" y="13"/>
                    </a:lnTo>
                    <a:lnTo>
                      <a:pt x="9" y="13"/>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72" name="Freeform 226"/>
              <p:cNvSpPr>
                <a:spLocks/>
              </p:cNvSpPr>
              <p:nvPr/>
            </p:nvSpPr>
            <p:spPr bwMode="auto">
              <a:xfrm>
                <a:off x="4152" y="19722"/>
                <a:ext cx="24" cy="12"/>
              </a:xfrm>
              <a:custGeom>
                <a:avLst/>
                <a:gdLst>
                  <a:gd name="T0" fmla="*/ 0 w 24"/>
                  <a:gd name="T1" fmla="*/ 6 h 12"/>
                  <a:gd name="T2" fmla="*/ 3 w 24"/>
                  <a:gd name="T3" fmla="*/ 2 h 12"/>
                  <a:gd name="T4" fmla="*/ 9 w 24"/>
                  <a:gd name="T5" fmla="*/ 0 h 12"/>
                  <a:gd name="T6" fmla="*/ 16 w 24"/>
                  <a:gd name="T7" fmla="*/ 0 h 12"/>
                  <a:gd name="T8" fmla="*/ 22 w 24"/>
                  <a:gd name="T9" fmla="*/ 2 h 12"/>
                  <a:gd name="T10" fmla="*/ 24 w 24"/>
                  <a:gd name="T11" fmla="*/ 6 h 12"/>
                  <a:gd name="T12" fmla="*/ 22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2" y="2"/>
                    </a:lnTo>
                    <a:lnTo>
                      <a:pt x="24" y="6"/>
                    </a:lnTo>
                    <a:lnTo>
                      <a:pt x="22"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73" name="Freeform 227"/>
              <p:cNvSpPr>
                <a:spLocks/>
              </p:cNvSpPr>
              <p:nvPr/>
            </p:nvSpPr>
            <p:spPr bwMode="auto">
              <a:xfrm>
                <a:off x="4224" y="19684"/>
                <a:ext cx="24" cy="12"/>
              </a:xfrm>
              <a:custGeom>
                <a:avLst/>
                <a:gdLst>
                  <a:gd name="T0" fmla="*/ 0 w 24"/>
                  <a:gd name="T1" fmla="*/ 6 h 12"/>
                  <a:gd name="T2" fmla="*/ 3 w 24"/>
                  <a:gd name="T3" fmla="*/ 2 h 12"/>
                  <a:gd name="T4" fmla="*/ 9 w 24"/>
                  <a:gd name="T5" fmla="*/ 0 h 12"/>
                  <a:gd name="T6" fmla="*/ 16 w 24"/>
                  <a:gd name="T7" fmla="*/ 0 h 12"/>
                  <a:gd name="T8" fmla="*/ 21 w 24"/>
                  <a:gd name="T9" fmla="*/ 2 h 12"/>
                  <a:gd name="T10" fmla="*/ 24 w 24"/>
                  <a:gd name="T11" fmla="*/ 6 h 12"/>
                  <a:gd name="T12" fmla="*/ 21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1" y="2"/>
                    </a:lnTo>
                    <a:lnTo>
                      <a:pt x="24" y="6"/>
                    </a:lnTo>
                    <a:lnTo>
                      <a:pt x="21"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74" name="Freeform 228"/>
              <p:cNvSpPr>
                <a:spLocks/>
              </p:cNvSpPr>
              <p:nvPr/>
            </p:nvSpPr>
            <p:spPr bwMode="auto">
              <a:xfrm>
                <a:off x="4237" y="19159"/>
                <a:ext cx="23" cy="11"/>
              </a:xfrm>
              <a:custGeom>
                <a:avLst/>
                <a:gdLst>
                  <a:gd name="T0" fmla="*/ 0 w 23"/>
                  <a:gd name="T1" fmla="*/ 6 h 11"/>
                  <a:gd name="T2" fmla="*/ 2 w 23"/>
                  <a:gd name="T3" fmla="*/ 2 h 11"/>
                  <a:gd name="T4" fmla="*/ 7 w 23"/>
                  <a:gd name="T5" fmla="*/ 0 h 11"/>
                  <a:gd name="T6" fmla="*/ 15 w 23"/>
                  <a:gd name="T7" fmla="*/ 0 h 11"/>
                  <a:gd name="T8" fmla="*/ 21 w 23"/>
                  <a:gd name="T9" fmla="*/ 2 h 11"/>
                  <a:gd name="T10" fmla="*/ 23 w 23"/>
                  <a:gd name="T11" fmla="*/ 6 h 11"/>
                  <a:gd name="T12" fmla="*/ 21 w 23"/>
                  <a:gd name="T13" fmla="*/ 9 h 11"/>
                  <a:gd name="T14" fmla="*/ 15 w 23"/>
                  <a:gd name="T15" fmla="*/ 11 h 11"/>
                  <a:gd name="T16" fmla="*/ 7 w 23"/>
                  <a:gd name="T17" fmla="*/ 11 h 11"/>
                  <a:gd name="T18" fmla="*/ 2 w 23"/>
                  <a:gd name="T19" fmla="*/ 9 h 11"/>
                  <a:gd name="T20" fmla="*/ 0 w 23"/>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6"/>
                    </a:moveTo>
                    <a:lnTo>
                      <a:pt x="2" y="2"/>
                    </a:lnTo>
                    <a:lnTo>
                      <a:pt x="7" y="0"/>
                    </a:lnTo>
                    <a:lnTo>
                      <a:pt x="15" y="0"/>
                    </a:lnTo>
                    <a:lnTo>
                      <a:pt x="21" y="2"/>
                    </a:lnTo>
                    <a:lnTo>
                      <a:pt x="23" y="6"/>
                    </a:lnTo>
                    <a:lnTo>
                      <a:pt x="21" y="9"/>
                    </a:lnTo>
                    <a:lnTo>
                      <a:pt x="15" y="11"/>
                    </a:lnTo>
                    <a:lnTo>
                      <a:pt x="7" y="11"/>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75" name="Freeform 229"/>
              <p:cNvSpPr>
                <a:spLocks/>
              </p:cNvSpPr>
              <p:nvPr/>
            </p:nvSpPr>
            <p:spPr bwMode="auto">
              <a:xfrm>
                <a:off x="4152" y="19196"/>
                <a:ext cx="24" cy="12"/>
              </a:xfrm>
              <a:custGeom>
                <a:avLst/>
                <a:gdLst>
                  <a:gd name="T0" fmla="*/ 0 w 24"/>
                  <a:gd name="T1" fmla="*/ 7 h 12"/>
                  <a:gd name="T2" fmla="*/ 3 w 24"/>
                  <a:gd name="T3" fmla="*/ 2 h 12"/>
                  <a:gd name="T4" fmla="*/ 9 w 24"/>
                  <a:gd name="T5" fmla="*/ 0 h 12"/>
                  <a:gd name="T6" fmla="*/ 16 w 24"/>
                  <a:gd name="T7" fmla="*/ 0 h 12"/>
                  <a:gd name="T8" fmla="*/ 22 w 24"/>
                  <a:gd name="T9" fmla="*/ 2 h 12"/>
                  <a:gd name="T10" fmla="*/ 24 w 24"/>
                  <a:gd name="T11" fmla="*/ 7 h 12"/>
                  <a:gd name="T12" fmla="*/ 22 w 24"/>
                  <a:gd name="T13" fmla="*/ 10 h 12"/>
                  <a:gd name="T14" fmla="*/ 16 w 24"/>
                  <a:gd name="T15" fmla="*/ 12 h 12"/>
                  <a:gd name="T16" fmla="*/ 9 w 24"/>
                  <a:gd name="T17" fmla="*/ 12 h 12"/>
                  <a:gd name="T18" fmla="*/ 3 w 24"/>
                  <a:gd name="T19" fmla="*/ 10 h 12"/>
                  <a:gd name="T20" fmla="*/ 0 w 24"/>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7"/>
                    </a:moveTo>
                    <a:lnTo>
                      <a:pt x="3" y="2"/>
                    </a:lnTo>
                    <a:lnTo>
                      <a:pt x="9" y="0"/>
                    </a:lnTo>
                    <a:lnTo>
                      <a:pt x="16" y="0"/>
                    </a:lnTo>
                    <a:lnTo>
                      <a:pt x="22" y="2"/>
                    </a:lnTo>
                    <a:lnTo>
                      <a:pt x="24" y="7"/>
                    </a:lnTo>
                    <a:lnTo>
                      <a:pt x="22" y="10"/>
                    </a:lnTo>
                    <a:lnTo>
                      <a:pt x="16" y="12"/>
                    </a:lnTo>
                    <a:lnTo>
                      <a:pt x="9" y="12"/>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76" name="Freeform 230"/>
              <p:cNvSpPr>
                <a:spLocks/>
              </p:cNvSpPr>
              <p:nvPr/>
            </p:nvSpPr>
            <p:spPr bwMode="auto">
              <a:xfrm>
                <a:off x="4140" y="19114"/>
                <a:ext cx="25" cy="12"/>
              </a:xfrm>
              <a:custGeom>
                <a:avLst/>
                <a:gdLst>
                  <a:gd name="T0" fmla="*/ 0 w 25"/>
                  <a:gd name="T1" fmla="*/ 7 h 12"/>
                  <a:gd name="T2" fmla="*/ 2 w 25"/>
                  <a:gd name="T3" fmla="*/ 3 h 12"/>
                  <a:gd name="T4" fmla="*/ 8 w 25"/>
                  <a:gd name="T5" fmla="*/ 0 h 12"/>
                  <a:gd name="T6" fmla="*/ 16 w 25"/>
                  <a:gd name="T7" fmla="*/ 0 h 12"/>
                  <a:gd name="T8" fmla="*/ 22 w 25"/>
                  <a:gd name="T9" fmla="*/ 3 h 12"/>
                  <a:gd name="T10" fmla="*/ 25 w 25"/>
                  <a:gd name="T11" fmla="*/ 7 h 12"/>
                  <a:gd name="T12" fmla="*/ 22 w 25"/>
                  <a:gd name="T13" fmla="*/ 10 h 12"/>
                  <a:gd name="T14" fmla="*/ 16 w 25"/>
                  <a:gd name="T15" fmla="*/ 12 h 12"/>
                  <a:gd name="T16" fmla="*/ 8 w 25"/>
                  <a:gd name="T17" fmla="*/ 12 h 12"/>
                  <a:gd name="T18" fmla="*/ 2 w 25"/>
                  <a:gd name="T19" fmla="*/ 10 h 12"/>
                  <a:gd name="T20" fmla="*/ 0 w 2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7"/>
                    </a:moveTo>
                    <a:lnTo>
                      <a:pt x="2" y="3"/>
                    </a:lnTo>
                    <a:lnTo>
                      <a:pt x="8" y="0"/>
                    </a:lnTo>
                    <a:lnTo>
                      <a:pt x="16" y="0"/>
                    </a:lnTo>
                    <a:lnTo>
                      <a:pt x="22" y="3"/>
                    </a:lnTo>
                    <a:lnTo>
                      <a:pt x="25" y="7"/>
                    </a:lnTo>
                    <a:lnTo>
                      <a:pt x="22" y="10"/>
                    </a:lnTo>
                    <a:lnTo>
                      <a:pt x="16" y="12"/>
                    </a:lnTo>
                    <a:lnTo>
                      <a:pt x="8" y="12"/>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77" name="Freeform 231"/>
              <p:cNvSpPr>
                <a:spLocks/>
              </p:cNvSpPr>
              <p:nvPr/>
            </p:nvSpPr>
            <p:spPr bwMode="auto">
              <a:xfrm>
                <a:off x="4020" y="19101"/>
                <a:ext cx="24" cy="12"/>
              </a:xfrm>
              <a:custGeom>
                <a:avLst/>
                <a:gdLst>
                  <a:gd name="T0" fmla="*/ 0 w 24"/>
                  <a:gd name="T1" fmla="*/ 7 h 12"/>
                  <a:gd name="T2" fmla="*/ 3 w 24"/>
                  <a:gd name="T3" fmla="*/ 3 h 12"/>
                  <a:gd name="T4" fmla="*/ 9 w 24"/>
                  <a:gd name="T5" fmla="*/ 0 h 12"/>
                  <a:gd name="T6" fmla="*/ 16 w 24"/>
                  <a:gd name="T7" fmla="*/ 0 h 12"/>
                  <a:gd name="T8" fmla="*/ 21 w 24"/>
                  <a:gd name="T9" fmla="*/ 3 h 12"/>
                  <a:gd name="T10" fmla="*/ 24 w 24"/>
                  <a:gd name="T11" fmla="*/ 7 h 12"/>
                  <a:gd name="T12" fmla="*/ 21 w 24"/>
                  <a:gd name="T13" fmla="*/ 10 h 12"/>
                  <a:gd name="T14" fmla="*/ 16 w 24"/>
                  <a:gd name="T15" fmla="*/ 12 h 12"/>
                  <a:gd name="T16" fmla="*/ 9 w 24"/>
                  <a:gd name="T17" fmla="*/ 12 h 12"/>
                  <a:gd name="T18" fmla="*/ 3 w 24"/>
                  <a:gd name="T19" fmla="*/ 10 h 12"/>
                  <a:gd name="T20" fmla="*/ 0 w 24"/>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7"/>
                    </a:moveTo>
                    <a:lnTo>
                      <a:pt x="3" y="3"/>
                    </a:lnTo>
                    <a:lnTo>
                      <a:pt x="9" y="0"/>
                    </a:lnTo>
                    <a:lnTo>
                      <a:pt x="16" y="0"/>
                    </a:lnTo>
                    <a:lnTo>
                      <a:pt x="21" y="3"/>
                    </a:lnTo>
                    <a:lnTo>
                      <a:pt x="24" y="7"/>
                    </a:lnTo>
                    <a:lnTo>
                      <a:pt x="21" y="10"/>
                    </a:lnTo>
                    <a:lnTo>
                      <a:pt x="16" y="12"/>
                    </a:lnTo>
                    <a:lnTo>
                      <a:pt x="9" y="12"/>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78" name="Freeform 232"/>
              <p:cNvSpPr>
                <a:spLocks/>
              </p:cNvSpPr>
              <p:nvPr/>
            </p:nvSpPr>
            <p:spPr bwMode="auto">
              <a:xfrm>
                <a:off x="3900" y="19089"/>
                <a:ext cx="24" cy="12"/>
              </a:xfrm>
              <a:custGeom>
                <a:avLst/>
                <a:gdLst>
                  <a:gd name="T0" fmla="*/ 0 w 24"/>
                  <a:gd name="T1" fmla="*/ 6 h 12"/>
                  <a:gd name="T2" fmla="*/ 2 w 24"/>
                  <a:gd name="T3" fmla="*/ 3 h 12"/>
                  <a:gd name="T4" fmla="*/ 8 w 24"/>
                  <a:gd name="T5" fmla="*/ 0 h 12"/>
                  <a:gd name="T6" fmla="*/ 16 w 24"/>
                  <a:gd name="T7" fmla="*/ 0 h 12"/>
                  <a:gd name="T8" fmla="*/ 22 w 24"/>
                  <a:gd name="T9" fmla="*/ 3 h 12"/>
                  <a:gd name="T10" fmla="*/ 24 w 24"/>
                  <a:gd name="T11" fmla="*/ 6 h 12"/>
                  <a:gd name="T12" fmla="*/ 22 w 24"/>
                  <a:gd name="T13" fmla="*/ 9 h 12"/>
                  <a:gd name="T14" fmla="*/ 16 w 24"/>
                  <a:gd name="T15" fmla="*/ 12 h 12"/>
                  <a:gd name="T16" fmla="*/ 8 w 24"/>
                  <a:gd name="T17" fmla="*/ 12 h 12"/>
                  <a:gd name="T18" fmla="*/ 2 w 24"/>
                  <a:gd name="T19" fmla="*/ 9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2" y="3"/>
                    </a:lnTo>
                    <a:lnTo>
                      <a:pt x="8" y="0"/>
                    </a:lnTo>
                    <a:lnTo>
                      <a:pt x="16" y="0"/>
                    </a:lnTo>
                    <a:lnTo>
                      <a:pt x="22" y="3"/>
                    </a:lnTo>
                    <a:lnTo>
                      <a:pt x="24" y="6"/>
                    </a:lnTo>
                    <a:lnTo>
                      <a:pt x="22" y="9"/>
                    </a:lnTo>
                    <a:lnTo>
                      <a:pt x="16" y="12"/>
                    </a:lnTo>
                    <a:lnTo>
                      <a:pt x="8" y="12"/>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79" name="Freeform 233"/>
              <p:cNvSpPr>
                <a:spLocks/>
              </p:cNvSpPr>
              <p:nvPr/>
            </p:nvSpPr>
            <p:spPr bwMode="auto">
              <a:xfrm>
                <a:off x="4033" y="19216"/>
                <a:ext cx="23" cy="11"/>
              </a:xfrm>
              <a:custGeom>
                <a:avLst/>
                <a:gdLst>
                  <a:gd name="T0" fmla="*/ 0 w 23"/>
                  <a:gd name="T1" fmla="*/ 6 h 11"/>
                  <a:gd name="T2" fmla="*/ 1 w 23"/>
                  <a:gd name="T3" fmla="*/ 2 h 11"/>
                  <a:gd name="T4" fmla="*/ 7 w 23"/>
                  <a:gd name="T5" fmla="*/ 0 h 11"/>
                  <a:gd name="T6" fmla="*/ 15 w 23"/>
                  <a:gd name="T7" fmla="*/ 0 h 11"/>
                  <a:gd name="T8" fmla="*/ 21 w 23"/>
                  <a:gd name="T9" fmla="*/ 2 h 11"/>
                  <a:gd name="T10" fmla="*/ 23 w 23"/>
                  <a:gd name="T11" fmla="*/ 6 h 11"/>
                  <a:gd name="T12" fmla="*/ 21 w 23"/>
                  <a:gd name="T13" fmla="*/ 9 h 11"/>
                  <a:gd name="T14" fmla="*/ 15 w 23"/>
                  <a:gd name="T15" fmla="*/ 11 h 11"/>
                  <a:gd name="T16" fmla="*/ 7 w 23"/>
                  <a:gd name="T17" fmla="*/ 11 h 11"/>
                  <a:gd name="T18" fmla="*/ 1 w 23"/>
                  <a:gd name="T19" fmla="*/ 9 h 11"/>
                  <a:gd name="T20" fmla="*/ 0 w 23"/>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6"/>
                    </a:moveTo>
                    <a:lnTo>
                      <a:pt x="1" y="2"/>
                    </a:lnTo>
                    <a:lnTo>
                      <a:pt x="7" y="0"/>
                    </a:lnTo>
                    <a:lnTo>
                      <a:pt x="15" y="0"/>
                    </a:lnTo>
                    <a:lnTo>
                      <a:pt x="21" y="2"/>
                    </a:lnTo>
                    <a:lnTo>
                      <a:pt x="23" y="6"/>
                    </a:lnTo>
                    <a:lnTo>
                      <a:pt x="21" y="9"/>
                    </a:lnTo>
                    <a:lnTo>
                      <a:pt x="15" y="11"/>
                    </a:lnTo>
                    <a:lnTo>
                      <a:pt x="7" y="11"/>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80" name="Freeform 234"/>
              <p:cNvSpPr>
                <a:spLocks/>
              </p:cNvSpPr>
              <p:nvPr/>
            </p:nvSpPr>
            <p:spPr bwMode="auto">
              <a:xfrm>
                <a:off x="3900" y="19229"/>
                <a:ext cx="24" cy="11"/>
              </a:xfrm>
              <a:custGeom>
                <a:avLst/>
                <a:gdLst>
                  <a:gd name="T0" fmla="*/ 0 w 24"/>
                  <a:gd name="T1" fmla="*/ 5 h 11"/>
                  <a:gd name="T2" fmla="*/ 2 w 24"/>
                  <a:gd name="T3" fmla="*/ 2 h 11"/>
                  <a:gd name="T4" fmla="*/ 8 w 24"/>
                  <a:gd name="T5" fmla="*/ 0 h 11"/>
                  <a:gd name="T6" fmla="*/ 16 w 24"/>
                  <a:gd name="T7" fmla="*/ 0 h 11"/>
                  <a:gd name="T8" fmla="*/ 22 w 24"/>
                  <a:gd name="T9" fmla="*/ 2 h 11"/>
                  <a:gd name="T10" fmla="*/ 24 w 24"/>
                  <a:gd name="T11" fmla="*/ 5 h 11"/>
                  <a:gd name="T12" fmla="*/ 22 w 24"/>
                  <a:gd name="T13" fmla="*/ 9 h 11"/>
                  <a:gd name="T14" fmla="*/ 16 w 24"/>
                  <a:gd name="T15" fmla="*/ 11 h 11"/>
                  <a:gd name="T16" fmla="*/ 8 w 24"/>
                  <a:gd name="T17" fmla="*/ 11 h 11"/>
                  <a:gd name="T18" fmla="*/ 2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2" y="2"/>
                    </a:lnTo>
                    <a:lnTo>
                      <a:pt x="8" y="0"/>
                    </a:lnTo>
                    <a:lnTo>
                      <a:pt x="16" y="0"/>
                    </a:lnTo>
                    <a:lnTo>
                      <a:pt x="22" y="2"/>
                    </a:lnTo>
                    <a:lnTo>
                      <a:pt x="24" y="5"/>
                    </a:lnTo>
                    <a:lnTo>
                      <a:pt x="22" y="9"/>
                    </a:lnTo>
                    <a:lnTo>
                      <a:pt x="16" y="11"/>
                    </a:lnTo>
                    <a:lnTo>
                      <a:pt x="8" y="11"/>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81" name="Freeform 235"/>
              <p:cNvSpPr>
                <a:spLocks/>
              </p:cNvSpPr>
              <p:nvPr/>
            </p:nvSpPr>
            <p:spPr bwMode="auto">
              <a:xfrm>
                <a:off x="3768" y="19083"/>
                <a:ext cx="25" cy="12"/>
              </a:xfrm>
              <a:custGeom>
                <a:avLst/>
                <a:gdLst>
                  <a:gd name="T0" fmla="*/ 0 w 25"/>
                  <a:gd name="T1" fmla="*/ 6 h 12"/>
                  <a:gd name="T2" fmla="*/ 2 w 25"/>
                  <a:gd name="T3" fmla="*/ 2 h 12"/>
                  <a:gd name="T4" fmla="*/ 8 w 25"/>
                  <a:gd name="T5" fmla="*/ 0 h 12"/>
                  <a:gd name="T6" fmla="*/ 16 w 25"/>
                  <a:gd name="T7" fmla="*/ 0 h 12"/>
                  <a:gd name="T8" fmla="*/ 22 w 25"/>
                  <a:gd name="T9" fmla="*/ 2 h 12"/>
                  <a:gd name="T10" fmla="*/ 25 w 25"/>
                  <a:gd name="T11" fmla="*/ 6 h 12"/>
                  <a:gd name="T12" fmla="*/ 22 w 25"/>
                  <a:gd name="T13" fmla="*/ 10 h 12"/>
                  <a:gd name="T14" fmla="*/ 16 w 25"/>
                  <a:gd name="T15" fmla="*/ 12 h 12"/>
                  <a:gd name="T16" fmla="*/ 8 w 25"/>
                  <a:gd name="T17" fmla="*/ 12 h 12"/>
                  <a:gd name="T18" fmla="*/ 2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2" y="2"/>
                    </a:lnTo>
                    <a:lnTo>
                      <a:pt x="8" y="0"/>
                    </a:lnTo>
                    <a:lnTo>
                      <a:pt x="16" y="0"/>
                    </a:lnTo>
                    <a:lnTo>
                      <a:pt x="22" y="2"/>
                    </a:lnTo>
                    <a:lnTo>
                      <a:pt x="25" y="6"/>
                    </a:lnTo>
                    <a:lnTo>
                      <a:pt x="22" y="10"/>
                    </a:lnTo>
                    <a:lnTo>
                      <a:pt x="16" y="12"/>
                    </a:lnTo>
                    <a:lnTo>
                      <a:pt x="8"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82" name="Freeform 236"/>
              <p:cNvSpPr>
                <a:spLocks/>
              </p:cNvSpPr>
              <p:nvPr/>
            </p:nvSpPr>
            <p:spPr bwMode="auto">
              <a:xfrm>
                <a:off x="3756" y="19235"/>
                <a:ext cx="24" cy="12"/>
              </a:xfrm>
              <a:custGeom>
                <a:avLst/>
                <a:gdLst>
                  <a:gd name="T0" fmla="*/ 0 w 24"/>
                  <a:gd name="T1" fmla="*/ 5 h 12"/>
                  <a:gd name="T2" fmla="*/ 3 w 24"/>
                  <a:gd name="T3" fmla="*/ 2 h 12"/>
                  <a:gd name="T4" fmla="*/ 8 w 24"/>
                  <a:gd name="T5" fmla="*/ 0 h 12"/>
                  <a:gd name="T6" fmla="*/ 15 w 24"/>
                  <a:gd name="T7" fmla="*/ 0 h 12"/>
                  <a:gd name="T8" fmla="*/ 22 w 24"/>
                  <a:gd name="T9" fmla="*/ 2 h 12"/>
                  <a:gd name="T10" fmla="*/ 24 w 24"/>
                  <a:gd name="T11" fmla="*/ 5 h 12"/>
                  <a:gd name="T12" fmla="*/ 22 w 24"/>
                  <a:gd name="T13" fmla="*/ 10 h 12"/>
                  <a:gd name="T14" fmla="*/ 15 w 24"/>
                  <a:gd name="T15" fmla="*/ 12 h 12"/>
                  <a:gd name="T16" fmla="*/ 8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8" y="0"/>
                    </a:lnTo>
                    <a:lnTo>
                      <a:pt x="15" y="0"/>
                    </a:lnTo>
                    <a:lnTo>
                      <a:pt x="22" y="2"/>
                    </a:lnTo>
                    <a:lnTo>
                      <a:pt x="24" y="5"/>
                    </a:lnTo>
                    <a:lnTo>
                      <a:pt x="22" y="10"/>
                    </a:lnTo>
                    <a:lnTo>
                      <a:pt x="15" y="12"/>
                    </a:lnTo>
                    <a:lnTo>
                      <a:pt x="8"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83" name="Freeform 237"/>
              <p:cNvSpPr>
                <a:spLocks/>
              </p:cNvSpPr>
              <p:nvPr/>
            </p:nvSpPr>
            <p:spPr bwMode="auto">
              <a:xfrm>
                <a:off x="3636" y="19240"/>
                <a:ext cx="23" cy="13"/>
              </a:xfrm>
              <a:custGeom>
                <a:avLst/>
                <a:gdLst>
                  <a:gd name="T0" fmla="*/ 0 w 23"/>
                  <a:gd name="T1" fmla="*/ 7 h 13"/>
                  <a:gd name="T2" fmla="*/ 2 w 23"/>
                  <a:gd name="T3" fmla="*/ 4 h 13"/>
                  <a:gd name="T4" fmla="*/ 8 w 23"/>
                  <a:gd name="T5" fmla="*/ 0 h 13"/>
                  <a:gd name="T6" fmla="*/ 16 w 23"/>
                  <a:gd name="T7" fmla="*/ 0 h 13"/>
                  <a:gd name="T8" fmla="*/ 22 w 23"/>
                  <a:gd name="T9" fmla="*/ 4 h 13"/>
                  <a:gd name="T10" fmla="*/ 23 w 23"/>
                  <a:gd name="T11" fmla="*/ 7 h 13"/>
                  <a:gd name="T12" fmla="*/ 22 w 23"/>
                  <a:gd name="T13" fmla="*/ 10 h 13"/>
                  <a:gd name="T14" fmla="*/ 16 w 23"/>
                  <a:gd name="T15" fmla="*/ 13 h 13"/>
                  <a:gd name="T16" fmla="*/ 8 w 23"/>
                  <a:gd name="T17" fmla="*/ 13 h 13"/>
                  <a:gd name="T18" fmla="*/ 2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2" y="4"/>
                    </a:lnTo>
                    <a:lnTo>
                      <a:pt x="8" y="0"/>
                    </a:lnTo>
                    <a:lnTo>
                      <a:pt x="16" y="0"/>
                    </a:lnTo>
                    <a:lnTo>
                      <a:pt x="22" y="4"/>
                    </a:lnTo>
                    <a:lnTo>
                      <a:pt x="23" y="7"/>
                    </a:lnTo>
                    <a:lnTo>
                      <a:pt x="22" y="10"/>
                    </a:lnTo>
                    <a:lnTo>
                      <a:pt x="16" y="13"/>
                    </a:lnTo>
                    <a:lnTo>
                      <a:pt x="8"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84" name="Freeform 238"/>
              <p:cNvSpPr>
                <a:spLocks/>
              </p:cNvSpPr>
              <p:nvPr/>
            </p:nvSpPr>
            <p:spPr bwMode="auto">
              <a:xfrm>
                <a:off x="3642" y="19077"/>
                <a:ext cx="24" cy="12"/>
              </a:xfrm>
              <a:custGeom>
                <a:avLst/>
                <a:gdLst>
                  <a:gd name="T0" fmla="*/ 0 w 24"/>
                  <a:gd name="T1" fmla="*/ 5 h 12"/>
                  <a:gd name="T2" fmla="*/ 2 w 24"/>
                  <a:gd name="T3" fmla="*/ 2 h 12"/>
                  <a:gd name="T4" fmla="*/ 9 w 24"/>
                  <a:gd name="T5" fmla="*/ 0 h 12"/>
                  <a:gd name="T6" fmla="*/ 16 w 24"/>
                  <a:gd name="T7" fmla="*/ 0 h 12"/>
                  <a:gd name="T8" fmla="*/ 21 w 24"/>
                  <a:gd name="T9" fmla="*/ 2 h 12"/>
                  <a:gd name="T10" fmla="*/ 24 w 24"/>
                  <a:gd name="T11" fmla="*/ 5 h 12"/>
                  <a:gd name="T12" fmla="*/ 21 w 24"/>
                  <a:gd name="T13" fmla="*/ 9 h 12"/>
                  <a:gd name="T14" fmla="*/ 16 w 24"/>
                  <a:gd name="T15" fmla="*/ 12 h 12"/>
                  <a:gd name="T16" fmla="*/ 9 w 24"/>
                  <a:gd name="T17" fmla="*/ 12 h 12"/>
                  <a:gd name="T18" fmla="*/ 2 w 24"/>
                  <a:gd name="T19" fmla="*/ 9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9" y="0"/>
                    </a:lnTo>
                    <a:lnTo>
                      <a:pt x="16" y="0"/>
                    </a:lnTo>
                    <a:lnTo>
                      <a:pt x="21" y="2"/>
                    </a:lnTo>
                    <a:lnTo>
                      <a:pt x="24" y="5"/>
                    </a:lnTo>
                    <a:lnTo>
                      <a:pt x="21" y="9"/>
                    </a:lnTo>
                    <a:lnTo>
                      <a:pt x="16" y="12"/>
                    </a:lnTo>
                    <a:lnTo>
                      <a:pt x="9" y="12"/>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85" name="Freeform 239"/>
              <p:cNvSpPr>
                <a:spLocks/>
              </p:cNvSpPr>
              <p:nvPr/>
            </p:nvSpPr>
            <p:spPr bwMode="auto">
              <a:xfrm>
                <a:off x="3527" y="19070"/>
                <a:ext cx="25" cy="12"/>
              </a:xfrm>
              <a:custGeom>
                <a:avLst/>
                <a:gdLst>
                  <a:gd name="T0" fmla="*/ 0 w 25"/>
                  <a:gd name="T1" fmla="*/ 6 h 12"/>
                  <a:gd name="T2" fmla="*/ 3 w 25"/>
                  <a:gd name="T3" fmla="*/ 2 h 12"/>
                  <a:gd name="T4" fmla="*/ 9 w 25"/>
                  <a:gd name="T5" fmla="*/ 0 h 12"/>
                  <a:gd name="T6" fmla="*/ 17 w 25"/>
                  <a:gd name="T7" fmla="*/ 0 h 12"/>
                  <a:gd name="T8" fmla="*/ 23 w 25"/>
                  <a:gd name="T9" fmla="*/ 2 h 12"/>
                  <a:gd name="T10" fmla="*/ 25 w 25"/>
                  <a:gd name="T11" fmla="*/ 6 h 12"/>
                  <a:gd name="T12" fmla="*/ 23 w 25"/>
                  <a:gd name="T13" fmla="*/ 10 h 12"/>
                  <a:gd name="T14" fmla="*/ 17 w 25"/>
                  <a:gd name="T15" fmla="*/ 12 h 12"/>
                  <a:gd name="T16" fmla="*/ 9 w 25"/>
                  <a:gd name="T17" fmla="*/ 12 h 12"/>
                  <a:gd name="T18" fmla="*/ 3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3" y="2"/>
                    </a:lnTo>
                    <a:lnTo>
                      <a:pt x="9" y="0"/>
                    </a:lnTo>
                    <a:lnTo>
                      <a:pt x="17" y="0"/>
                    </a:lnTo>
                    <a:lnTo>
                      <a:pt x="23" y="2"/>
                    </a:lnTo>
                    <a:lnTo>
                      <a:pt x="25" y="6"/>
                    </a:lnTo>
                    <a:lnTo>
                      <a:pt x="23" y="10"/>
                    </a:lnTo>
                    <a:lnTo>
                      <a:pt x="17"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86" name="Freeform 240"/>
              <p:cNvSpPr>
                <a:spLocks/>
              </p:cNvSpPr>
              <p:nvPr/>
            </p:nvSpPr>
            <p:spPr bwMode="auto">
              <a:xfrm>
                <a:off x="3516" y="19247"/>
                <a:ext cx="24" cy="12"/>
              </a:xfrm>
              <a:custGeom>
                <a:avLst/>
                <a:gdLst>
                  <a:gd name="T0" fmla="*/ 0 w 24"/>
                  <a:gd name="T1" fmla="*/ 6 h 12"/>
                  <a:gd name="T2" fmla="*/ 3 w 24"/>
                  <a:gd name="T3" fmla="*/ 2 h 12"/>
                  <a:gd name="T4" fmla="*/ 8 w 24"/>
                  <a:gd name="T5" fmla="*/ 0 h 12"/>
                  <a:gd name="T6" fmla="*/ 15 w 24"/>
                  <a:gd name="T7" fmla="*/ 0 h 12"/>
                  <a:gd name="T8" fmla="*/ 21 w 24"/>
                  <a:gd name="T9" fmla="*/ 2 h 12"/>
                  <a:gd name="T10" fmla="*/ 24 w 24"/>
                  <a:gd name="T11" fmla="*/ 6 h 12"/>
                  <a:gd name="T12" fmla="*/ 21 w 24"/>
                  <a:gd name="T13" fmla="*/ 10 h 12"/>
                  <a:gd name="T14" fmla="*/ 15 w 24"/>
                  <a:gd name="T15" fmla="*/ 12 h 12"/>
                  <a:gd name="T16" fmla="*/ 8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8" y="0"/>
                    </a:lnTo>
                    <a:lnTo>
                      <a:pt x="15" y="0"/>
                    </a:lnTo>
                    <a:lnTo>
                      <a:pt x="21" y="2"/>
                    </a:lnTo>
                    <a:lnTo>
                      <a:pt x="24" y="6"/>
                    </a:lnTo>
                    <a:lnTo>
                      <a:pt x="21" y="10"/>
                    </a:lnTo>
                    <a:lnTo>
                      <a:pt x="15" y="12"/>
                    </a:lnTo>
                    <a:lnTo>
                      <a:pt x="8"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87" name="Freeform 241"/>
              <p:cNvSpPr>
                <a:spLocks/>
              </p:cNvSpPr>
              <p:nvPr/>
            </p:nvSpPr>
            <p:spPr bwMode="auto">
              <a:xfrm>
                <a:off x="3384" y="19070"/>
                <a:ext cx="24" cy="12"/>
              </a:xfrm>
              <a:custGeom>
                <a:avLst/>
                <a:gdLst>
                  <a:gd name="T0" fmla="*/ 0 w 24"/>
                  <a:gd name="T1" fmla="*/ 6 h 12"/>
                  <a:gd name="T2" fmla="*/ 2 w 24"/>
                  <a:gd name="T3" fmla="*/ 2 h 12"/>
                  <a:gd name="T4" fmla="*/ 8 w 24"/>
                  <a:gd name="T5" fmla="*/ 0 h 12"/>
                  <a:gd name="T6" fmla="*/ 15 w 24"/>
                  <a:gd name="T7" fmla="*/ 0 h 12"/>
                  <a:gd name="T8" fmla="*/ 22 w 24"/>
                  <a:gd name="T9" fmla="*/ 2 h 12"/>
                  <a:gd name="T10" fmla="*/ 24 w 24"/>
                  <a:gd name="T11" fmla="*/ 6 h 12"/>
                  <a:gd name="T12" fmla="*/ 22 w 24"/>
                  <a:gd name="T13" fmla="*/ 10 h 12"/>
                  <a:gd name="T14" fmla="*/ 15 w 24"/>
                  <a:gd name="T15" fmla="*/ 12 h 12"/>
                  <a:gd name="T16" fmla="*/ 8 w 24"/>
                  <a:gd name="T17" fmla="*/ 12 h 12"/>
                  <a:gd name="T18" fmla="*/ 2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2" y="2"/>
                    </a:lnTo>
                    <a:lnTo>
                      <a:pt x="8" y="0"/>
                    </a:lnTo>
                    <a:lnTo>
                      <a:pt x="15" y="0"/>
                    </a:lnTo>
                    <a:lnTo>
                      <a:pt x="22" y="2"/>
                    </a:lnTo>
                    <a:lnTo>
                      <a:pt x="24" y="6"/>
                    </a:lnTo>
                    <a:lnTo>
                      <a:pt x="22" y="10"/>
                    </a:lnTo>
                    <a:lnTo>
                      <a:pt x="15" y="12"/>
                    </a:lnTo>
                    <a:lnTo>
                      <a:pt x="8"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88" name="Freeform 242"/>
              <p:cNvSpPr>
                <a:spLocks/>
              </p:cNvSpPr>
              <p:nvPr/>
            </p:nvSpPr>
            <p:spPr bwMode="auto">
              <a:xfrm>
                <a:off x="3396" y="19247"/>
                <a:ext cx="23" cy="12"/>
              </a:xfrm>
              <a:custGeom>
                <a:avLst/>
                <a:gdLst>
                  <a:gd name="T0" fmla="*/ 0 w 23"/>
                  <a:gd name="T1" fmla="*/ 6 h 12"/>
                  <a:gd name="T2" fmla="*/ 2 w 23"/>
                  <a:gd name="T3" fmla="*/ 2 h 12"/>
                  <a:gd name="T4" fmla="*/ 8 w 23"/>
                  <a:gd name="T5" fmla="*/ 0 h 12"/>
                  <a:gd name="T6" fmla="*/ 16 w 23"/>
                  <a:gd name="T7" fmla="*/ 0 h 12"/>
                  <a:gd name="T8" fmla="*/ 22 w 23"/>
                  <a:gd name="T9" fmla="*/ 2 h 12"/>
                  <a:gd name="T10" fmla="*/ 23 w 23"/>
                  <a:gd name="T11" fmla="*/ 6 h 12"/>
                  <a:gd name="T12" fmla="*/ 22 w 23"/>
                  <a:gd name="T13" fmla="*/ 10 h 12"/>
                  <a:gd name="T14" fmla="*/ 16 w 23"/>
                  <a:gd name="T15" fmla="*/ 12 h 12"/>
                  <a:gd name="T16" fmla="*/ 8 w 23"/>
                  <a:gd name="T17" fmla="*/ 12 h 12"/>
                  <a:gd name="T18" fmla="*/ 2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2"/>
                    </a:lnTo>
                    <a:lnTo>
                      <a:pt x="8" y="0"/>
                    </a:lnTo>
                    <a:lnTo>
                      <a:pt x="16" y="0"/>
                    </a:lnTo>
                    <a:lnTo>
                      <a:pt x="22" y="2"/>
                    </a:lnTo>
                    <a:lnTo>
                      <a:pt x="23" y="6"/>
                    </a:lnTo>
                    <a:lnTo>
                      <a:pt x="22" y="10"/>
                    </a:lnTo>
                    <a:lnTo>
                      <a:pt x="16" y="12"/>
                    </a:lnTo>
                    <a:lnTo>
                      <a:pt x="8"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89" name="Freeform 243"/>
              <p:cNvSpPr>
                <a:spLocks/>
              </p:cNvSpPr>
              <p:nvPr/>
            </p:nvSpPr>
            <p:spPr bwMode="auto">
              <a:xfrm>
                <a:off x="3257" y="19070"/>
                <a:ext cx="24" cy="12"/>
              </a:xfrm>
              <a:custGeom>
                <a:avLst/>
                <a:gdLst>
                  <a:gd name="T0" fmla="*/ 0 w 24"/>
                  <a:gd name="T1" fmla="*/ 6 h 12"/>
                  <a:gd name="T2" fmla="*/ 3 w 24"/>
                  <a:gd name="T3" fmla="*/ 2 h 12"/>
                  <a:gd name="T4" fmla="*/ 9 w 24"/>
                  <a:gd name="T5" fmla="*/ 0 h 12"/>
                  <a:gd name="T6" fmla="*/ 17 w 24"/>
                  <a:gd name="T7" fmla="*/ 0 h 12"/>
                  <a:gd name="T8" fmla="*/ 23 w 24"/>
                  <a:gd name="T9" fmla="*/ 2 h 12"/>
                  <a:gd name="T10" fmla="*/ 24 w 24"/>
                  <a:gd name="T11" fmla="*/ 6 h 12"/>
                  <a:gd name="T12" fmla="*/ 23 w 24"/>
                  <a:gd name="T13" fmla="*/ 10 h 12"/>
                  <a:gd name="T14" fmla="*/ 17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7" y="0"/>
                    </a:lnTo>
                    <a:lnTo>
                      <a:pt x="23" y="2"/>
                    </a:lnTo>
                    <a:lnTo>
                      <a:pt x="24" y="6"/>
                    </a:lnTo>
                    <a:lnTo>
                      <a:pt x="23" y="10"/>
                    </a:lnTo>
                    <a:lnTo>
                      <a:pt x="17"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90" name="Freeform 244"/>
              <p:cNvSpPr>
                <a:spLocks/>
              </p:cNvSpPr>
              <p:nvPr/>
            </p:nvSpPr>
            <p:spPr bwMode="auto">
              <a:xfrm>
                <a:off x="3276" y="19247"/>
                <a:ext cx="24" cy="12"/>
              </a:xfrm>
              <a:custGeom>
                <a:avLst/>
                <a:gdLst>
                  <a:gd name="T0" fmla="*/ 0 w 24"/>
                  <a:gd name="T1" fmla="*/ 6 h 12"/>
                  <a:gd name="T2" fmla="*/ 3 w 24"/>
                  <a:gd name="T3" fmla="*/ 2 h 12"/>
                  <a:gd name="T4" fmla="*/ 8 w 24"/>
                  <a:gd name="T5" fmla="*/ 0 h 12"/>
                  <a:gd name="T6" fmla="*/ 15 w 24"/>
                  <a:gd name="T7" fmla="*/ 0 h 12"/>
                  <a:gd name="T8" fmla="*/ 21 w 24"/>
                  <a:gd name="T9" fmla="*/ 2 h 12"/>
                  <a:gd name="T10" fmla="*/ 24 w 24"/>
                  <a:gd name="T11" fmla="*/ 6 h 12"/>
                  <a:gd name="T12" fmla="*/ 21 w 24"/>
                  <a:gd name="T13" fmla="*/ 10 h 12"/>
                  <a:gd name="T14" fmla="*/ 15 w 24"/>
                  <a:gd name="T15" fmla="*/ 12 h 12"/>
                  <a:gd name="T16" fmla="*/ 8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8" y="0"/>
                    </a:lnTo>
                    <a:lnTo>
                      <a:pt x="15" y="0"/>
                    </a:lnTo>
                    <a:lnTo>
                      <a:pt x="21" y="2"/>
                    </a:lnTo>
                    <a:lnTo>
                      <a:pt x="24" y="6"/>
                    </a:lnTo>
                    <a:lnTo>
                      <a:pt x="21" y="10"/>
                    </a:lnTo>
                    <a:lnTo>
                      <a:pt x="15" y="12"/>
                    </a:lnTo>
                    <a:lnTo>
                      <a:pt x="8"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91" name="Freeform 245"/>
              <p:cNvSpPr>
                <a:spLocks/>
              </p:cNvSpPr>
              <p:nvPr/>
            </p:nvSpPr>
            <p:spPr bwMode="auto">
              <a:xfrm>
                <a:off x="3144" y="19070"/>
                <a:ext cx="24" cy="12"/>
              </a:xfrm>
              <a:custGeom>
                <a:avLst/>
                <a:gdLst>
                  <a:gd name="T0" fmla="*/ 0 w 24"/>
                  <a:gd name="T1" fmla="*/ 6 h 12"/>
                  <a:gd name="T2" fmla="*/ 1 w 24"/>
                  <a:gd name="T3" fmla="*/ 2 h 12"/>
                  <a:gd name="T4" fmla="*/ 8 w 24"/>
                  <a:gd name="T5" fmla="*/ 0 h 12"/>
                  <a:gd name="T6" fmla="*/ 15 w 24"/>
                  <a:gd name="T7" fmla="*/ 0 h 12"/>
                  <a:gd name="T8" fmla="*/ 21 w 24"/>
                  <a:gd name="T9" fmla="*/ 2 h 12"/>
                  <a:gd name="T10" fmla="*/ 24 w 24"/>
                  <a:gd name="T11" fmla="*/ 6 h 12"/>
                  <a:gd name="T12" fmla="*/ 21 w 24"/>
                  <a:gd name="T13" fmla="*/ 10 h 12"/>
                  <a:gd name="T14" fmla="*/ 15 w 24"/>
                  <a:gd name="T15" fmla="*/ 12 h 12"/>
                  <a:gd name="T16" fmla="*/ 8 w 24"/>
                  <a:gd name="T17" fmla="*/ 12 h 12"/>
                  <a:gd name="T18" fmla="*/ 1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1" y="2"/>
                    </a:lnTo>
                    <a:lnTo>
                      <a:pt x="8" y="0"/>
                    </a:lnTo>
                    <a:lnTo>
                      <a:pt x="15" y="0"/>
                    </a:lnTo>
                    <a:lnTo>
                      <a:pt x="21" y="2"/>
                    </a:lnTo>
                    <a:lnTo>
                      <a:pt x="24" y="6"/>
                    </a:lnTo>
                    <a:lnTo>
                      <a:pt x="21" y="10"/>
                    </a:lnTo>
                    <a:lnTo>
                      <a:pt x="15" y="12"/>
                    </a:lnTo>
                    <a:lnTo>
                      <a:pt x="8" y="12"/>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92" name="Freeform 246"/>
              <p:cNvSpPr>
                <a:spLocks/>
              </p:cNvSpPr>
              <p:nvPr/>
            </p:nvSpPr>
            <p:spPr bwMode="auto">
              <a:xfrm>
                <a:off x="3144" y="19247"/>
                <a:ext cx="24" cy="12"/>
              </a:xfrm>
              <a:custGeom>
                <a:avLst/>
                <a:gdLst>
                  <a:gd name="T0" fmla="*/ 0 w 24"/>
                  <a:gd name="T1" fmla="*/ 6 h 12"/>
                  <a:gd name="T2" fmla="*/ 1 w 24"/>
                  <a:gd name="T3" fmla="*/ 2 h 12"/>
                  <a:gd name="T4" fmla="*/ 8 w 24"/>
                  <a:gd name="T5" fmla="*/ 0 h 12"/>
                  <a:gd name="T6" fmla="*/ 15 w 24"/>
                  <a:gd name="T7" fmla="*/ 0 h 12"/>
                  <a:gd name="T8" fmla="*/ 21 w 24"/>
                  <a:gd name="T9" fmla="*/ 2 h 12"/>
                  <a:gd name="T10" fmla="*/ 24 w 24"/>
                  <a:gd name="T11" fmla="*/ 6 h 12"/>
                  <a:gd name="T12" fmla="*/ 21 w 24"/>
                  <a:gd name="T13" fmla="*/ 10 h 12"/>
                  <a:gd name="T14" fmla="*/ 15 w 24"/>
                  <a:gd name="T15" fmla="*/ 12 h 12"/>
                  <a:gd name="T16" fmla="*/ 8 w 24"/>
                  <a:gd name="T17" fmla="*/ 12 h 12"/>
                  <a:gd name="T18" fmla="*/ 1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1" y="2"/>
                    </a:lnTo>
                    <a:lnTo>
                      <a:pt x="8" y="0"/>
                    </a:lnTo>
                    <a:lnTo>
                      <a:pt x="15" y="0"/>
                    </a:lnTo>
                    <a:lnTo>
                      <a:pt x="21" y="2"/>
                    </a:lnTo>
                    <a:lnTo>
                      <a:pt x="24" y="6"/>
                    </a:lnTo>
                    <a:lnTo>
                      <a:pt x="21" y="10"/>
                    </a:lnTo>
                    <a:lnTo>
                      <a:pt x="15" y="12"/>
                    </a:lnTo>
                    <a:lnTo>
                      <a:pt x="8" y="12"/>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93" name="Freeform 247"/>
              <p:cNvSpPr>
                <a:spLocks/>
              </p:cNvSpPr>
              <p:nvPr/>
            </p:nvSpPr>
            <p:spPr bwMode="auto">
              <a:xfrm>
                <a:off x="3011" y="19077"/>
                <a:ext cx="25" cy="12"/>
              </a:xfrm>
              <a:custGeom>
                <a:avLst/>
                <a:gdLst>
                  <a:gd name="T0" fmla="*/ 0 w 25"/>
                  <a:gd name="T1" fmla="*/ 5 h 12"/>
                  <a:gd name="T2" fmla="*/ 3 w 25"/>
                  <a:gd name="T3" fmla="*/ 2 h 12"/>
                  <a:gd name="T4" fmla="*/ 9 w 25"/>
                  <a:gd name="T5" fmla="*/ 0 h 12"/>
                  <a:gd name="T6" fmla="*/ 16 w 25"/>
                  <a:gd name="T7" fmla="*/ 0 h 12"/>
                  <a:gd name="T8" fmla="*/ 23 w 25"/>
                  <a:gd name="T9" fmla="*/ 2 h 12"/>
                  <a:gd name="T10" fmla="*/ 25 w 25"/>
                  <a:gd name="T11" fmla="*/ 5 h 12"/>
                  <a:gd name="T12" fmla="*/ 23 w 25"/>
                  <a:gd name="T13" fmla="*/ 9 h 12"/>
                  <a:gd name="T14" fmla="*/ 16 w 25"/>
                  <a:gd name="T15" fmla="*/ 12 h 12"/>
                  <a:gd name="T16" fmla="*/ 9 w 25"/>
                  <a:gd name="T17" fmla="*/ 12 h 12"/>
                  <a:gd name="T18" fmla="*/ 3 w 25"/>
                  <a:gd name="T19" fmla="*/ 9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3" y="2"/>
                    </a:lnTo>
                    <a:lnTo>
                      <a:pt x="9" y="0"/>
                    </a:lnTo>
                    <a:lnTo>
                      <a:pt x="16" y="0"/>
                    </a:lnTo>
                    <a:lnTo>
                      <a:pt x="23" y="2"/>
                    </a:lnTo>
                    <a:lnTo>
                      <a:pt x="25" y="5"/>
                    </a:lnTo>
                    <a:lnTo>
                      <a:pt x="23" y="9"/>
                    </a:lnTo>
                    <a:lnTo>
                      <a:pt x="16" y="12"/>
                    </a:lnTo>
                    <a:lnTo>
                      <a:pt x="9" y="12"/>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94" name="Freeform 248"/>
              <p:cNvSpPr>
                <a:spLocks/>
              </p:cNvSpPr>
              <p:nvPr/>
            </p:nvSpPr>
            <p:spPr bwMode="auto">
              <a:xfrm>
                <a:off x="3017" y="19240"/>
                <a:ext cx="24" cy="13"/>
              </a:xfrm>
              <a:custGeom>
                <a:avLst/>
                <a:gdLst>
                  <a:gd name="T0" fmla="*/ 0 w 24"/>
                  <a:gd name="T1" fmla="*/ 7 h 13"/>
                  <a:gd name="T2" fmla="*/ 3 w 24"/>
                  <a:gd name="T3" fmla="*/ 4 h 13"/>
                  <a:gd name="T4" fmla="*/ 9 w 24"/>
                  <a:gd name="T5" fmla="*/ 0 h 13"/>
                  <a:gd name="T6" fmla="*/ 17 w 24"/>
                  <a:gd name="T7" fmla="*/ 0 h 13"/>
                  <a:gd name="T8" fmla="*/ 23 w 24"/>
                  <a:gd name="T9" fmla="*/ 4 h 13"/>
                  <a:gd name="T10" fmla="*/ 24 w 24"/>
                  <a:gd name="T11" fmla="*/ 7 h 13"/>
                  <a:gd name="T12" fmla="*/ 23 w 24"/>
                  <a:gd name="T13" fmla="*/ 10 h 13"/>
                  <a:gd name="T14" fmla="*/ 17 w 24"/>
                  <a:gd name="T15" fmla="*/ 13 h 13"/>
                  <a:gd name="T16" fmla="*/ 9 w 24"/>
                  <a:gd name="T17" fmla="*/ 13 h 13"/>
                  <a:gd name="T18" fmla="*/ 3 w 24"/>
                  <a:gd name="T19" fmla="*/ 10 h 13"/>
                  <a:gd name="T20" fmla="*/ 0 w 24"/>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7"/>
                    </a:moveTo>
                    <a:lnTo>
                      <a:pt x="3" y="4"/>
                    </a:lnTo>
                    <a:lnTo>
                      <a:pt x="9" y="0"/>
                    </a:lnTo>
                    <a:lnTo>
                      <a:pt x="17" y="0"/>
                    </a:lnTo>
                    <a:lnTo>
                      <a:pt x="23" y="4"/>
                    </a:lnTo>
                    <a:lnTo>
                      <a:pt x="24" y="7"/>
                    </a:lnTo>
                    <a:lnTo>
                      <a:pt x="23" y="10"/>
                    </a:lnTo>
                    <a:lnTo>
                      <a:pt x="17" y="13"/>
                    </a:lnTo>
                    <a:lnTo>
                      <a:pt x="9"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95" name="Freeform 249"/>
              <p:cNvSpPr>
                <a:spLocks/>
              </p:cNvSpPr>
              <p:nvPr/>
            </p:nvSpPr>
            <p:spPr bwMode="auto">
              <a:xfrm>
                <a:off x="2747" y="19235"/>
                <a:ext cx="24" cy="12"/>
              </a:xfrm>
              <a:custGeom>
                <a:avLst/>
                <a:gdLst>
                  <a:gd name="T0" fmla="*/ 0 w 24"/>
                  <a:gd name="T1" fmla="*/ 5 h 12"/>
                  <a:gd name="T2" fmla="*/ 3 w 24"/>
                  <a:gd name="T3" fmla="*/ 2 h 12"/>
                  <a:gd name="T4" fmla="*/ 9 w 24"/>
                  <a:gd name="T5" fmla="*/ 0 h 12"/>
                  <a:gd name="T6" fmla="*/ 17 w 24"/>
                  <a:gd name="T7" fmla="*/ 0 h 12"/>
                  <a:gd name="T8" fmla="*/ 23 w 24"/>
                  <a:gd name="T9" fmla="*/ 2 h 12"/>
                  <a:gd name="T10" fmla="*/ 24 w 24"/>
                  <a:gd name="T11" fmla="*/ 5 h 12"/>
                  <a:gd name="T12" fmla="*/ 23 w 24"/>
                  <a:gd name="T13" fmla="*/ 10 h 12"/>
                  <a:gd name="T14" fmla="*/ 17 w 24"/>
                  <a:gd name="T15" fmla="*/ 12 h 12"/>
                  <a:gd name="T16" fmla="*/ 9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7" y="0"/>
                    </a:lnTo>
                    <a:lnTo>
                      <a:pt x="23" y="2"/>
                    </a:lnTo>
                    <a:lnTo>
                      <a:pt x="24" y="5"/>
                    </a:lnTo>
                    <a:lnTo>
                      <a:pt x="23" y="10"/>
                    </a:lnTo>
                    <a:lnTo>
                      <a:pt x="17"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96" name="Freeform 250"/>
              <p:cNvSpPr>
                <a:spLocks/>
              </p:cNvSpPr>
              <p:nvPr/>
            </p:nvSpPr>
            <p:spPr bwMode="auto">
              <a:xfrm>
                <a:off x="2879" y="19240"/>
                <a:ext cx="25" cy="13"/>
              </a:xfrm>
              <a:custGeom>
                <a:avLst/>
                <a:gdLst>
                  <a:gd name="T0" fmla="*/ 0 w 25"/>
                  <a:gd name="T1" fmla="*/ 7 h 13"/>
                  <a:gd name="T2" fmla="*/ 3 w 25"/>
                  <a:gd name="T3" fmla="*/ 4 h 13"/>
                  <a:gd name="T4" fmla="*/ 9 w 25"/>
                  <a:gd name="T5" fmla="*/ 0 h 13"/>
                  <a:gd name="T6" fmla="*/ 16 w 25"/>
                  <a:gd name="T7" fmla="*/ 0 h 13"/>
                  <a:gd name="T8" fmla="*/ 23 w 25"/>
                  <a:gd name="T9" fmla="*/ 4 h 13"/>
                  <a:gd name="T10" fmla="*/ 25 w 25"/>
                  <a:gd name="T11" fmla="*/ 7 h 13"/>
                  <a:gd name="T12" fmla="*/ 23 w 25"/>
                  <a:gd name="T13" fmla="*/ 10 h 13"/>
                  <a:gd name="T14" fmla="*/ 16 w 25"/>
                  <a:gd name="T15" fmla="*/ 13 h 13"/>
                  <a:gd name="T16" fmla="*/ 9 w 25"/>
                  <a:gd name="T17" fmla="*/ 13 h 13"/>
                  <a:gd name="T18" fmla="*/ 3 w 25"/>
                  <a:gd name="T19" fmla="*/ 10 h 13"/>
                  <a:gd name="T20" fmla="*/ 0 w 25"/>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7"/>
                    </a:moveTo>
                    <a:lnTo>
                      <a:pt x="3" y="4"/>
                    </a:lnTo>
                    <a:lnTo>
                      <a:pt x="9" y="0"/>
                    </a:lnTo>
                    <a:lnTo>
                      <a:pt x="16" y="0"/>
                    </a:lnTo>
                    <a:lnTo>
                      <a:pt x="23" y="4"/>
                    </a:lnTo>
                    <a:lnTo>
                      <a:pt x="25" y="7"/>
                    </a:lnTo>
                    <a:lnTo>
                      <a:pt x="23" y="10"/>
                    </a:lnTo>
                    <a:lnTo>
                      <a:pt x="16" y="13"/>
                    </a:lnTo>
                    <a:lnTo>
                      <a:pt x="9"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97" name="Freeform 251"/>
              <p:cNvSpPr>
                <a:spLocks/>
              </p:cNvSpPr>
              <p:nvPr/>
            </p:nvSpPr>
            <p:spPr bwMode="auto">
              <a:xfrm>
                <a:off x="2760" y="19089"/>
                <a:ext cx="23" cy="12"/>
              </a:xfrm>
              <a:custGeom>
                <a:avLst/>
                <a:gdLst>
                  <a:gd name="T0" fmla="*/ 0 w 23"/>
                  <a:gd name="T1" fmla="*/ 6 h 12"/>
                  <a:gd name="T2" fmla="*/ 2 w 23"/>
                  <a:gd name="T3" fmla="*/ 3 h 12"/>
                  <a:gd name="T4" fmla="*/ 7 w 23"/>
                  <a:gd name="T5" fmla="*/ 0 h 12"/>
                  <a:gd name="T6" fmla="*/ 15 w 23"/>
                  <a:gd name="T7" fmla="*/ 0 h 12"/>
                  <a:gd name="T8" fmla="*/ 21 w 23"/>
                  <a:gd name="T9" fmla="*/ 3 h 12"/>
                  <a:gd name="T10" fmla="*/ 23 w 23"/>
                  <a:gd name="T11" fmla="*/ 6 h 12"/>
                  <a:gd name="T12" fmla="*/ 21 w 23"/>
                  <a:gd name="T13" fmla="*/ 9 h 12"/>
                  <a:gd name="T14" fmla="*/ 15 w 23"/>
                  <a:gd name="T15" fmla="*/ 12 h 12"/>
                  <a:gd name="T16" fmla="*/ 7 w 23"/>
                  <a:gd name="T17" fmla="*/ 12 h 12"/>
                  <a:gd name="T18" fmla="*/ 2 w 23"/>
                  <a:gd name="T19" fmla="*/ 9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3"/>
                    </a:lnTo>
                    <a:lnTo>
                      <a:pt x="7" y="0"/>
                    </a:lnTo>
                    <a:lnTo>
                      <a:pt x="15" y="0"/>
                    </a:lnTo>
                    <a:lnTo>
                      <a:pt x="21" y="3"/>
                    </a:lnTo>
                    <a:lnTo>
                      <a:pt x="23" y="6"/>
                    </a:lnTo>
                    <a:lnTo>
                      <a:pt x="21" y="9"/>
                    </a:lnTo>
                    <a:lnTo>
                      <a:pt x="15" y="12"/>
                    </a:lnTo>
                    <a:lnTo>
                      <a:pt x="7" y="12"/>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98" name="Freeform 252"/>
              <p:cNvSpPr>
                <a:spLocks/>
              </p:cNvSpPr>
              <p:nvPr/>
            </p:nvSpPr>
            <p:spPr bwMode="auto">
              <a:xfrm>
                <a:off x="2639" y="19095"/>
                <a:ext cx="24" cy="12"/>
              </a:xfrm>
              <a:custGeom>
                <a:avLst/>
                <a:gdLst>
                  <a:gd name="T0" fmla="*/ 0 w 24"/>
                  <a:gd name="T1" fmla="*/ 6 h 12"/>
                  <a:gd name="T2" fmla="*/ 3 w 24"/>
                  <a:gd name="T3" fmla="*/ 2 h 12"/>
                  <a:gd name="T4" fmla="*/ 9 w 24"/>
                  <a:gd name="T5" fmla="*/ 0 h 12"/>
                  <a:gd name="T6" fmla="*/ 16 w 24"/>
                  <a:gd name="T7" fmla="*/ 0 h 12"/>
                  <a:gd name="T8" fmla="*/ 22 w 24"/>
                  <a:gd name="T9" fmla="*/ 2 h 12"/>
                  <a:gd name="T10" fmla="*/ 24 w 24"/>
                  <a:gd name="T11" fmla="*/ 6 h 12"/>
                  <a:gd name="T12" fmla="*/ 22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2" y="2"/>
                    </a:lnTo>
                    <a:lnTo>
                      <a:pt x="24" y="6"/>
                    </a:lnTo>
                    <a:lnTo>
                      <a:pt x="22"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499" name="Freeform 253"/>
              <p:cNvSpPr>
                <a:spLocks/>
              </p:cNvSpPr>
              <p:nvPr/>
            </p:nvSpPr>
            <p:spPr bwMode="auto">
              <a:xfrm>
                <a:off x="2495" y="19114"/>
                <a:ext cx="25" cy="12"/>
              </a:xfrm>
              <a:custGeom>
                <a:avLst/>
                <a:gdLst>
                  <a:gd name="T0" fmla="*/ 0 w 25"/>
                  <a:gd name="T1" fmla="*/ 7 h 12"/>
                  <a:gd name="T2" fmla="*/ 2 w 25"/>
                  <a:gd name="T3" fmla="*/ 3 h 12"/>
                  <a:gd name="T4" fmla="*/ 8 w 25"/>
                  <a:gd name="T5" fmla="*/ 0 h 12"/>
                  <a:gd name="T6" fmla="*/ 16 w 25"/>
                  <a:gd name="T7" fmla="*/ 0 h 12"/>
                  <a:gd name="T8" fmla="*/ 22 w 25"/>
                  <a:gd name="T9" fmla="*/ 3 h 12"/>
                  <a:gd name="T10" fmla="*/ 25 w 25"/>
                  <a:gd name="T11" fmla="*/ 7 h 12"/>
                  <a:gd name="T12" fmla="*/ 22 w 25"/>
                  <a:gd name="T13" fmla="*/ 10 h 12"/>
                  <a:gd name="T14" fmla="*/ 16 w 25"/>
                  <a:gd name="T15" fmla="*/ 12 h 12"/>
                  <a:gd name="T16" fmla="*/ 8 w 25"/>
                  <a:gd name="T17" fmla="*/ 12 h 12"/>
                  <a:gd name="T18" fmla="*/ 2 w 25"/>
                  <a:gd name="T19" fmla="*/ 10 h 12"/>
                  <a:gd name="T20" fmla="*/ 0 w 2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7"/>
                    </a:moveTo>
                    <a:lnTo>
                      <a:pt x="2" y="3"/>
                    </a:lnTo>
                    <a:lnTo>
                      <a:pt x="8" y="0"/>
                    </a:lnTo>
                    <a:lnTo>
                      <a:pt x="16" y="0"/>
                    </a:lnTo>
                    <a:lnTo>
                      <a:pt x="22" y="3"/>
                    </a:lnTo>
                    <a:lnTo>
                      <a:pt x="25" y="7"/>
                    </a:lnTo>
                    <a:lnTo>
                      <a:pt x="22" y="10"/>
                    </a:lnTo>
                    <a:lnTo>
                      <a:pt x="16" y="12"/>
                    </a:lnTo>
                    <a:lnTo>
                      <a:pt x="8" y="12"/>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00" name="Freeform 254"/>
              <p:cNvSpPr>
                <a:spLocks/>
              </p:cNvSpPr>
              <p:nvPr/>
            </p:nvSpPr>
            <p:spPr bwMode="auto">
              <a:xfrm>
                <a:off x="2603" y="19216"/>
                <a:ext cx="25" cy="11"/>
              </a:xfrm>
              <a:custGeom>
                <a:avLst/>
                <a:gdLst>
                  <a:gd name="T0" fmla="*/ 0 w 25"/>
                  <a:gd name="T1" fmla="*/ 6 h 11"/>
                  <a:gd name="T2" fmla="*/ 2 w 25"/>
                  <a:gd name="T3" fmla="*/ 2 h 11"/>
                  <a:gd name="T4" fmla="*/ 9 w 25"/>
                  <a:gd name="T5" fmla="*/ 0 h 11"/>
                  <a:gd name="T6" fmla="*/ 16 w 25"/>
                  <a:gd name="T7" fmla="*/ 0 h 11"/>
                  <a:gd name="T8" fmla="*/ 22 w 25"/>
                  <a:gd name="T9" fmla="*/ 2 h 11"/>
                  <a:gd name="T10" fmla="*/ 25 w 25"/>
                  <a:gd name="T11" fmla="*/ 6 h 11"/>
                  <a:gd name="T12" fmla="*/ 22 w 25"/>
                  <a:gd name="T13" fmla="*/ 9 h 11"/>
                  <a:gd name="T14" fmla="*/ 16 w 25"/>
                  <a:gd name="T15" fmla="*/ 11 h 11"/>
                  <a:gd name="T16" fmla="*/ 9 w 25"/>
                  <a:gd name="T17" fmla="*/ 11 h 11"/>
                  <a:gd name="T18" fmla="*/ 2 w 25"/>
                  <a:gd name="T19" fmla="*/ 9 h 11"/>
                  <a:gd name="T20" fmla="*/ 0 w 25"/>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6"/>
                    </a:moveTo>
                    <a:lnTo>
                      <a:pt x="2" y="2"/>
                    </a:lnTo>
                    <a:lnTo>
                      <a:pt x="9" y="0"/>
                    </a:lnTo>
                    <a:lnTo>
                      <a:pt x="16" y="0"/>
                    </a:lnTo>
                    <a:lnTo>
                      <a:pt x="22" y="2"/>
                    </a:lnTo>
                    <a:lnTo>
                      <a:pt x="25" y="6"/>
                    </a:lnTo>
                    <a:lnTo>
                      <a:pt x="22" y="9"/>
                    </a:lnTo>
                    <a:lnTo>
                      <a:pt x="16" y="11"/>
                    </a:lnTo>
                    <a:lnTo>
                      <a:pt x="9" y="11"/>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01" name="Freeform 255"/>
              <p:cNvSpPr>
                <a:spLocks/>
              </p:cNvSpPr>
              <p:nvPr/>
            </p:nvSpPr>
            <p:spPr bwMode="auto">
              <a:xfrm>
                <a:off x="2484" y="19203"/>
                <a:ext cx="23" cy="12"/>
              </a:xfrm>
              <a:custGeom>
                <a:avLst/>
                <a:gdLst>
                  <a:gd name="T0" fmla="*/ 0 w 23"/>
                  <a:gd name="T1" fmla="*/ 6 h 12"/>
                  <a:gd name="T2" fmla="*/ 2 w 23"/>
                  <a:gd name="T3" fmla="*/ 2 h 12"/>
                  <a:gd name="T4" fmla="*/ 7 w 23"/>
                  <a:gd name="T5" fmla="*/ 0 h 12"/>
                  <a:gd name="T6" fmla="*/ 14 w 23"/>
                  <a:gd name="T7" fmla="*/ 0 h 12"/>
                  <a:gd name="T8" fmla="*/ 21 w 23"/>
                  <a:gd name="T9" fmla="*/ 2 h 12"/>
                  <a:gd name="T10" fmla="*/ 23 w 23"/>
                  <a:gd name="T11" fmla="*/ 6 h 12"/>
                  <a:gd name="T12" fmla="*/ 21 w 23"/>
                  <a:gd name="T13" fmla="*/ 9 h 12"/>
                  <a:gd name="T14" fmla="*/ 14 w 23"/>
                  <a:gd name="T15" fmla="*/ 12 h 12"/>
                  <a:gd name="T16" fmla="*/ 7 w 23"/>
                  <a:gd name="T17" fmla="*/ 12 h 12"/>
                  <a:gd name="T18" fmla="*/ 2 w 23"/>
                  <a:gd name="T19" fmla="*/ 9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2"/>
                    </a:lnTo>
                    <a:lnTo>
                      <a:pt x="7" y="0"/>
                    </a:lnTo>
                    <a:lnTo>
                      <a:pt x="14" y="0"/>
                    </a:lnTo>
                    <a:lnTo>
                      <a:pt x="21" y="2"/>
                    </a:lnTo>
                    <a:lnTo>
                      <a:pt x="23" y="6"/>
                    </a:lnTo>
                    <a:lnTo>
                      <a:pt x="21" y="9"/>
                    </a:lnTo>
                    <a:lnTo>
                      <a:pt x="14" y="12"/>
                    </a:lnTo>
                    <a:lnTo>
                      <a:pt x="7" y="12"/>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02" name="Freeform 256"/>
              <p:cNvSpPr>
                <a:spLocks/>
              </p:cNvSpPr>
              <p:nvPr/>
            </p:nvSpPr>
            <p:spPr bwMode="auto">
              <a:xfrm>
                <a:off x="2369" y="19159"/>
                <a:ext cx="24" cy="11"/>
              </a:xfrm>
              <a:custGeom>
                <a:avLst/>
                <a:gdLst>
                  <a:gd name="T0" fmla="*/ 0 w 24"/>
                  <a:gd name="T1" fmla="*/ 6 h 11"/>
                  <a:gd name="T2" fmla="*/ 3 w 24"/>
                  <a:gd name="T3" fmla="*/ 2 h 11"/>
                  <a:gd name="T4" fmla="*/ 9 w 24"/>
                  <a:gd name="T5" fmla="*/ 0 h 11"/>
                  <a:gd name="T6" fmla="*/ 16 w 24"/>
                  <a:gd name="T7" fmla="*/ 0 h 11"/>
                  <a:gd name="T8" fmla="*/ 22 w 24"/>
                  <a:gd name="T9" fmla="*/ 2 h 11"/>
                  <a:gd name="T10" fmla="*/ 24 w 24"/>
                  <a:gd name="T11" fmla="*/ 6 h 11"/>
                  <a:gd name="T12" fmla="*/ 22 w 24"/>
                  <a:gd name="T13" fmla="*/ 9 h 11"/>
                  <a:gd name="T14" fmla="*/ 16 w 24"/>
                  <a:gd name="T15" fmla="*/ 11 h 11"/>
                  <a:gd name="T16" fmla="*/ 9 w 24"/>
                  <a:gd name="T17" fmla="*/ 11 h 11"/>
                  <a:gd name="T18" fmla="*/ 3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3" y="2"/>
                    </a:lnTo>
                    <a:lnTo>
                      <a:pt x="9" y="0"/>
                    </a:lnTo>
                    <a:lnTo>
                      <a:pt x="16" y="0"/>
                    </a:lnTo>
                    <a:lnTo>
                      <a:pt x="22" y="2"/>
                    </a:lnTo>
                    <a:lnTo>
                      <a:pt x="24" y="6"/>
                    </a:lnTo>
                    <a:lnTo>
                      <a:pt x="22" y="9"/>
                    </a:lnTo>
                    <a:lnTo>
                      <a:pt x="16" y="11"/>
                    </a:lnTo>
                    <a:lnTo>
                      <a:pt x="9"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503" name="Group 257"/>
              <p:cNvGrpSpPr>
                <a:grpSpLocks/>
              </p:cNvGrpSpPr>
              <p:nvPr/>
            </p:nvGrpSpPr>
            <p:grpSpPr bwMode="auto">
              <a:xfrm>
                <a:off x="2352" y="18480"/>
                <a:ext cx="1922" cy="779"/>
                <a:chOff x="2622" y="240"/>
                <a:chExt cx="1922" cy="779"/>
              </a:xfrm>
            </p:grpSpPr>
            <p:sp>
              <p:nvSpPr>
                <p:cNvPr id="20504" name="Freeform 258"/>
                <p:cNvSpPr>
                  <a:spLocks/>
                </p:cNvSpPr>
                <p:nvPr/>
              </p:nvSpPr>
              <p:spPr bwMode="auto">
                <a:xfrm>
                  <a:off x="2622" y="816"/>
                  <a:ext cx="1921" cy="203"/>
                </a:xfrm>
                <a:custGeom>
                  <a:avLst/>
                  <a:gdLst>
                    <a:gd name="T0" fmla="*/ 2 w 1921"/>
                    <a:gd name="T1" fmla="*/ 94 h 203"/>
                    <a:gd name="T2" fmla="*/ 21 w 1921"/>
                    <a:gd name="T3" fmla="*/ 80 h 203"/>
                    <a:gd name="T4" fmla="*/ 59 w 1921"/>
                    <a:gd name="T5" fmla="*/ 66 h 203"/>
                    <a:gd name="T6" fmla="*/ 117 w 1921"/>
                    <a:gd name="T7" fmla="*/ 53 h 203"/>
                    <a:gd name="T8" fmla="*/ 191 w 1921"/>
                    <a:gd name="T9" fmla="*/ 40 h 203"/>
                    <a:gd name="T10" fmla="*/ 281 w 1921"/>
                    <a:gd name="T11" fmla="*/ 29 h 203"/>
                    <a:gd name="T12" fmla="*/ 384 w 1921"/>
                    <a:gd name="T13" fmla="*/ 19 h 203"/>
                    <a:gd name="T14" fmla="*/ 500 w 1921"/>
                    <a:gd name="T15" fmla="*/ 12 h 203"/>
                    <a:gd name="T16" fmla="*/ 624 w 1921"/>
                    <a:gd name="T17" fmla="*/ 6 h 203"/>
                    <a:gd name="T18" fmla="*/ 756 w 1921"/>
                    <a:gd name="T19" fmla="*/ 2 h 203"/>
                    <a:gd name="T20" fmla="*/ 892 w 1921"/>
                    <a:gd name="T21" fmla="*/ 0 h 203"/>
                    <a:gd name="T22" fmla="*/ 1029 w 1921"/>
                    <a:gd name="T23" fmla="*/ 0 h 203"/>
                    <a:gd name="T24" fmla="*/ 1164 w 1921"/>
                    <a:gd name="T25" fmla="*/ 2 h 203"/>
                    <a:gd name="T26" fmla="*/ 1295 w 1921"/>
                    <a:gd name="T27" fmla="*/ 6 h 203"/>
                    <a:gd name="T28" fmla="*/ 1421 w 1921"/>
                    <a:gd name="T29" fmla="*/ 12 h 203"/>
                    <a:gd name="T30" fmla="*/ 1535 w 1921"/>
                    <a:gd name="T31" fmla="*/ 19 h 203"/>
                    <a:gd name="T32" fmla="*/ 1640 w 1921"/>
                    <a:gd name="T33" fmla="*/ 29 h 203"/>
                    <a:gd name="T34" fmla="*/ 1729 w 1921"/>
                    <a:gd name="T35" fmla="*/ 40 h 203"/>
                    <a:gd name="T36" fmla="*/ 1803 w 1921"/>
                    <a:gd name="T37" fmla="*/ 53 h 203"/>
                    <a:gd name="T38" fmla="*/ 1860 w 1921"/>
                    <a:gd name="T39" fmla="*/ 66 h 203"/>
                    <a:gd name="T40" fmla="*/ 1898 w 1921"/>
                    <a:gd name="T41" fmla="*/ 80 h 203"/>
                    <a:gd name="T42" fmla="*/ 1918 w 1921"/>
                    <a:gd name="T43" fmla="*/ 94 h 203"/>
                    <a:gd name="T44" fmla="*/ 1918 w 1921"/>
                    <a:gd name="T45" fmla="*/ 108 h 203"/>
                    <a:gd name="T46" fmla="*/ 1898 w 1921"/>
                    <a:gd name="T47" fmla="*/ 123 h 203"/>
                    <a:gd name="T48" fmla="*/ 1860 w 1921"/>
                    <a:gd name="T49" fmla="*/ 137 h 203"/>
                    <a:gd name="T50" fmla="*/ 1803 w 1921"/>
                    <a:gd name="T51" fmla="*/ 150 h 203"/>
                    <a:gd name="T52" fmla="*/ 1729 w 1921"/>
                    <a:gd name="T53" fmla="*/ 162 h 203"/>
                    <a:gd name="T54" fmla="*/ 1640 w 1921"/>
                    <a:gd name="T55" fmla="*/ 172 h 203"/>
                    <a:gd name="T56" fmla="*/ 1535 w 1921"/>
                    <a:gd name="T57" fmla="*/ 182 h 203"/>
                    <a:gd name="T58" fmla="*/ 1421 w 1921"/>
                    <a:gd name="T59" fmla="*/ 190 h 203"/>
                    <a:gd name="T60" fmla="*/ 1295 w 1921"/>
                    <a:gd name="T61" fmla="*/ 196 h 203"/>
                    <a:gd name="T62" fmla="*/ 1164 w 1921"/>
                    <a:gd name="T63" fmla="*/ 200 h 203"/>
                    <a:gd name="T64" fmla="*/ 1029 w 1921"/>
                    <a:gd name="T65" fmla="*/ 201 h 203"/>
                    <a:gd name="T66" fmla="*/ 892 w 1921"/>
                    <a:gd name="T67" fmla="*/ 201 h 203"/>
                    <a:gd name="T68" fmla="*/ 756 w 1921"/>
                    <a:gd name="T69" fmla="*/ 200 h 203"/>
                    <a:gd name="T70" fmla="*/ 624 w 1921"/>
                    <a:gd name="T71" fmla="*/ 196 h 203"/>
                    <a:gd name="T72" fmla="*/ 500 w 1921"/>
                    <a:gd name="T73" fmla="*/ 190 h 203"/>
                    <a:gd name="T74" fmla="*/ 384 w 1921"/>
                    <a:gd name="T75" fmla="*/ 182 h 203"/>
                    <a:gd name="T76" fmla="*/ 281 w 1921"/>
                    <a:gd name="T77" fmla="*/ 172 h 203"/>
                    <a:gd name="T78" fmla="*/ 191 w 1921"/>
                    <a:gd name="T79" fmla="*/ 162 h 203"/>
                    <a:gd name="T80" fmla="*/ 117 w 1921"/>
                    <a:gd name="T81" fmla="*/ 150 h 203"/>
                    <a:gd name="T82" fmla="*/ 59 w 1921"/>
                    <a:gd name="T83" fmla="*/ 137 h 203"/>
                    <a:gd name="T84" fmla="*/ 21 w 1921"/>
                    <a:gd name="T85" fmla="*/ 123 h 203"/>
                    <a:gd name="T86" fmla="*/ 2 w 1921"/>
                    <a:gd name="T87" fmla="*/ 108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3"/>
                    <a:gd name="T134" fmla="*/ 1921 w 1921"/>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3">
                      <a:moveTo>
                        <a:pt x="0" y="101"/>
                      </a:moveTo>
                      <a:lnTo>
                        <a:pt x="2" y="94"/>
                      </a:lnTo>
                      <a:lnTo>
                        <a:pt x="8" y="86"/>
                      </a:lnTo>
                      <a:lnTo>
                        <a:pt x="21" y="80"/>
                      </a:lnTo>
                      <a:lnTo>
                        <a:pt x="38" y="72"/>
                      </a:lnTo>
                      <a:lnTo>
                        <a:pt x="59" y="66"/>
                      </a:lnTo>
                      <a:lnTo>
                        <a:pt x="86" y="59"/>
                      </a:lnTo>
                      <a:lnTo>
                        <a:pt x="117" y="53"/>
                      </a:lnTo>
                      <a:lnTo>
                        <a:pt x="151" y="46"/>
                      </a:lnTo>
                      <a:lnTo>
                        <a:pt x="191" y="40"/>
                      </a:lnTo>
                      <a:lnTo>
                        <a:pt x="234" y="34"/>
                      </a:lnTo>
                      <a:lnTo>
                        <a:pt x="281" y="29"/>
                      </a:lnTo>
                      <a:lnTo>
                        <a:pt x="331" y="25"/>
                      </a:lnTo>
                      <a:lnTo>
                        <a:pt x="384" y="19"/>
                      </a:lnTo>
                      <a:lnTo>
                        <a:pt x="440" y="16"/>
                      </a:lnTo>
                      <a:lnTo>
                        <a:pt x="500" y="12"/>
                      </a:lnTo>
                      <a:lnTo>
                        <a:pt x="561" y="9"/>
                      </a:lnTo>
                      <a:lnTo>
                        <a:pt x="624" y="6"/>
                      </a:lnTo>
                      <a:lnTo>
                        <a:pt x="689" y="3"/>
                      </a:lnTo>
                      <a:lnTo>
                        <a:pt x="756" y="2"/>
                      </a:lnTo>
                      <a:lnTo>
                        <a:pt x="823" y="1"/>
                      </a:lnTo>
                      <a:lnTo>
                        <a:pt x="892" y="0"/>
                      </a:lnTo>
                      <a:lnTo>
                        <a:pt x="960" y="0"/>
                      </a:lnTo>
                      <a:lnTo>
                        <a:pt x="1029" y="0"/>
                      </a:lnTo>
                      <a:lnTo>
                        <a:pt x="1096" y="1"/>
                      </a:lnTo>
                      <a:lnTo>
                        <a:pt x="1164" y="2"/>
                      </a:lnTo>
                      <a:lnTo>
                        <a:pt x="1230" y="3"/>
                      </a:lnTo>
                      <a:lnTo>
                        <a:pt x="1295" y="6"/>
                      </a:lnTo>
                      <a:lnTo>
                        <a:pt x="1358" y="9"/>
                      </a:lnTo>
                      <a:lnTo>
                        <a:pt x="1421" y="12"/>
                      </a:lnTo>
                      <a:lnTo>
                        <a:pt x="1479" y="16"/>
                      </a:lnTo>
                      <a:lnTo>
                        <a:pt x="1535" y="19"/>
                      </a:lnTo>
                      <a:lnTo>
                        <a:pt x="1589" y="25"/>
                      </a:lnTo>
                      <a:lnTo>
                        <a:pt x="1640" y="29"/>
                      </a:lnTo>
                      <a:lnTo>
                        <a:pt x="1686" y="34"/>
                      </a:lnTo>
                      <a:lnTo>
                        <a:pt x="1729" y="40"/>
                      </a:lnTo>
                      <a:lnTo>
                        <a:pt x="1768" y="46"/>
                      </a:lnTo>
                      <a:lnTo>
                        <a:pt x="1803" y="53"/>
                      </a:lnTo>
                      <a:lnTo>
                        <a:pt x="1834" y="59"/>
                      </a:lnTo>
                      <a:lnTo>
                        <a:pt x="1860" y="66"/>
                      </a:lnTo>
                      <a:lnTo>
                        <a:pt x="1881" y="72"/>
                      </a:lnTo>
                      <a:lnTo>
                        <a:pt x="1898" y="80"/>
                      </a:lnTo>
                      <a:lnTo>
                        <a:pt x="1911" y="86"/>
                      </a:lnTo>
                      <a:lnTo>
                        <a:pt x="1918" y="94"/>
                      </a:lnTo>
                      <a:lnTo>
                        <a:pt x="1921" y="101"/>
                      </a:lnTo>
                      <a:lnTo>
                        <a:pt x="1918" y="108"/>
                      </a:lnTo>
                      <a:lnTo>
                        <a:pt x="1911" y="115"/>
                      </a:lnTo>
                      <a:lnTo>
                        <a:pt x="1898" y="123"/>
                      </a:lnTo>
                      <a:lnTo>
                        <a:pt x="1881" y="129"/>
                      </a:lnTo>
                      <a:lnTo>
                        <a:pt x="1860" y="137"/>
                      </a:lnTo>
                      <a:lnTo>
                        <a:pt x="1834" y="143"/>
                      </a:lnTo>
                      <a:lnTo>
                        <a:pt x="1803" y="150"/>
                      </a:lnTo>
                      <a:lnTo>
                        <a:pt x="1768" y="155"/>
                      </a:lnTo>
                      <a:lnTo>
                        <a:pt x="1729" y="162"/>
                      </a:lnTo>
                      <a:lnTo>
                        <a:pt x="1686" y="167"/>
                      </a:lnTo>
                      <a:lnTo>
                        <a:pt x="1640" y="172"/>
                      </a:lnTo>
                      <a:lnTo>
                        <a:pt x="1589" y="178"/>
                      </a:lnTo>
                      <a:lnTo>
                        <a:pt x="1535" y="182"/>
                      </a:lnTo>
                      <a:lnTo>
                        <a:pt x="1479" y="186"/>
                      </a:lnTo>
                      <a:lnTo>
                        <a:pt x="1421" y="190"/>
                      </a:lnTo>
                      <a:lnTo>
                        <a:pt x="1358" y="193"/>
                      </a:lnTo>
                      <a:lnTo>
                        <a:pt x="1295" y="196"/>
                      </a:lnTo>
                      <a:lnTo>
                        <a:pt x="1230" y="198"/>
                      </a:lnTo>
                      <a:lnTo>
                        <a:pt x="1164" y="200"/>
                      </a:lnTo>
                      <a:lnTo>
                        <a:pt x="1096" y="201"/>
                      </a:lnTo>
                      <a:lnTo>
                        <a:pt x="1029" y="201"/>
                      </a:lnTo>
                      <a:lnTo>
                        <a:pt x="960" y="203"/>
                      </a:lnTo>
                      <a:lnTo>
                        <a:pt x="892" y="201"/>
                      </a:lnTo>
                      <a:lnTo>
                        <a:pt x="823" y="201"/>
                      </a:lnTo>
                      <a:lnTo>
                        <a:pt x="756" y="200"/>
                      </a:lnTo>
                      <a:lnTo>
                        <a:pt x="689" y="198"/>
                      </a:lnTo>
                      <a:lnTo>
                        <a:pt x="624" y="196"/>
                      </a:lnTo>
                      <a:lnTo>
                        <a:pt x="561" y="193"/>
                      </a:lnTo>
                      <a:lnTo>
                        <a:pt x="500" y="190"/>
                      </a:lnTo>
                      <a:lnTo>
                        <a:pt x="440" y="186"/>
                      </a:lnTo>
                      <a:lnTo>
                        <a:pt x="384" y="182"/>
                      </a:lnTo>
                      <a:lnTo>
                        <a:pt x="331" y="178"/>
                      </a:lnTo>
                      <a:lnTo>
                        <a:pt x="281" y="172"/>
                      </a:lnTo>
                      <a:lnTo>
                        <a:pt x="234" y="167"/>
                      </a:lnTo>
                      <a:lnTo>
                        <a:pt x="191" y="162"/>
                      </a:lnTo>
                      <a:lnTo>
                        <a:pt x="151" y="155"/>
                      </a:lnTo>
                      <a:lnTo>
                        <a:pt x="117" y="150"/>
                      </a:lnTo>
                      <a:lnTo>
                        <a:pt x="86" y="143"/>
                      </a:lnTo>
                      <a:lnTo>
                        <a:pt x="59" y="137"/>
                      </a:lnTo>
                      <a:lnTo>
                        <a:pt x="38" y="129"/>
                      </a:lnTo>
                      <a:lnTo>
                        <a:pt x="21" y="123"/>
                      </a:lnTo>
                      <a:lnTo>
                        <a:pt x="8" y="115"/>
                      </a:lnTo>
                      <a:lnTo>
                        <a:pt x="2" y="108"/>
                      </a:lnTo>
                      <a:lnTo>
                        <a:pt x="0" y="101"/>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05" name="Freeform 259"/>
                <p:cNvSpPr>
                  <a:spLocks/>
                </p:cNvSpPr>
                <p:nvPr/>
              </p:nvSpPr>
              <p:spPr bwMode="auto">
                <a:xfrm>
                  <a:off x="2622" y="715"/>
                  <a:ext cx="1921" cy="202"/>
                </a:xfrm>
                <a:custGeom>
                  <a:avLst/>
                  <a:gdLst>
                    <a:gd name="T0" fmla="*/ 2 w 1921"/>
                    <a:gd name="T1" fmla="*/ 93 h 202"/>
                    <a:gd name="T2" fmla="*/ 21 w 1921"/>
                    <a:gd name="T3" fmla="*/ 79 h 202"/>
                    <a:gd name="T4" fmla="*/ 59 w 1921"/>
                    <a:gd name="T5" fmla="*/ 65 h 202"/>
                    <a:gd name="T6" fmla="*/ 117 w 1921"/>
                    <a:gd name="T7" fmla="*/ 52 h 202"/>
                    <a:gd name="T8" fmla="*/ 191 w 1921"/>
                    <a:gd name="T9" fmla="*/ 40 h 202"/>
                    <a:gd name="T10" fmla="*/ 281 w 1921"/>
                    <a:gd name="T11" fmla="*/ 29 h 202"/>
                    <a:gd name="T12" fmla="*/ 384 w 1921"/>
                    <a:gd name="T13" fmla="*/ 19 h 202"/>
                    <a:gd name="T14" fmla="*/ 500 w 1921"/>
                    <a:gd name="T15" fmla="*/ 12 h 202"/>
                    <a:gd name="T16" fmla="*/ 624 w 1921"/>
                    <a:gd name="T17" fmla="*/ 6 h 202"/>
                    <a:gd name="T18" fmla="*/ 756 w 1921"/>
                    <a:gd name="T19" fmla="*/ 2 h 202"/>
                    <a:gd name="T20" fmla="*/ 892 w 1921"/>
                    <a:gd name="T21" fmla="*/ 0 h 202"/>
                    <a:gd name="T22" fmla="*/ 1029 w 1921"/>
                    <a:gd name="T23" fmla="*/ 0 h 202"/>
                    <a:gd name="T24" fmla="*/ 1164 w 1921"/>
                    <a:gd name="T25" fmla="*/ 2 h 202"/>
                    <a:gd name="T26" fmla="*/ 1295 w 1921"/>
                    <a:gd name="T27" fmla="*/ 6 h 202"/>
                    <a:gd name="T28" fmla="*/ 1421 w 1921"/>
                    <a:gd name="T29" fmla="*/ 12 h 202"/>
                    <a:gd name="T30" fmla="*/ 1535 w 1921"/>
                    <a:gd name="T31" fmla="*/ 19 h 202"/>
                    <a:gd name="T32" fmla="*/ 1640 w 1921"/>
                    <a:gd name="T33" fmla="*/ 29 h 202"/>
                    <a:gd name="T34" fmla="*/ 1729 w 1921"/>
                    <a:gd name="T35" fmla="*/ 40 h 202"/>
                    <a:gd name="T36" fmla="*/ 1803 w 1921"/>
                    <a:gd name="T37" fmla="*/ 52 h 202"/>
                    <a:gd name="T38" fmla="*/ 1860 w 1921"/>
                    <a:gd name="T39" fmla="*/ 65 h 202"/>
                    <a:gd name="T40" fmla="*/ 1898 w 1921"/>
                    <a:gd name="T41" fmla="*/ 79 h 202"/>
                    <a:gd name="T42" fmla="*/ 1918 w 1921"/>
                    <a:gd name="T43" fmla="*/ 93 h 202"/>
                    <a:gd name="T44" fmla="*/ 1918 w 1921"/>
                    <a:gd name="T45" fmla="*/ 107 h 202"/>
                    <a:gd name="T46" fmla="*/ 1898 w 1921"/>
                    <a:gd name="T47" fmla="*/ 123 h 202"/>
                    <a:gd name="T48" fmla="*/ 1860 w 1921"/>
                    <a:gd name="T49" fmla="*/ 137 h 202"/>
                    <a:gd name="T50" fmla="*/ 1803 w 1921"/>
                    <a:gd name="T51" fmla="*/ 149 h 202"/>
                    <a:gd name="T52" fmla="*/ 1729 w 1921"/>
                    <a:gd name="T53" fmla="*/ 161 h 202"/>
                    <a:gd name="T54" fmla="*/ 1640 w 1921"/>
                    <a:gd name="T55" fmla="*/ 172 h 202"/>
                    <a:gd name="T56" fmla="*/ 1535 w 1921"/>
                    <a:gd name="T57" fmla="*/ 182 h 202"/>
                    <a:gd name="T58" fmla="*/ 1421 w 1921"/>
                    <a:gd name="T59" fmla="*/ 189 h 202"/>
                    <a:gd name="T60" fmla="*/ 1295 w 1921"/>
                    <a:gd name="T61" fmla="*/ 196 h 202"/>
                    <a:gd name="T62" fmla="*/ 1164 w 1921"/>
                    <a:gd name="T63" fmla="*/ 200 h 202"/>
                    <a:gd name="T64" fmla="*/ 1029 w 1921"/>
                    <a:gd name="T65" fmla="*/ 201 h 202"/>
                    <a:gd name="T66" fmla="*/ 892 w 1921"/>
                    <a:gd name="T67" fmla="*/ 201 h 202"/>
                    <a:gd name="T68" fmla="*/ 756 w 1921"/>
                    <a:gd name="T69" fmla="*/ 200 h 202"/>
                    <a:gd name="T70" fmla="*/ 624 w 1921"/>
                    <a:gd name="T71" fmla="*/ 196 h 202"/>
                    <a:gd name="T72" fmla="*/ 500 w 1921"/>
                    <a:gd name="T73" fmla="*/ 189 h 202"/>
                    <a:gd name="T74" fmla="*/ 384 w 1921"/>
                    <a:gd name="T75" fmla="*/ 182 h 202"/>
                    <a:gd name="T76" fmla="*/ 281 w 1921"/>
                    <a:gd name="T77" fmla="*/ 172 h 202"/>
                    <a:gd name="T78" fmla="*/ 191 w 1921"/>
                    <a:gd name="T79" fmla="*/ 161 h 202"/>
                    <a:gd name="T80" fmla="*/ 117 w 1921"/>
                    <a:gd name="T81" fmla="*/ 149 h 202"/>
                    <a:gd name="T82" fmla="*/ 59 w 1921"/>
                    <a:gd name="T83" fmla="*/ 137 h 202"/>
                    <a:gd name="T84" fmla="*/ 21 w 1921"/>
                    <a:gd name="T85" fmla="*/ 123 h 202"/>
                    <a:gd name="T86" fmla="*/ 2 w 1921"/>
                    <a:gd name="T87" fmla="*/ 107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2"/>
                    <a:gd name="T134" fmla="*/ 1921 w 1921"/>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2">
                      <a:moveTo>
                        <a:pt x="0" y="101"/>
                      </a:moveTo>
                      <a:lnTo>
                        <a:pt x="2" y="93"/>
                      </a:lnTo>
                      <a:lnTo>
                        <a:pt x="8" y="86"/>
                      </a:lnTo>
                      <a:lnTo>
                        <a:pt x="21" y="79"/>
                      </a:lnTo>
                      <a:lnTo>
                        <a:pt x="38" y="72"/>
                      </a:lnTo>
                      <a:lnTo>
                        <a:pt x="59" y="65"/>
                      </a:lnTo>
                      <a:lnTo>
                        <a:pt x="86" y="59"/>
                      </a:lnTo>
                      <a:lnTo>
                        <a:pt x="117" y="52"/>
                      </a:lnTo>
                      <a:lnTo>
                        <a:pt x="151" y="46"/>
                      </a:lnTo>
                      <a:lnTo>
                        <a:pt x="191" y="40"/>
                      </a:lnTo>
                      <a:lnTo>
                        <a:pt x="234" y="34"/>
                      </a:lnTo>
                      <a:lnTo>
                        <a:pt x="281" y="29"/>
                      </a:lnTo>
                      <a:lnTo>
                        <a:pt x="331" y="24"/>
                      </a:lnTo>
                      <a:lnTo>
                        <a:pt x="384" y="19"/>
                      </a:lnTo>
                      <a:lnTo>
                        <a:pt x="440" y="16"/>
                      </a:lnTo>
                      <a:lnTo>
                        <a:pt x="500" y="12"/>
                      </a:lnTo>
                      <a:lnTo>
                        <a:pt x="561" y="8"/>
                      </a:lnTo>
                      <a:lnTo>
                        <a:pt x="624" y="6"/>
                      </a:lnTo>
                      <a:lnTo>
                        <a:pt x="689" y="3"/>
                      </a:lnTo>
                      <a:lnTo>
                        <a:pt x="756" y="2"/>
                      </a:lnTo>
                      <a:lnTo>
                        <a:pt x="823" y="1"/>
                      </a:lnTo>
                      <a:lnTo>
                        <a:pt x="892" y="0"/>
                      </a:lnTo>
                      <a:lnTo>
                        <a:pt x="960" y="0"/>
                      </a:lnTo>
                      <a:lnTo>
                        <a:pt x="1029" y="0"/>
                      </a:lnTo>
                      <a:lnTo>
                        <a:pt x="1096" y="1"/>
                      </a:lnTo>
                      <a:lnTo>
                        <a:pt x="1164" y="2"/>
                      </a:lnTo>
                      <a:lnTo>
                        <a:pt x="1230" y="3"/>
                      </a:lnTo>
                      <a:lnTo>
                        <a:pt x="1295" y="6"/>
                      </a:lnTo>
                      <a:lnTo>
                        <a:pt x="1358" y="8"/>
                      </a:lnTo>
                      <a:lnTo>
                        <a:pt x="1421" y="12"/>
                      </a:lnTo>
                      <a:lnTo>
                        <a:pt x="1479" y="16"/>
                      </a:lnTo>
                      <a:lnTo>
                        <a:pt x="1535" y="19"/>
                      </a:lnTo>
                      <a:lnTo>
                        <a:pt x="1589" y="24"/>
                      </a:lnTo>
                      <a:lnTo>
                        <a:pt x="1640" y="29"/>
                      </a:lnTo>
                      <a:lnTo>
                        <a:pt x="1686" y="34"/>
                      </a:lnTo>
                      <a:lnTo>
                        <a:pt x="1729" y="40"/>
                      </a:lnTo>
                      <a:lnTo>
                        <a:pt x="1768" y="46"/>
                      </a:lnTo>
                      <a:lnTo>
                        <a:pt x="1803" y="52"/>
                      </a:lnTo>
                      <a:lnTo>
                        <a:pt x="1834" y="59"/>
                      </a:lnTo>
                      <a:lnTo>
                        <a:pt x="1860" y="65"/>
                      </a:lnTo>
                      <a:lnTo>
                        <a:pt x="1881" y="72"/>
                      </a:lnTo>
                      <a:lnTo>
                        <a:pt x="1898" y="79"/>
                      </a:lnTo>
                      <a:lnTo>
                        <a:pt x="1911" y="86"/>
                      </a:lnTo>
                      <a:lnTo>
                        <a:pt x="1918" y="93"/>
                      </a:lnTo>
                      <a:lnTo>
                        <a:pt x="1921" y="101"/>
                      </a:lnTo>
                      <a:lnTo>
                        <a:pt x="1918" y="107"/>
                      </a:lnTo>
                      <a:lnTo>
                        <a:pt x="1911" y="115"/>
                      </a:lnTo>
                      <a:lnTo>
                        <a:pt x="1898" y="123"/>
                      </a:lnTo>
                      <a:lnTo>
                        <a:pt x="1881" y="129"/>
                      </a:lnTo>
                      <a:lnTo>
                        <a:pt x="1860" y="137"/>
                      </a:lnTo>
                      <a:lnTo>
                        <a:pt x="1834" y="143"/>
                      </a:lnTo>
                      <a:lnTo>
                        <a:pt x="1803" y="149"/>
                      </a:lnTo>
                      <a:lnTo>
                        <a:pt x="1768" y="155"/>
                      </a:lnTo>
                      <a:lnTo>
                        <a:pt x="1729" y="161"/>
                      </a:lnTo>
                      <a:lnTo>
                        <a:pt x="1686" y="167"/>
                      </a:lnTo>
                      <a:lnTo>
                        <a:pt x="1640" y="172"/>
                      </a:lnTo>
                      <a:lnTo>
                        <a:pt x="1589" y="177"/>
                      </a:lnTo>
                      <a:lnTo>
                        <a:pt x="1535" y="182"/>
                      </a:lnTo>
                      <a:lnTo>
                        <a:pt x="1479" y="186"/>
                      </a:lnTo>
                      <a:lnTo>
                        <a:pt x="1421" y="189"/>
                      </a:lnTo>
                      <a:lnTo>
                        <a:pt x="1358" y="193"/>
                      </a:lnTo>
                      <a:lnTo>
                        <a:pt x="1295" y="196"/>
                      </a:lnTo>
                      <a:lnTo>
                        <a:pt x="1230" y="198"/>
                      </a:lnTo>
                      <a:lnTo>
                        <a:pt x="1164" y="200"/>
                      </a:lnTo>
                      <a:lnTo>
                        <a:pt x="1096" y="201"/>
                      </a:lnTo>
                      <a:lnTo>
                        <a:pt x="1029" y="201"/>
                      </a:lnTo>
                      <a:lnTo>
                        <a:pt x="960" y="202"/>
                      </a:lnTo>
                      <a:lnTo>
                        <a:pt x="892" y="201"/>
                      </a:lnTo>
                      <a:lnTo>
                        <a:pt x="823" y="201"/>
                      </a:lnTo>
                      <a:lnTo>
                        <a:pt x="756" y="200"/>
                      </a:lnTo>
                      <a:lnTo>
                        <a:pt x="689" y="198"/>
                      </a:lnTo>
                      <a:lnTo>
                        <a:pt x="624" y="196"/>
                      </a:lnTo>
                      <a:lnTo>
                        <a:pt x="561" y="193"/>
                      </a:lnTo>
                      <a:lnTo>
                        <a:pt x="500" y="189"/>
                      </a:lnTo>
                      <a:lnTo>
                        <a:pt x="440" y="186"/>
                      </a:lnTo>
                      <a:lnTo>
                        <a:pt x="384" y="182"/>
                      </a:lnTo>
                      <a:lnTo>
                        <a:pt x="331" y="177"/>
                      </a:lnTo>
                      <a:lnTo>
                        <a:pt x="281" y="172"/>
                      </a:lnTo>
                      <a:lnTo>
                        <a:pt x="234" y="167"/>
                      </a:lnTo>
                      <a:lnTo>
                        <a:pt x="191" y="161"/>
                      </a:lnTo>
                      <a:lnTo>
                        <a:pt x="151" y="155"/>
                      </a:lnTo>
                      <a:lnTo>
                        <a:pt x="117" y="149"/>
                      </a:lnTo>
                      <a:lnTo>
                        <a:pt x="86" y="143"/>
                      </a:lnTo>
                      <a:lnTo>
                        <a:pt x="59" y="137"/>
                      </a:lnTo>
                      <a:lnTo>
                        <a:pt x="38" y="129"/>
                      </a:lnTo>
                      <a:lnTo>
                        <a:pt x="21" y="123"/>
                      </a:lnTo>
                      <a:lnTo>
                        <a:pt x="8" y="115"/>
                      </a:lnTo>
                      <a:lnTo>
                        <a:pt x="2" y="107"/>
                      </a:lnTo>
                      <a:lnTo>
                        <a:pt x="0" y="101"/>
                      </a:lnTo>
                      <a:close/>
                    </a:path>
                  </a:pathLst>
                </a:custGeom>
                <a:solidFill>
                  <a:srgbClr val="80808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06" name="Line 260"/>
                <p:cNvSpPr>
                  <a:spLocks noChangeShapeType="1"/>
                </p:cNvSpPr>
                <p:nvPr/>
              </p:nvSpPr>
              <p:spPr bwMode="auto">
                <a:xfrm>
                  <a:off x="4543" y="816"/>
                  <a:ext cx="1" cy="10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507" name="Line 261"/>
                <p:cNvSpPr>
                  <a:spLocks noChangeShapeType="1"/>
                </p:cNvSpPr>
                <p:nvPr/>
              </p:nvSpPr>
              <p:spPr bwMode="auto">
                <a:xfrm>
                  <a:off x="2622" y="816"/>
                  <a:ext cx="1" cy="10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508" name="Freeform 262"/>
                <p:cNvSpPr>
                  <a:spLocks/>
                </p:cNvSpPr>
                <p:nvPr/>
              </p:nvSpPr>
              <p:spPr bwMode="auto">
                <a:xfrm>
                  <a:off x="2622" y="816"/>
                  <a:ext cx="1921" cy="203"/>
                </a:xfrm>
                <a:custGeom>
                  <a:avLst/>
                  <a:gdLst>
                    <a:gd name="T0" fmla="*/ 0 w 1921"/>
                    <a:gd name="T1" fmla="*/ 101 h 203"/>
                    <a:gd name="T2" fmla="*/ 8 w 1921"/>
                    <a:gd name="T3" fmla="*/ 115 h 203"/>
                    <a:gd name="T4" fmla="*/ 38 w 1921"/>
                    <a:gd name="T5" fmla="*/ 129 h 203"/>
                    <a:gd name="T6" fmla="*/ 86 w 1921"/>
                    <a:gd name="T7" fmla="*/ 143 h 203"/>
                    <a:gd name="T8" fmla="*/ 151 w 1921"/>
                    <a:gd name="T9" fmla="*/ 155 h 203"/>
                    <a:gd name="T10" fmla="*/ 234 w 1921"/>
                    <a:gd name="T11" fmla="*/ 167 h 203"/>
                    <a:gd name="T12" fmla="*/ 331 w 1921"/>
                    <a:gd name="T13" fmla="*/ 178 h 203"/>
                    <a:gd name="T14" fmla="*/ 440 w 1921"/>
                    <a:gd name="T15" fmla="*/ 186 h 203"/>
                    <a:gd name="T16" fmla="*/ 561 w 1921"/>
                    <a:gd name="T17" fmla="*/ 193 h 203"/>
                    <a:gd name="T18" fmla="*/ 689 w 1921"/>
                    <a:gd name="T19" fmla="*/ 198 h 203"/>
                    <a:gd name="T20" fmla="*/ 823 w 1921"/>
                    <a:gd name="T21" fmla="*/ 201 h 203"/>
                    <a:gd name="T22" fmla="*/ 960 w 1921"/>
                    <a:gd name="T23" fmla="*/ 203 h 203"/>
                    <a:gd name="T24" fmla="*/ 1096 w 1921"/>
                    <a:gd name="T25" fmla="*/ 201 h 203"/>
                    <a:gd name="T26" fmla="*/ 1230 w 1921"/>
                    <a:gd name="T27" fmla="*/ 198 h 203"/>
                    <a:gd name="T28" fmla="*/ 1358 w 1921"/>
                    <a:gd name="T29" fmla="*/ 193 h 203"/>
                    <a:gd name="T30" fmla="*/ 1479 w 1921"/>
                    <a:gd name="T31" fmla="*/ 186 h 203"/>
                    <a:gd name="T32" fmla="*/ 1589 w 1921"/>
                    <a:gd name="T33" fmla="*/ 178 h 203"/>
                    <a:gd name="T34" fmla="*/ 1686 w 1921"/>
                    <a:gd name="T35" fmla="*/ 167 h 203"/>
                    <a:gd name="T36" fmla="*/ 1768 w 1921"/>
                    <a:gd name="T37" fmla="*/ 155 h 203"/>
                    <a:gd name="T38" fmla="*/ 1834 w 1921"/>
                    <a:gd name="T39" fmla="*/ 143 h 203"/>
                    <a:gd name="T40" fmla="*/ 1881 w 1921"/>
                    <a:gd name="T41" fmla="*/ 129 h 203"/>
                    <a:gd name="T42" fmla="*/ 1911 w 1921"/>
                    <a:gd name="T43" fmla="*/ 115 h 203"/>
                    <a:gd name="T44" fmla="*/ 1921 w 1921"/>
                    <a:gd name="T45" fmla="*/ 101 h 203"/>
                    <a:gd name="T46" fmla="*/ 1918 w 1921"/>
                    <a:gd name="T47" fmla="*/ 6 h 203"/>
                    <a:gd name="T48" fmla="*/ 1898 w 1921"/>
                    <a:gd name="T49" fmla="*/ 22 h 203"/>
                    <a:gd name="T50" fmla="*/ 1860 w 1921"/>
                    <a:gd name="T51" fmla="*/ 36 h 203"/>
                    <a:gd name="T52" fmla="*/ 1803 w 1921"/>
                    <a:gd name="T53" fmla="*/ 48 h 203"/>
                    <a:gd name="T54" fmla="*/ 1729 w 1921"/>
                    <a:gd name="T55" fmla="*/ 60 h 203"/>
                    <a:gd name="T56" fmla="*/ 1640 w 1921"/>
                    <a:gd name="T57" fmla="*/ 71 h 203"/>
                    <a:gd name="T58" fmla="*/ 1535 w 1921"/>
                    <a:gd name="T59" fmla="*/ 81 h 203"/>
                    <a:gd name="T60" fmla="*/ 1421 w 1921"/>
                    <a:gd name="T61" fmla="*/ 88 h 203"/>
                    <a:gd name="T62" fmla="*/ 1295 w 1921"/>
                    <a:gd name="T63" fmla="*/ 95 h 203"/>
                    <a:gd name="T64" fmla="*/ 1164 w 1921"/>
                    <a:gd name="T65" fmla="*/ 99 h 203"/>
                    <a:gd name="T66" fmla="*/ 1029 w 1921"/>
                    <a:gd name="T67" fmla="*/ 100 h 203"/>
                    <a:gd name="T68" fmla="*/ 892 w 1921"/>
                    <a:gd name="T69" fmla="*/ 100 h 203"/>
                    <a:gd name="T70" fmla="*/ 756 w 1921"/>
                    <a:gd name="T71" fmla="*/ 99 h 203"/>
                    <a:gd name="T72" fmla="*/ 624 w 1921"/>
                    <a:gd name="T73" fmla="*/ 95 h 203"/>
                    <a:gd name="T74" fmla="*/ 500 w 1921"/>
                    <a:gd name="T75" fmla="*/ 88 h 203"/>
                    <a:gd name="T76" fmla="*/ 384 w 1921"/>
                    <a:gd name="T77" fmla="*/ 81 h 203"/>
                    <a:gd name="T78" fmla="*/ 281 w 1921"/>
                    <a:gd name="T79" fmla="*/ 71 h 203"/>
                    <a:gd name="T80" fmla="*/ 191 w 1921"/>
                    <a:gd name="T81" fmla="*/ 60 h 203"/>
                    <a:gd name="T82" fmla="*/ 117 w 1921"/>
                    <a:gd name="T83" fmla="*/ 48 h 203"/>
                    <a:gd name="T84" fmla="*/ 59 w 1921"/>
                    <a:gd name="T85" fmla="*/ 36 h 203"/>
                    <a:gd name="T86" fmla="*/ 21 w 1921"/>
                    <a:gd name="T87" fmla="*/ 22 h 203"/>
                    <a:gd name="T88" fmla="*/ 2 w 1921"/>
                    <a:gd name="T89" fmla="*/ 6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1"/>
                    <a:gd name="T136" fmla="*/ 0 h 203"/>
                    <a:gd name="T137" fmla="*/ 1921 w 1921"/>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1" h="203">
                      <a:moveTo>
                        <a:pt x="0" y="0"/>
                      </a:moveTo>
                      <a:lnTo>
                        <a:pt x="0" y="101"/>
                      </a:lnTo>
                      <a:lnTo>
                        <a:pt x="2" y="108"/>
                      </a:lnTo>
                      <a:lnTo>
                        <a:pt x="8" y="115"/>
                      </a:lnTo>
                      <a:lnTo>
                        <a:pt x="21" y="123"/>
                      </a:lnTo>
                      <a:lnTo>
                        <a:pt x="38" y="129"/>
                      </a:lnTo>
                      <a:lnTo>
                        <a:pt x="59" y="137"/>
                      </a:lnTo>
                      <a:lnTo>
                        <a:pt x="86" y="143"/>
                      </a:lnTo>
                      <a:lnTo>
                        <a:pt x="117" y="150"/>
                      </a:lnTo>
                      <a:lnTo>
                        <a:pt x="151" y="155"/>
                      </a:lnTo>
                      <a:lnTo>
                        <a:pt x="191" y="162"/>
                      </a:lnTo>
                      <a:lnTo>
                        <a:pt x="234" y="167"/>
                      </a:lnTo>
                      <a:lnTo>
                        <a:pt x="281" y="172"/>
                      </a:lnTo>
                      <a:lnTo>
                        <a:pt x="331" y="178"/>
                      </a:lnTo>
                      <a:lnTo>
                        <a:pt x="384" y="182"/>
                      </a:lnTo>
                      <a:lnTo>
                        <a:pt x="440" y="186"/>
                      </a:lnTo>
                      <a:lnTo>
                        <a:pt x="500" y="190"/>
                      </a:lnTo>
                      <a:lnTo>
                        <a:pt x="561" y="193"/>
                      </a:lnTo>
                      <a:lnTo>
                        <a:pt x="624" y="196"/>
                      </a:lnTo>
                      <a:lnTo>
                        <a:pt x="689" y="198"/>
                      </a:lnTo>
                      <a:lnTo>
                        <a:pt x="756" y="200"/>
                      </a:lnTo>
                      <a:lnTo>
                        <a:pt x="823" y="201"/>
                      </a:lnTo>
                      <a:lnTo>
                        <a:pt x="892" y="201"/>
                      </a:lnTo>
                      <a:lnTo>
                        <a:pt x="960" y="203"/>
                      </a:lnTo>
                      <a:lnTo>
                        <a:pt x="1029" y="201"/>
                      </a:lnTo>
                      <a:lnTo>
                        <a:pt x="1096" y="201"/>
                      </a:lnTo>
                      <a:lnTo>
                        <a:pt x="1164" y="200"/>
                      </a:lnTo>
                      <a:lnTo>
                        <a:pt x="1230" y="198"/>
                      </a:lnTo>
                      <a:lnTo>
                        <a:pt x="1295" y="196"/>
                      </a:lnTo>
                      <a:lnTo>
                        <a:pt x="1358" y="193"/>
                      </a:lnTo>
                      <a:lnTo>
                        <a:pt x="1421" y="190"/>
                      </a:lnTo>
                      <a:lnTo>
                        <a:pt x="1479" y="186"/>
                      </a:lnTo>
                      <a:lnTo>
                        <a:pt x="1535" y="182"/>
                      </a:lnTo>
                      <a:lnTo>
                        <a:pt x="1589" y="178"/>
                      </a:lnTo>
                      <a:lnTo>
                        <a:pt x="1640" y="172"/>
                      </a:lnTo>
                      <a:lnTo>
                        <a:pt x="1686" y="167"/>
                      </a:lnTo>
                      <a:lnTo>
                        <a:pt x="1729" y="162"/>
                      </a:lnTo>
                      <a:lnTo>
                        <a:pt x="1768" y="155"/>
                      </a:lnTo>
                      <a:lnTo>
                        <a:pt x="1803" y="150"/>
                      </a:lnTo>
                      <a:lnTo>
                        <a:pt x="1834" y="143"/>
                      </a:lnTo>
                      <a:lnTo>
                        <a:pt x="1860" y="137"/>
                      </a:lnTo>
                      <a:lnTo>
                        <a:pt x="1881" y="129"/>
                      </a:lnTo>
                      <a:lnTo>
                        <a:pt x="1898" y="123"/>
                      </a:lnTo>
                      <a:lnTo>
                        <a:pt x="1911" y="115"/>
                      </a:lnTo>
                      <a:lnTo>
                        <a:pt x="1918" y="108"/>
                      </a:lnTo>
                      <a:lnTo>
                        <a:pt x="1921" y="101"/>
                      </a:lnTo>
                      <a:lnTo>
                        <a:pt x="1921" y="0"/>
                      </a:lnTo>
                      <a:lnTo>
                        <a:pt x="1918" y="6"/>
                      </a:lnTo>
                      <a:lnTo>
                        <a:pt x="1911" y="14"/>
                      </a:lnTo>
                      <a:lnTo>
                        <a:pt x="1898" y="22"/>
                      </a:lnTo>
                      <a:lnTo>
                        <a:pt x="1881" y="28"/>
                      </a:lnTo>
                      <a:lnTo>
                        <a:pt x="1860" y="36"/>
                      </a:lnTo>
                      <a:lnTo>
                        <a:pt x="1834" y="42"/>
                      </a:lnTo>
                      <a:lnTo>
                        <a:pt x="1803" y="48"/>
                      </a:lnTo>
                      <a:lnTo>
                        <a:pt x="1768" y="54"/>
                      </a:lnTo>
                      <a:lnTo>
                        <a:pt x="1729" y="60"/>
                      </a:lnTo>
                      <a:lnTo>
                        <a:pt x="1686" y="66"/>
                      </a:lnTo>
                      <a:lnTo>
                        <a:pt x="1640" y="71"/>
                      </a:lnTo>
                      <a:lnTo>
                        <a:pt x="1589" y="76"/>
                      </a:lnTo>
                      <a:lnTo>
                        <a:pt x="1535" y="81"/>
                      </a:lnTo>
                      <a:lnTo>
                        <a:pt x="1479" y="85"/>
                      </a:lnTo>
                      <a:lnTo>
                        <a:pt x="1421" y="88"/>
                      </a:lnTo>
                      <a:lnTo>
                        <a:pt x="1358" y="92"/>
                      </a:lnTo>
                      <a:lnTo>
                        <a:pt x="1295" y="95"/>
                      </a:lnTo>
                      <a:lnTo>
                        <a:pt x="1230" y="97"/>
                      </a:lnTo>
                      <a:lnTo>
                        <a:pt x="1164" y="99"/>
                      </a:lnTo>
                      <a:lnTo>
                        <a:pt x="1096" y="100"/>
                      </a:lnTo>
                      <a:lnTo>
                        <a:pt x="1029" y="100"/>
                      </a:lnTo>
                      <a:lnTo>
                        <a:pt x="960" y="101"/>
                      </a:lnTo>
                      <a:lnTo>
                        <a:pt x="892" y="100"/>
                      </a:lnTo>
                      <a:lnTo>
                        <a:pt x="823" y="100"/>
                      </a:lnTo>
                      <a:lnTo>
                        <a:pt x="756" y="99"/>
                      </a:lnTo>
                      <a:lnTo>
                        <a:pt x="689" y="97"/>
                      </a:lnTo>
                      <a:lnTo>
                        <a:pt x="624" y="95"/>
                      </a:lnTo>
                      <a:lnTo>
                        <a:pt x="561" y="92"/>
                      </a:lnTo>
                      <a:lnTo>
                        <a:pt x="500" y="88"/>
                      </a:lnTo>
                      <a:lnTo>
                        <a:pt x="440" y="85"/>
                      </a:lnTo>
                      <a:lnTo>
                        <a:pt x="384" y="81"/>
                      </a:lnTo>
                      <a:lnTo>
                        <a:pt x="331" y="76"/>
                      </a:lnTo>
                      <a:lnTo>
                        <a:pt x="281" y="71"/>
                      </a:lnTo>
                      <a:lnTo>
                        <a:pt x="234" y="66"/>
                      </a:lnTo>
                      <a:lnTo>
                        <a:pt x="191" y="60"/>
                      </a:lnTo>
                      <a:lnTo>
                        <a:pt x="151" y="54"/>
                      </a:lnTo>
                      <a:lnTo>
                        <a:pt x="117" y="48"/>
                      </a:lnTo>
                      <a:lnTo>
                        <a:pt x="86" y="42"/>
                      </a:lnTo>
                      <a:lnTo>
                        <a:pt x="59" y="36"/>
                      </a:lnTo>
                      <a:lnTo>
                        <a:pt x="38" y="28"/>
                      </a:lnTo>
                      <a:lnTo>
                        <a:pt x="21" y="22"/>
                      </a:lnTo>
                      <a:lnTo>
                        <a:pt x="8" y="14"/>
                      </a:lnTo>
                      <a:lnTo>
                        <a:pt x="2" y="6"/>
                      </a:lnTo>
                      <a:lnTo>
                        <a:pt x="0" y="0"/>
                      </a:lnTo>
                      <a:close/>
                    </a:path>
                  </a:pathLst>
                </a:custGeom>
                <a:solidFill>
                  <a:srgbClr val="80808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09" name="Freeform 263"/>
                <p:cNvSpPr>
                  <a:spLocks/>
                </p:cNvSpPr>
                <p:nvPr/>
              </p:nvSpPr>
              <p:spPr bwMode="auto">
                <a:xfrm>
                  <a:off x="3582" y="486"/>
                  <a:ext cx="336" cy="279"/>
                </a:xfrm>
                <a:custGeom>
                  <a:avLst/>
                  <a:gdLst>
                    <a:gd name="T0" fmla="*/ 336 w 336"/>
                    <a:gd name="T1" fmla="*/ 279 h 279"/>
                    <a:gd name="T2" fmla="*/ 336 w 336"/>
                    <a:gd name="T3" fmla="*/ 117 h 279"/>
                    <a:gd name="T4" fmla="*/ 334 w 336"/>
                    <a:gd name="T5" fmla="*/ 96 h 279"/>
                    <a:gd name="T6" fmla="*/ 327 w 336"/>
                    <a:gd name="T7" fmla="*/ 77 h 279"/>
                    <a:gd name="T8" fmla="*/ 318 w 336"/>
                    <a:gd name="T9" fmla="*/ 58 h 279"/>
                    <a:gd name="T10" fmla="*/ 305 w 336"/>
                    <a:gd name="T11" fmla="*/ 42 h 279"/>
                    <a:gd name="T12" fmla="*/ 288 w 336"/>
                    <a:gd name="T13" fmla="*/ 27 h 279"/>
                    <a:gd name="T14" fmla="*/ 269 w 336"/>
                    <a:gd name="T15" fmla="*/ 16 h 279"/>
                    <a:gd name="T16" fmla="*/ 248 w 336"/>
                    <a:gd name="T17" fmla="*/ 8 h 279"/>
                    <a:gd name="T18" fmla="*/ 225 w 336"/>
                    <a:gd name="T19" fmla="*/ 2 h 279"/>
                    <a:gd name="T20" fmla="*/ 202 w 336"/>
                    <a:gd name="T21" fmla="*/ 0 h 279"/>
                    <a:gd name="T22" fmla="*/ 0 w 336"/>
                    <a:gd name="T23" fmla="*/ 0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279"/>
                    <a:gd name="T38" fmla="*/ 336 w 336"/>
                    <a:gd name="T39" fmla="*/ 279 h 2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279">
                      <a:moveTo>
                        <a:pt x="336" y="279"/>
                      </a:moveTo>
                      <a:lnTo>
                        <a:pt x="336" y="117"/>
                      </a:lnTo>
                      <a:lnTo>
                        <a:pt x="334" y="96"/>
                      </a:lnTo>
                      <a:lnTo>
                        <a:pt x="327" y="77"/>
                      </a:lnTo>
                      <a:lnTo>
                        <a:pt x="318" y="58"/>
                      </a:lnTo>
                      <a:lnTo>
                        <a:pt x="305" y="42"/>
                      </a:lnTo>
                      <a:lnTo>
                        <a:pt x="288" y="27"/>
                      </a:lnTo>
                      <a:lnTo>
                        <a:pt x="269" y="16"/>
                      </a:lnTo>
                      <a:lnTo>
                        <a:pt x="248" y="8"/>
                      </a:lnTo>
                      <a:lnTo>
                        <a:pt x="225" y="2"/>
                      </a:lnTo>
                      <a:lnTo>
                        <a:pt x="202" y="0"/>
                      </a:lnTo>
                      <a:lnTo>
                        <a:pt x="0" y="0"/>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10" name="Freeform 264"/>
                <p:cNvSpPr>
                  <a:spLocks/>
                </p:cNvSpPr>
                <p:nvPr/>
              </p:nvSpPr>
              <p:spPr bwMode="auto">
                <a:xfrm>
                  <a:off x="3294" y="486"/>
                  <a:ext cx="288" cy="355"/>
                </a:xfrm>
                <a:custGeom>
                  <a:avLst/>
                  <a:gdLst>
                    <a:gd name="T0" fmla="*/ 0 w 288"/>
                    <a:gd name="T1" fmla="*/ 355 h 355"/>
                    <a:gd name="T2" fmla="*/ 0 w 288"/>
                    <a:gd name="T3" fmla="*/ 101 h 355"/>
                    <a:gd name="T4" fmla="*/ 2 w 288"/>
                    <a:gd name="T5" fmla="*/ 81 h 355"/>
                    <a:gd name="T6" fmla="*/ 8 w 288"/>
                    <a:gd name="T7" fmla="*/ 62 h 355"/>
                    <a:gd name="T8" fmla="*/ 19 w 288"/>
                    <a:gd name="T9" fmla="*/ 44 h 355"/>
                    <a:gd name="T10" fmla="*/ 33 w 288"/>
                    <a:gd name="T11" fmla="*/ 29 h 355"/>
                    <a:gd name="T12" fmla="*/ 51 w 288"/>
                    <a:gd name="T13" fmla="*/ 18 h 355"/>
                    <a:gd name="T14" fmla="*/ 70 w 288"/>
                    <a:gd name="T15" fmla="*/ 8 h 355"/>
                    <a:gd name="T16" fmla="*/ 93 w 288"/>
                    <a:gd name="T17" fmla="*/ 2 h 355"/>
                    <a:gd name="T18" fmla="*/ 115 w 288"/>
                    <a:gd name="T19" fmla="*/ 0 h 355"/>
                    <a:gd name="T20" fmla="*/ 288 w 288"/>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355"/>
                    <a:gd name="T35" fmla="*/ 288 w 288"/>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355">
                      <a:moveTo>
                        <a:pt x="0" y="355"/>
                      </a:moveTo>
                      <a:lnTo>
                        <a:pt x="0" y="101"/>
                      </a:lnTo>
                      <a:lnTo>
                        <a:pt x="2" y="81"/>
                      </a:lnTo>
                      <a:lnTo>
                        <a:pt x="8" y="62"/>
                      </a:lnTo>
                      <a:lnTo>
                        <a:pt x="19" y="44"/>
                      </a:lnTo>
                      <a:lnTo>
                        <a:pt x="33" y="29"/>
                      </a:lnTo>
                      <a:lnTo>
                        <a:pt x="51" y="18"/>
                      </a:lnTo>
                      <a:lnTo>
                        <a:pt x="70" y="8"/>
                      </a:lnTo>
                      <a:lnTo>
                        <a:pt x="93" y="2"/>
                      </a:lnTo>
                      <a:lnTo>
                        <a:pt x="115" y="0"/>
                      </a:lnTo>
                      <a:lnTo>
                        <a:pt x="288" y="0"/>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11" name="Line 265"/>
                <p:cNvSpPr>
                  <a:spLocks noChangeShapeType="1"/>
                </p:cNvSpPr>
                <p:nvPr/>
              </p:nvSpPr>
              <p:spPr bwMode="auto">
                <a:xfrm>
                  <a:off x="3582" y="360"/>
                  <a:ext cx="1" cy="126"/>
                </a:xfrm>
                <a:prstGeom prst="line">
                  <a:avLst/>
                </a:prstGeom>
                <a:noFill/>
                <a:ln w="50800">
                  <a:solidFill>
                    <a:srgbClr val="C0C0C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512" name="Freeform 266"/>
                <p:cNvSpPr>
                  <a:spLocks/>
                </p:cNvSpPr>
                <p:nvPr/>
              </p:nvSpPr>
              <p:spPr bwMode="auto">
                <a:xfrm>
                  <a:off x="3534" y="240"/>
                  <a:ext cx="96" cy="139"/>
                </a:xfrm>
                <a:custGeom>
                  <a:avLst/>
                  <a:gdLst>
                    <a:gd name="T0" fmla="*/ 96 w 96"/>
                    <a:gd name="T1" fmla="*/ 0 h 139"/>
                    <a:gd name="T2" fmla="*/ 0 w 96"/>
                    <a:gd name="T3" fmla="*/ 139 h 139"/>
                    <a:gd name="T4" fmla="*/ 96 w 96"/>
                    <a:gd name="T5" fmla="*/ 139 h 139"/>
                    <a:gd name="T6" fmla="*/ 0 w 96"/>
                    <a:gd name="T7" fmla="*/ 0 h 139"/>
                    <a:gd name="T8" fmla="*/ 96 w 96"/>
                    <a:gd name="T9" fmla="*/ 0 h 139"/>
                    <a:gd name="T10" fmla="*/ 0 60000 65536"/>
                    <a:gd name="T11" fmla="*/ 0 60000 65536"/>
                    <a:gd name="T12" fmla="*/ 0 60000 65536"/>
                    <a:gd name="T13" fmla="*/ 0 60000 65536"/>
                    <a:gd name="T14" fmla="*/ 0 60000 65536"/>
                    <a:gd name="T15" fmla="*/ 0 w 96"/>
                    <a:gd name="T16" fmla="*/ 0 h 139"/>
                    <a:gd name="T17" fmla="*/ 96 w 96"/>
                    <a:gd name="T18" fmla="*/ 139 h 139"/>
                  </a:gdLst>
                  <a:ahLst/>
                  <a:cxnLst>
                    <a:cxn ang="T10">
                      <a:pos x="T0" y="T1"/>
                    </a:cxn>
                    <a:cxn ang="T11">
                      <a:pos x="T2" y="T3"/>
                    </a:cxn>
                    <a:cxn ang="T12">
                      <a:pos x="T4" y="T5"/>
                    </a:cxn>
                    <a:cxn ang="T13">
                      <a:pos x="T6" y="T7"/>
                    </a:cxn>
                    <a:cxn ang="T14">
                      <a:pos x="T8" y="T9"/>
                    </a:cxn>
                  </a:cxnLst>
                  <a:rect l="T15" t="T16" r="T17" b="T18"/>
                  <a:pathLst>
                    <a:path w="96" h="139">
                      <a:moveTo>
                        <a:pt x="96" y="0"/>
                      </a:moveTo>
                      <a:lnTo>
                        <a:pt x="0" y="139"/>
                      </a:lnTo>
                      <a:lnTo>
                        <a:pt x="96" y="139"/>
                      </a:lnTo>
                      <a:lnTo>
                        <a:pt x="0" y="0"/>
                      </a:lnTo>
                      <a:lnTo>
                        <a:pt x="96" y="0"/>
                      </a:lnTo>
                      <a:close/>
                    </a:path>
                  </a:pathLst>
                </a:custGeom>
                <a:solidFill>
                  <a:srgbClr val="C0C0C0"/>
                </a:solidFill>
                <a:ln w="50800">
                  <a:solidFill>
                    <a:srgbClr val="C0C0C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13" name="Freeform 267"/>
                <p:cNvSpPr>
                  <a:spLocks/>
                </p:cNvSpPr>
                <p:nvPr/>
              </p:nvSpPr>
              <p:spPr bwMode="auto">
                <a:xfrm>
                  <a:off x="3667" y="282"/>
                  <a:ext cx="16" cy="56"/>
                </a:xfrm>
                <a:custGeom>
                  <a:avLst/>
                  <a:gdLst>
                    <a:gd name="T0" fmla="*/ 0 w 16"/>
                    <a:gd name="T1" fmla="*/ 0 h 56"/>
                    <a:gd name="T2" fmla="*/ 7 w 16"/>
                    <a:gd name="T3" fmla="*/ 4 h 56"/>
                    <a:gd name="T4" fmla="*/ 14 w 16"/>
                    <a:gd name="T5" fmla="*/ 13 h 56"/>
                    <a:gd name="T6" fmla="*/ 16 w 16"/>
                    <a:gd name="T7" fmla="*/ 22 h 56"/>
                    <a:gd name="T8" fmla="*/ 16 w 16"/>
                    <a:gd name="T9" fmla="*/ 33 h 56"/>
                    <a:gd name="T10" fmla="*/ 14 w 16"/>
                    <a:gd name="T11" fmla="*/ 43 h 56"/>
                    <a:gd name="T12" fmla="*/ 7 w 16"/>
                    <a:gd name="T13" fmla="*/ 50 h 56"/>
                    <a:gd name="T14" fmla="*/ 0 w 16"/>
                    <a:gd name="T15" fmla="*/ 56 h 56"/>
                    <a:gd name="T16" fmla="*/ 0 w 16"/>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6"/>
                    <a:gd name="T29" fmla="*/ 16 w 1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6">
                      <a:moveTo>
                        <a:pt x="0" y="0"/>
                      </a:moveTo>
                      <a:lnTo>
                        <a:pt x="7" y="4"/>
                      </a:lnTo>
                      <a:lnTo>
                        <a:pt x="14" y="13"/>
                      </a:lnTo>
                      <a:lnTo>
                        <a:pt x="16" y="22"/>
                      </a:lnTo>
                      <a:lnTo>
                        <a:pt x="16" y="33"/>
                      </a:lnTo>
                      <a:lnTo>
                        <a:pt x="14" y="43"/>
                      </a:lnTo>
                      <a:lnTo>
                        <a:pt x="7" y="50"/>
                      </a:lnTo>
                      <a:lnTo>
                        <a:pt x="0" y="56"/>
                      </a:lnTo>
                      <a:lnTo>
                        <a:pt x="0" y="0"/>
                      </a:lnTo>
                      <a:close/>
                    </a:path>
                  </a:pathLst>
                </a:custGeom>
                <a:solidFill>
                  <a:srgbClr val="000000"/>
                </a:solidFill>
                <a:ln w="50800">
                  <a:solidFill>
                    <a:srgbClr val="C0C0C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14" name="Line 268"/>
                <p:cNvSpPr>
                  <a:spLocks noChangeShapeType="1"/>
                </p:cNvSpPr>
                <p:nvPr/>
              </p:nvSpPr>
              <p:spPr bwMode="auto">
                <a:xfrm>
                  <a:off x="3582" y="310"/>
                  <a:ext cx="85" cy="1"/>
                </a:xfrm>
                <a:prstGeom prst="line">
                  <a:avLst/>
                </a:prstGeom>
                <a:noFill/>
                <a:ln w="50800">
                  <a:solidFill>
                    <a:srgbClr val="C0C0C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515" name="Freeform 269"/>
                <p:cNvSpPr>
                  <a:spLocks/>
                </p:cNvSpPr>
                <p:nvPr/>
              </p:nvSpPr>
              <p:spPr bwMode="auto">
                <a:xfrm>
                  <a:off x="2658" y="810"/>
                  <a:ext cx="23" cy="11"/>
                </a:xfrm>
                <a:custGeom>
                  <a:avLst/>
                  <a:gdLst>
                    <a:gd name="T0" fmla="*/ 0 w 23"/>
                    <a:gd name="T1" fmla="*/ 6 h 11"/>
                    <a:gd name="T2" fmla="*/ 1 w 23"/>
                    <a:gd name="T3" fmla="*/ 2 h 11"/>
                    <a:gd name="T4" fmla="*/ 7 w 23"/>
                    <a:gd name="T5" fmla="*/ 0 h 11"/>
                    <a:gd name="T6" fmla="*/ 15 w 23"/>
                    <a:gd name="T7" fmla="*/ 0 h 11"/>
                    <a:gd name="T8" fmla="*/ 21 w 23"/>
                    <a:gd name="T9" fmla="*/ 2 h 11"/>
                    <a:gd name="T10" fmla="*/ 23 w 23"/>
                    <a:gd name="T11" fmla="*/ 6 h 11"/>
                    <a:gd name="T12" fmla="*/ 21 w 23"/>
                    <a:gd name="T13" fmla="*/ 9 h 11"/>
                    <a:gd name="T14" fmla="*/ 15 w 23"/>
                    <a:gd name="T15" fmla="*/ 11 h 11"/>
                    <a:gd name="T16" fmla="*/ 7 w 23"/>
                    <a:gd name="T17" fmla="*/ 11 h 11"/>
                    <a:gd name="T18" fmla="*/ 1 w 23"/>
                    <a:gd name="T19" fmla="*/ 9 h 11"/>
                    <a:gd name="T20" fmla="*/ 0 w 23"/>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6"/>
                      </a:moveTo>
                      <a:lnTo>
                        <a:pt x="1" y="2"/>
                      </a:lnTo>
                      <a:lnTo>
                        <a:pt x="7" y="0"/>
                      </a:lnTo>
                      <a:lnTo>
                        <a:pt x="15" y="0"/>
                      </a:lnTo>
                      <a:lnTo>
                        <a:pt x="21" y="2"/>
                      </a:lnTo>
                      <a:lnTo>
                        <a:pt x="23" y="6"/>
                      </a:lnTo>
                      <a:lnTo>
                        <a:pt x="21" y="9"/>
                      </a:lnTo>
                      <a:lnTo>
                        <a:pt x="15" y="11"/>
                      </a:lnTo>
                      <a:lnTo>
                        <a:pt x="7" y="11"/>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16" name="Freeform 270"/>
                <p:cNvSpPr>
                  <a:spLocks/>
                </p:cNvSpPr>
                <p:nvPr/>
              </p:nvSpPr>
              <p:spPr bwMode="auto">
                <a:xfrm>
                  <a:off x="2741" y="835"/>
                  <a:ext cx="24" cy="12"/>
                </a:xfrm>
                <a:custGeom>
                  <a:avLst/>
                  <a:gdLst>
                    <a:gd name="T0" fmla="*/ 0 w 24"/>
                    <a:gd name="T1" fmla="*/ 6 h 12"/>
                    <a:gd name="T2" fmla="*/ 3 w 24"/>
                    <a:gd name="T3" fmla="*/ 3 h 12"/>
                    <a:gd name="T4" fmla="*/ 9 w 24"/>
                    <a:gd name="T5" fmla="*/ 0 h 12"/>
                    <a:gd name="T6" fmla="*/ 16 w 24"/>
                    <a:gd name="T7" fmla="*/ 0 h 12"/>
                    <a:gd name="T8" fmla="*/ 23 w 24"/>
                    <a:gd name="T9" fmla="*/ 3 h 12"/>
                    <a:gd name="T10" fmla="*/ 24 w 24"/>
                    <a:gd name="T11" fmla="*/ 6 h 12"/>
                    <a:gd name="T12" fmla="*/ 23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3"/>
                      </a:lnTo>
                      <a:lnTo>
                        <a:pt x="9" y="0"/>
                      </a:lnTo>
                      <a:lnTo>
                        <a:pt x="16" y="0"/>
                      </a:lnTo>
                      <a:lnTo>
                        <a:pt x="23" y="3"/>
                      </a:lnTo>
                      <a:lnTo>
                        <a:pt x="24" y="6"/>
                      </a:lnTo>
                      <a:lnTo>
                        <a:pt x="23"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17" name="Freeform 271"/>
                <p:cNvSpPr>
                  <a:spLocks/>
                </p:cNvSpPr>
                <p:nvPr/>
              </p:nvSpPr>
              <p:spPr bwMode="auto">
                <a:xfrm>
                  <a:off x="2849" y="854"/>
                  <a:ext cx="24" cy="12"/>
                </a:xfrm>
                <a:custGeom>
                  <a:avLst/>
                  <a:gdLst>
                    <a:gd name="T0" fmla="*/ 0 w 24"/>
                    <a:gd name="T1" fmla="*/ 6 h 12"/>
                    <a:gd name="T2" fmla="*/ 3 w 24"/>
                    <a:gd name="T3" fmla="*/ 2 h 12"/>
                    <a:gd name="T4" fmla="*/ 9 w 24"/>
                    <a:gd name="T5" fmla="*/ 0 h 12"/>
                    <a:gd name="T6" fmla="*/ 17 w 24"/>
                    <a:gd name="T7" fmla="*/ 0 h 12"/>
                    <a:gd name="T8" fmla="*/ 22 w 24"/>
                    <a:gd name="T9" fmla="*/ 2 h 12"/>
                    <a:gd name="T10" fmla="*/ 24 w 24"/>
                    <a:gd name="T11" fmla="*/ 6 h 12"/>
                    <a:gd name="T12" fmla="*/ 22 w 24"/>
                    <a:gd name="T13" fmla="*/ 9 h 12"/>
                    <a:gd name="T14" fmla="*/ 17 w 24"/>
                    <a:gd name="T15" fmla="*/ 12 h 12"/>
                    <a:gd name="T16" fmla="*/ 9 w 24"/>
                    <a:gd name="T17" fmla="*/ 12 h 12"/>
                    <a:gd name="T18" fmla="*/ 3 w 24"/>
                    <a:gd name="T19" fmla="*/ 9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7" y="0"/>
                      </a:lnTo>
                      <a:lnTo>
                        <a:pt x="22" y="2"/>
                      </a:lnTo>
                      <a:lnTo>
                        <a:pt x="24" y="6"/>
                      </a:lnTo>
                      <a:lnTo>
                        <a:pt x="22" y="9"/>
                      </a:lnTo>
                      <a:lnTo>
                        <a:pt x="17" y="12"/>
                      </a:lnTo>
                      <a:lnTo>
                        <a:pt x="9" y="12"/>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18" name="Freeform 272"/>
                <p:cNvSpPr>
                  <a:spLocks/>
                </p:cNvSpPr>
                <p:nvPr/>
              </p:nvSpPr>
              <p:spPr bwMode="auto">
                <a:xfrm>
                  <a:off x="2969" y="867"/>
                  <a:ext cx="25" cy="11"/>
                </a:xfrm>
                <a:custGeom>
                  <a:avLst/>
                  <a:gdLst>
                    <a:gd name="T0" fmla="*/ 0 w 25"/>
                    <a:gd name="T1" fmla="*/ 6 h 11"/>
                    <a:gd name="T2" fmla="*/ 2 w 25"/>
                    <a:gd name="T3" fmla="*/ 2 h 11"/>
                    <a:gd name="T4" fmla="*/ 9 w 25"/>
                    <a:gd name="T5" fmla="*/ 0 h 11"/>
                    <a:gd name="T6" fmla="*/ 16 w 25"/>
                    <a:gd name="T7" fmla="*/ 0 h 11"/>
                    <a:gd name="T8" fmla="*/ 22 w 25"/>
                    <a:gd name="T9" fmla="*/ 2 h 11"/>
                    <a:gd name="T10" fmla="*/ 25 w 25"/>
                    <a:gd name="T11" fmla="*/ 6 h 11"/>
                    <a:gd name="T12" fmla="*/ 22 w 25"/>
                    <a:gd name="T13" fmla="*/ 9 h 11"/>
                    <a:gd name="T14" fmla="*/ 16 w 25"/>
                    <a:gd name="T15" fmla="*/ 11 h 11"/>
                    <a:gd name="T16" fmla="*/ 9 w 25"/>
                    <a:gd name="T17" fmla="*/ 11 h 11"/>
                    <a:gd name="T18" fmla="*/ 2 w 25"/>
                    <a:gd name="T19" fmla="*/ 9 h 11"/>
                    <a:gd name="T20" fmla="*/ 0 w 25"/>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6"/>
                      </a:moveTo>
                      <a:lnTo>
                        <a:pt x="2" y="2"/>
                      </a:lnTo>
                      <a:lnTo>
                        <a:pt x="9" y="0"/>
                      </a:lnTo>
                      <a:lnTo>
                        <a:pt x="16" y="0"/>
                      </a:lnTo>
                      <a:lnTo>
                        <a:pt x="22" y="2"/>
                      </a:lnTo>
                      <a:lnTo>
                        <a:pt x="25" y="6"/>
                      </a:lnTo>
                      <a:lnTo>
                        <a:pt x="22" y="9"/>
                      </a:lnTo>
                      <a:lnTo>
                        <a:pt x="16" y="11"/>
                      </a:lnTo>
                      <a:lnTo>
                        <a:pt x="9" y="11"/>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19" name="Freeform 273"/>
                <p:cNvSpPr>
                  <a:spLocks/>
                </p:cNvSpPr>
                <p:nvPr/>
              </p:nvSpPr>
              <p:spPr bwMode="auto">
                <a:xfrm>
                  <a:off x="3113" y="880"/>
                  <a:ext cx="25" cy="11"/>
                </a:xfrm>
                <a:custGeom>
                  <a:avLst/>
                  <a:gdLst>
                    <a:gd name="T0" fmla="*/ 0 w 25"/>
                    <a:gd name="T1" fmla="*/ 5 h 11"/>
                    <a:gd name="T2" fmla="*/ 3 w 25"/>
                    <a:gd name="T3" fmla="*/ 2 h 11"/>
                    <a:gd name="T4" fmla="*/ 9 w 25"/>
                    <a:gd name="T5" fmla="*/ 0 h 11"/>
                    <a:gd name="T6" fmla="*/ 16 w 25"/>
                    <a:gd name="T7" fmla="*/ 0 h 11"/>
                    <a:gd name="T8" fmla="*/ 23 w 25"/>
                    <a:gd name="T9" fmla="*/ 2 h 11"/>
                    <a:gd name="T10" fmla="*/ 25 w 25"/>
                    <a:gd name="T11" fmla="*/ 5 h 11"/>
                    <a:gd name="T12" fmla="*/ 23 w 25"/>
                    <a:gd name="T13" fmla="*/ 9 h 11"/>
                    <a:gd name="T14" fmla="*/ 16 w 25"/>
                    <a:gd name="T15" fmla="*/ 11 h 11"/>
                    <a:gd name="T16" fmla="*/ 9 w 25"/>
                    <a:gd name="T17" fmla="*/ 11 h 11"/>
                    <a:gd name="T18" fmla="*/ 3 w 25"/>
                    <a:gd name="T19" fmla="*/ 9 h 11"/>
                    <a:gd name="T20" fmla="*/ 0 w 25"/>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5"/>
                      </a:moveTo>
                      <a:lnTo>
                        <a:pt x="3" y="2"/>
                      </a:lnTo>
                      <a:lnTo>
                        <a:pt x="9" y="0"/>
                      </a:lnTo>
                      <a:lnTo>
                        <a:pt x="16" y="0"/>
                      </a:lnTo>
                      <a:lnTo>
                        <a:pt x="23" y="2"/>
                      </a:lnTo>
                      <a:lnTo>
                        <a:pt x="25" y="5"/>
                      </a:lnTo>
                      <a:lnTo>
                        <a:pt x="23" y="9"/>
                      </a:lnTo>
                      <a:lnTo>
                        <a:pt x="16" y="11"/>
                      </a:lnTo>
                      <a:lnTo>
                        <a:pt x="9" y="11"/>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20" name="Freeform 274"/>
                <p:cNvSpPr>
                  <a:spLocks/>
                </p:cNvSpPr>
                <p:nvPr/>
              </p:nvSpPr>
              <p:spPr bwMode="auto">
                <a:xfrm>
                  <a:off x="3257" y="886"/>
                  <a:ext cx="24" cy="12"/>
                </a:xfrm>
                <a:custGeom>
                  <a:avLst/>
                  <a:gdLst>
                    <a:gd name="T0" fmla="*/ 0 w 24"/>
                    <a:gd name="T1" fmla="*/ 5 h 12"/>
                    <a:gd name="T2" fmla="*/ 3 w 24"/>
                    <a:gd name="T3" fmla="*/ 2 h 12"/>
                    <a:gd name="T4" fmla="*/ 9 w 24"/>
                    <a:gd name="T5" fmla="*/ 0 h 12"/>
                    <a:gd name="T6" fmla="*/ 17 w 24"/>
                    <a:gd name="T7" fmla="*/ 0 h 12"/>
                    <a:gd name="T8" fmla="*/ 23 w 24"/>
                    <a:gd name="T9" fmla="*/ 2 h 12"/>
                    <a:gd name="T10" fmla="*/ 24 w 24"/>
                    <a:gd name="T11" fmla="*/ 5 h 12"/>
                    <a:gd name="T12" fmla="*/ 23 w 24"/>
                    <a:gd name="T13" fmla="*/ 10 h 12"/>
                    <a:gd name="T14" fmla="*/ 17 w 24"/>
                    <a:gd name="T15" fmla="*/ 12 h 12"/>
                    <a:gd name="T16" fmla="*/ 9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7" y="0"/>
                      </a:lnTo>
                      <a:lnTo>
                        <a:pt x="23" y="2"/>
                      </a:lnTo>
                      <a:lnTo>
                        <a:pt x="24" y="5"/>
                      </a:lnTo>
                      <a:lnTo>
                        <a:pt x="23" y="10"/>
                      </a:lnTo>
                      <a:lnTo>
                        <a:pt x="17"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21" name="Freeform 275"/>
                <p:cNvSpPr>
                  <a:spLocks/>
                </p:cNvSpPr>
                <p:nvPr/>
              </p:nvSpPr>
              <p:spPr bwMode="auto">
                <a:xfrm>
                  <a:off x="3402" y="891"/>
                  <a:ext cx="23" cy="13"/>
                </a:xfrm>
                <a:custGeom>
                  <a:avLst/>
                  <a:gdLst>
                    <a:gd name="T0" fmla="*/ 0 w 23"/>
                    <a:gd name="T1" fmla="*/ 7 h 13"/>
                    <a:gd name="T2" fmla="*/ 2 w 23"/>
                    <a:gd name="T3" fmla="*/ 4 h 13"/>
                    <a:gd name="T4" fmla="*/ 9 w 23"/>
                    <a:gd name="T5" fmla="*/ 0 h 13"/>
                    <a:gd name="T6" fmla="*/ 15 w 23"/>
                    <a:gd name="T7" fmla="*/ 0 h 13"/>
                    <a:gd name="T8" fmla="*/ 21 w 23"/>
                    <a:gd name="T9" fmla="*/ 4 h 13"/>
                    <a:gd name="T10" fmla="*/ 23 w 23"/>
                    <a:gd name="T11" fmla="*/ 7 h 13"/>
                    <a:gd name="T12" fmla="*/ 21 w 23"/>
                    <a:gd name="T13" fmla="*/ 10 h 13"/>
                    <a:gd name="T14" fmla="*/ 15 w 23"/>
                    <a:gd name="T15" fmla="*/ 13 h 13"/>
                    <a:gd name="T16" fmla="*/ 9 w 23"/>
                    <a:gd name="T17" fmla="*/ 13 h 13"/>
                    <a:gd name="T18" fmla="*/ 2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2" y="4"/>
                      </a:lnTo>
                      <a:lnTo>
                        <a:pt x="9" y="0"/>
                      </a:lnTo>
                      <a:lnTo>
                        <a:pt x="15" y="0"/>
                      </a:lnTo>
                      <a:lnTo>
                        <a:pt x="21" y="4"/>
                      </a:lnTo>
                      <a:lnTo>
                        <a:pt x="23" y="7"/>
                      </a:lnTo>
                      <a:lnTo>
                        <a:pt x="21" y="10"/>
                      </a:lnTo>
                      <a:lnTo>
                        <a:pt x="15" y="13"/>
                      </a:lnTo>
                      <a:lnTo>
                        <a:pt x="9"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22" name="Freeform 276"/>
                <p:cNvSpPr>
                  <a:spLocks/>
                </p:cNvSpPr>
                <p:nvPr/>
              </p:nvSpPr>
              <p:spPr bwMode="auto">
                <a:xfrm>
                  <a:off x="3546" y="891"/>
                  <a:ext cx="24" cy="13"/>
                </a:xfrm>
                <a:custGeom>
                  <a:avLst/>
                  <a:gdLst>
                    <a:gd name="T0" fmla="*/ 0 w 24"/>
                    <a:gd name="T1" fmla="*/ 7 h 13"/>
                    <a:gd name="T2" fmla="*/ 3 w 24"/>
                    <a:gd name="T3" fmla="*/ 4 h 13"/>
                    <a:gd name="T4" fmla="*/ 8 w 24"/>
                    <a:gd name="T5" fmla="*/ 0 h 13"/>
                    <a:gd name="T6" fmla="*/ 15 w 24"/>
                    <a:gd name="T7" fmla="*/ 0 h 13"/>
                    <a:gd name="T8" fmla="*/ 21 w 24"/>
                    <a:gd name="T9" fmla="*/ 4 h 13"/>
                    <a:gd name="T10" fmla="*/ 24 w 24"/>
                    <a:gd name="T11" fmla="*/ 7 h 13"/>
                    <a:gd name="T12" fmla="*/ 21 w 24"/>
                    <a:gd name="T13" fmla="*/ 10 h 13"/>
                    <a:gd name="T14" fmla="*/ 15 w 24"/>
                    <a:gd name="T15" fmla="*/ 13 h 13"/>
                    <a:gd name="T16" fmla="*/ 8 w 24"/>
                    <a:gd name="T17" fmla="*/ 13 h 13"/>
                    <a:gd name="T18" fmla="*/ 3 w 24"/>
                    <a:gd name="T19" fmla="*/ 10 h 13"/>
                    <a:gd name="T20" fmla="*/ 0 w 24"/>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7"/>
                      </a:moveTo>
                      <a:lnTo>
                        <a:pt x="3" y="4"/>
                      </a:lnTo>
                      <a:lnTo>
                        <a:pt x="8" y="0"/>
                      </a:lnTo>
                      <a:lnTo>
                        <a:pt x="15" y="0"/>
                      </a:lnTo>
                      <a:lnTo>
                        <a:pt x="21" y="4"/>
                      </a:lnTo>
                      <a:lnTo>
                        <a:pt x="24" y="7"/>
                      </a:lnTo>
                      <a:lnTo>
                        <a:pt x="21" y="10"/>
                      </a:lnTo>
                      <a:lnTo>
                        <a:pt x="15" y="13"/>
                      </a:lnTo>
                      <a:lnTo>
                        <a:pt x="8"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23" name="Freeform 277"/>
                <p:cNvSpPr>
                  <a:spLocks/>
                </p:cNvSpPr>
                <p:nvPr/>
              </p:nvSpPr>
              <p:spPr bwMode="auto">
                <a:xfrm>
                  <a:off x="3689" y="891"/>
                  <a:ext cx="25" cy="13"/>
                </a:xfrm>
                <a:custGeom>
                  <a:avLst/>
                  <a:gdLst>
                    <a:gd name="T0" fmla="*/ 0 w 25"/>
                    <a:gd name="T1" fmla="*/ 7 h 13"/>
                    <a:gd name="T2" fmla="*/ 3 w 25"/>
                    <a:gd name="T3" fmla="*/ 4 h 13"/>
                    <a:gd name="T4" fmla="*/ 9 w 25"/>
                    <a:gd name="T5" fmla="*/ 0 h 13"/>
                    <a:gd name="T6" fmla="*/ 16 w 25"/>
                    <a:gd name="T7" fmla="*/ 0 h 13"/>
                    <a:gd name="T8" fmla="*/ 23 w 25"/>
                    <a:gd name="T9" fmla="*/ 4 h 13"/>
                    <a:gd name="T10" fmla="*/ 25 w 25"/>
                    <a:gd name="T11" fmla="*/ 7 h 13"/>
                    <a:gd name="T12" fmla="*/ 23 w 25"/>
                    <a:gd name="T13" fmla="*/ 10 h 13"/>
                    <a:gd name="T14" fmla="*/ 16 w 25"/>
                    <a:gd name="T15" fmla="*/ 13 h 13"/>
                    <a:gd name="T16" fmla="*/ 9 w 25"/>
                    <a:gd name="T17" fmla="*/ 13 h 13"/>
                    <a:gd name="T18" fmla="*/ 3 w 25"/>
                    <a:gd name="T19" fmla="*/ 10 h 13"/>
                    <a:gd name="T20" fmla="*/ 0 w 25"/>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7"/>
                      </a:moveTo>
                      <a:lnTo>
                        <a:pt x="3" y="4"/>
                      </a:lnTo>
                      <a:lnTo>
                        <a:pt x="9" y="0"/>
                      </a:lnTo>
                      <a:lnTo>
                        <a:pt x="16" y="0"/>
                      </a:lnTo>
                      <a:lnTo>
                        <a:pt x="23" y="4"/>
                      </a:lnTo>
                      <a:lnTo>
                        <a:pt x="25" y="7"/>
                      </a:lnTo>
                      <a:lnTo>
                        <a:pt x="23" y="10"/>
                      </a:lnTo>
                      <a:lnTo>
                        <a:pt x="16" y="13"/>
                      </a:lnTo>
                      <a:lnTo>
                        <a:pt x="9"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24" name="Freeform 278"/>
                <p:cNvSpPr>
                  <a:spLocks/>
                </p:cNvSpPr>
                <p:nvPr/>
              </p:nvSpPr>
              <p:spPr bwMode="auto">
                <a:xfrm>
                  <a:off x="3822" y="891"/>
                  <a:ext cx="24" cy="13"/>
                </a:xfrm>
                <a:custGeom>
                  <a:avLst/>
                  <a:gdLst>
                    <a:gd name="T0" fmla="*/ 0 w 24"/>
                    <a:gd name="T1" fmla="*/ 7 h 13"/>
                    <a:gd name="T2" fmla="*/ 2 w 24"/>
                    <a:gd name="T3" fmla="*/ 4 h 13"/>
                    <a:gd name="T4" fmla="*/ 8 w 24"/>
                    <a:gd name="T5" fmla="*/ 0 h 13"/>
                    <a:gd name="T6" fmla="*/ 15 w 24"/>
                    <a:gd name="T7" fmla="*/ 0 h 13"/>
                    <a:gd name="T8" fmla="*/ 22 w 24"/>
                    <a:gd name="T9" fmla="*/ 4 h 13"/>
                    <a:gd name="T10" fmla="*/ 24 w 24"/>
                    <a:gd name="T11" fmla="*/ 7 h 13"/>
                    <a:gd name="T12" fmla="*/ 22 w 24"/>
                    <a:gd name="T13" fmla="*/ 10 h 13"/>
                    <a:gd name="T14" fmla="*/ 15 w 24"/>
                    <a:gd name="T15" fmla="*/ 13 h 13"/>
                    <a:gd name="T16" fmla="*/ 8 w 24"/>
                    <a:gd name="T17" fmla="*/ 13 h 13"/>
                    <a:gd name="T18" fmla="*/ 2 w 24"/>
                    <a:gd name="T19" fmla="*/ 10 h 13"/>
                    <a:gd name="T20" fmla="*/ 0 w 24"/>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7"/>
                      </a:moveTo>
                      <a:lnTo>
                        <a:pt x="2" y="4"/>
                      </a:lnTo>
                      <a:lnTo>
                        <a:pt x="8" y="0"/>
                      </a:lnTo>
                      <a:lnTo>
                        <a:pt x="15" y="0"/>
                      </a:lnTo>
                      <a:lnTo>
                        <a:pt x="22" y="4"/>
                      </a:lnTo>
                      <a:lnTo>
                        <a:pt x="24" y="7"/>
                      </a:lnTo>
                      <a:lnTo>
                        <a:pt x="22" y="10"/>
                      </a:lnTo>
                      <a:lnTo>
                        <a:pt x="15" y="13"/>
                      </a:lnTo>
                      <a:lnTo>
                        <a:pt x="8"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25" name="Freeform 279"/>
                <p:cNvSpPr>
                  <a:spLocks/>
                </p:cNvSpPr>
                <p:nvPr/>
              </p:nvSpPr>
              <p:spPr bwMode="auto">
                <a:xfrm>
                  <a:off x="3978" y="886"/>
                  <a:ext cx="24" cy="12"/>
                </a:xfrm>
                <a:custGeom>
                  <a:avLst/>
                  <a:gdLst>
                    <a:gd name="T0" fmla="*/ 0 w 24"/>
                    <a:gd name="T1" fmla="*/ 5 h 12"/>
                    <a:gd name="T2" fmla="*/ 2 w 24"/>
                    <a:gd name="T3" fmla="*/ 2 h 12"/>
                    <a:gd name="T4" fmla="*/ 9 w 24"/>
                    <a:gd name="T5" fmla="*/ 0 h 12"/>
                    <a:gd name="T6" fmla="*/ 16 w 24"/>
                    <a:gd name="T7" fmla="*/ 0 h 12"/>
                    <a:gd name="T8" fmla="*/ 22 w 24"/>
                    <a:gd name="T9" fmla="*/ 2 h 12"/>
                    <a:gd name="T10" fmla="*/ 24 w 24"/>
                    <a:gd name="T11" fmla="*/ 5 h 12"/>
                    <a:gd name="T12" fmla="*/ 22 w 24"/>
                    <a:gd name="T13" fmla="*/ 10 h 12"/>
                    <a:gd name="T14" fmla="*/ 16 w 24"/>
                    <a:gd name="T15" fmla="*/ 12 h 12"/>
                    <a:gd name="T16" fmla="*/ 9 w 24"/>
                    <a:gd name="T17" fmla="*/ 12 h 12"/>
                    <a:gd name="T18" fmla="*/ 2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9" y="0"/>
                      </a:lnTo>
                      <a:lnTo>
                        <a:pt x="16" y="0"/>
                      </a:lnTo>
                      <a:lnTo>
                        <a:pt x="22" y="2"/>
                      </a:lnTo>
                      <a:lnTo>
                        <a:pt x="24" y="5"/>
                      </a:lnTo>
                      <a:lnTo>
                        <a:pt x="22" y="10"/>
                      </a:lnTo>
                      <a:lnTo>
                        <a:pt x="16" y="12"/>
                      </a:lnTo>
                      <a:lnTo>
                        <a:pt x="9"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26" name="Freeform 280"/>
                <p:cNvSpPr>
                  <a:spLocks/>
                </p:cNvSpPr>
                <p:nvPr/>
              </p:nvSpPr>
              <p:spPr bwMode="auto">
                <a:xfrm>
                  <a:off x="4099" y="880"/>
                  <a:ext cx="23" cy="11"/>
                </a:xfrm>
                <a:custGeom>
                  <a:avLst/>
                  <a:gdLst>
                    <a:gd name="T0" fmla="*/ 0 w 23"/>
                    <a:gd name="T1" fmla="*/ 5 h 11"/>
                    <a:gd name="T2" fmla="*/ 1 w 23"/>
                    <a:gd name="T3" fmla="*/ 2 h 11"/>
                    <a:gd name="T4" fmla="*/ 7 w 23"/>
                    <a:gd name="T5" fmla="*/ 0 h 11"/>
                    <a:gd name="T6" fmla="*/ 15 w 23"/>
                    <a:gd name="T7" fmla="*/ 0 h 11"/>
                    <a:gd name="T8" fmla="*/ 21 w 23"/>
                    <a:gd name="T9" fmla="*/ 2 h 11"/>
                    <a:gd name="T10" fmla="*/ 23 w 23"/>
                    <a:gd name="T11" fmla="*/ 5 h 11"/>
                    <a:gd name="T12" fmla="*/ 21 w 23"/>
                    <a:gd name="T13" fmla="*/ 9 h 11"/>
                    <a:gd name="T14" fmla="*/ 15 w 23"/>
                    <a:gd name="T15" fmla="*/ 11 h 11"/>
                    <a:gd name="T16" fmla="*/ 7 w 23"/>
                    <a:gd name="T17" fmla="*/ 11 h 11"/>
                    <a:gd name="T18" fmla="*/ 1 w 23"/>
                    <a:gd name="T19" fmla="*/ 9 h 11"/>
                    <a:gd name="T20" fmla="*/ 0 w 23"/>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5"/>
                      </a:moveTo>
                      <a:lnTo>
                        <a:pt x="1" y="2"/>
                      </a:lnTo>
                      <a:lnTo>
                        <a:pt x="7" y="0"/>
                      </a:lnTo>
                      <a:lnTo>
                        <a:pt x="15" y="0"/>
                      </a:lnTo>
                      <a:lnTo>
                        <a:pt x="21" y="2"/>
                      </a:lnTo>
                      <a:lnTo>
                        <a:pt x="23" y="5"/>
                      </a:lnTo>
                      <a:lnTo>
                        <a:pt x="21" y="9"/>
                      </a:lnTo>
                      <a:lnTo>
                        <a:pt x="15" y="11"/>
                      </a:lnTo>
                      <a:lnTo>
                        <a:pt x="7" y="11"/>
                      </a:lnTo>
                      <a:lnTo>
                        <a:pt x="1"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27" name="Freeform 281"/>
                <p:cNvSpPr>
                  <a:spLocks/>
                </p:cNvSpPr>
                <p:nvPr/>
              </p:nvSpPr>
              <p:spPr bwMode="auto">
                <a:xfrm>
                  <a:off x="4194" y="867"/>
                  <a:ext cx="24" cy="11"/>
                </a:xfrm>
                <a:custGeom>
                  <a:avLst/>
                  <a:gdLst>
                    <a:gd name="T0" fmla="*/ 0 w 24"/>
                    <a:gd name="T1" fmla="*/ 6 h 11"/>
                    <a:gd name="T2" fmla="*/ 3 w 24"/>
                    <a:gd name="T3" fmla="*/ 2 h 11"/>
                    <a:gd name="T4" fmla="*/ 8 w 24"/>
                    <a:gd name="T5" fmla="*/ 0 h 11"/>
                    <a:gd name="T6" fmla="*/ 15 w 24"/>
                    <a:gd name="T7" fmla="*/ 0 h 11"/>
                    <a:gd name="T8" fmla="*/ 22 w 24"/>
                    <a:gd name="T9" fmla="*/ 2 h 11"/>
                    <a:gd name="T10" fmla="*/ 24 w 24"/>
                    <a:gd name="T11" fmla="*/ 6 h 11"/>
                    <a:gd name="T12" fmla="*/ 22 w 24"/>
                    <a:gd name="T13" fmla="*/ 9 h 11"/>
                    <a:gd name="T14" fmla="*/ 15 w 24"/>
                    <a:gd name="T15" fmla="*/ 11 h 11"/>
                    <a:gd name="T16" fmla="*/ 8 w 24"/>
                    <a:gd name="T17" fmla="*/ 11 h 11"/>
                    <a:gd name="T18" fmla="*/ 3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3" y="2"/>
                      </a:lnTo>
                      <a:lnTo>
                        <a:pt x="8" y="0"/>
                      </a:lnTo>
                      <a:lnTo>
                        <a:pt x="15" y="0"/>
                      </a:lnTo>
                      <a:lnTo>
                        <a:pt x="22" y="2"/>
                      </a:lnTo>
                      <a:lnTo>
                        <a:pt x="24" y="6"/>
                      </a:lnTo>
                      <a:lnTo>
                        <a:pt x="22" y="9"/>
                      </a:lnTo>
                      <a:lnTo>
                        <a:pt x="15" y="11"/>
                      </a:lnTo>
                      <a:lnTo>
                        <a:pt x="8"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28" name="Freeform 282"/>
                <p:cNvSpPr>
                  <a:spLocks/>
                </p:cNvSpPr>
                <p:nvPr/>
              </p:nvSpPr>
              <p:spPr bwMode="auto">
                <a:xfrm>
                  <a:off x="4290" y="860"/>
                  <a:ext cx="24" cy="12"/>
                </a:xfrm>
                <a:custGeom>
                  <a:avLst/>
                  <a:gdLst>
                    <a:gd name="T0" fmla="*/ 0 w 24"/>
                    <a:gd name="T1" fmla="*/ 7 h 12"/>
                    <a:gd name="T2" fmla="*/ 3 w 24"/>
                    <a:gd name="T3" fmla="*/ 2 h 12"/>
                    <a:gd name="T4" fmla="*/ 9 w 24"/>
                    <a:gd name="T5" fmla="*/ 0 h 12"/>
                    <a:gd name="T6" fmla="*/ 16 w 24"/>
                    <a:gd name="T7" fmla="*/ 0 h 12"/>
                    <a:gd name="T8" fmla="*/ 21 w 24"/>
                    <a:gd name="T9" fmla="*/ 2 h 12"/>
                    <a:gd name="T10" fmla="*/ 24 w 24"/>
                    <a:gd name="T11" fmla="*/ 7 h 12"/>
                    <a:gd name="T12" fmla="*/ 21 w 24"/>
                    <a:gd name="T13" fmla="*/ 10 h 12"/>
                    <a:gd name="T14" fmla="*/ 16 w 24"/>
                    <a:gd name="T15" fmla="*/ 12 h 12"/>
                    <a:gd name="T16" fmla="*/ 9 w 24"/>
                    <a:gd name="T17" fmla="*/ 12 h 12"/>
                    <a:gd name="T18" fmla="*/ 3 w 24"/>
                    <a:gd name="T19" fmla="*/ 10 h 12"/>
                    <a:gd name="T20" fmla="*/ 0 w 24"/>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7"/>
                      </a:moveTo>
                      <a:lnTo>
                        <a:pt x="3" y="2"/>
                      </a:lnTo>
                      <a:lnTo>
                        <a:pt x="9" y="0"/>
                      </a:lnTo>
                      <a:lnTo>
                        <a:pt x="16" y="0"/>
                      </a:lnTo>
                      <a:lnTo>
                        <a:pt x="21" y="2"/>
                      </a:lnTo>
                      <a:lnTo>
                        <a:pt x="24" y="7"/>
                      </a:lnTo>
                      <a:lnTo>
                        <a:pt x="21" y="10"/>
                      </a:lnTo>
                      <a:lnTo>
                        <a:pt x="16" y="12"/>
                      </a:lnTo>
                      <a:lnTo>
                        <a:pt x="9" y="12"/>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29" name="Freeform 283"/>
                <p:cNvSpPr>
                  <a:spLocks/>
                </p:cNvSpPr>
                <p:nvPr/>
              </p:nvSpPr>
              <p:spPr bwMode="auto">
                <a:xfrm>
                  <a:off x="4386" y="841"/>
                  <a:ext cx="24" cy="13"/>
                </a:xfrm>
                <a:custGeom>
                  <a:avLst/>
                  <a:gdLst>
                    <a:gd name="T0" fmla="*/ 0 w 24"/>
                    <a:gd name="T1" fmla="*/ 6 h 13"/>
                    <a:gd name="T2" fmla="*/ 3 w 24"/>
                    <a:gd name="T3" fmla="*/ 3 h 13"/>
                    <a:gd name="T4" fmla="*/ 9 w 24"/>
                    <a:gd name="T5" fmla="*/ 0 h 13"/>
                    <a:gd name="T6" fmla="*/ 16 w 24"/>
                    <a:gd name="T7" fmla="*/ 0 h 13"/>
                    <a:gd name="T8" fmla="*/ 22 w 24"/>
                    <a:gd name="T9" fmla="*/ 3 h 13"/>
                    <a:gd name="T10" fmla="*/ 24 w 24"/>
                    <a:gd name="T11" fmla="*/ 6 h 13"/>
                    <a:gd name="T12" fmla="*/ 22 w 24"/>
                    <a:gd name="T13" fmla="*/ 9 h 13"/>
                    <a:gd name="T14" fmla="*/ 16 w 24"/>
                    <a:gd name="T15" fmla="*/ 13 h 13"/>
                    <a:gd name="T16" fmla="*/ 9 w 24"/>
                    <a:gd name="T17" fmla="*/ 13 h 13"/>
                    <a:gd name="T18" fmla="*/ 3 w 24"/>
                    <a:gd name="T19" fmla="*/ 9 h 13"/>
                    <a:gd name="T20" fmla="*/ 0 w 24"/>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6"/>
                      </a:moveTo>
                      <a:lnTo>
                        <a:pt x="3" y="3"/>
                      </a:lnTo>
                      <a:lnTo>
                        <a:pt x="9" y="0"/>
                      </a:lnTo>
                      <a:lnTo>
                        <a:pt x="16" y="0"/>
                      </a:lnTo>
                      <a:lnTo>
                        <a:pt x="22" y="3"/>
                      </a:lnTo>
                      <a:lnTo>
                        <a:pt x="24" y="6"/>
                      </a:lnTo>
                      <a:lnTo>
                        <a:pt x="22" y="9"/>
                      </a:lnTo>
                      <a:lnTo>
                        <a:pt x="16" y="13"/>
                      </a:lnTo>
                      <a:lnTo>
                        <a:pt x="9" y="13"/>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30" name="Freeform 284"/>
                <p:cNvSpPr>
                  <a:spLocks/>
                </p:cNvSpPr>
                <p:nvPr/>
              </p:nvSpPr>
              <p:spPr bwMode="auto">
                <a:xfrm>
                  <a:off x="4471" y="816"/>
                  <a:ext cx="23" cy="12"/>
                </a:xfrm>
                <a:custGeom>
                  <a:avLst/>
                  <a:gdLst>
                    <a:gd name="T0" fmla="*/ 0 w 23"/>
                    <a:gd name="T1" fmla="*/ 6 h 12"/>
                    <a:gd name="T2" fmla="*/ 2 w 23"/>
                    <a:gd name="T3" fmla="*/ 2 h 12"/>
                    <a:gd name="T4" fmla="*/ 7 w 23"/>
                    <a:gd name="T5" fmla="*/ 0 h 12"/>
                    <a:gd name="T6" fmla="*/ 15 w 23"/>
                    <a:gd name="T7" fmla="*/ 0 h 12"/>
                    <a:gd name="T8" fmla="*/ 21 w 23"/>
                    <a:gd name="T9" fmla="*/ 2 h 12"/>
                    <a:gd name="T10" fmla="*/ 23 w 23"/>
                    <a:gd name="T11" fmla="*/ 6 h 12"/>
                    <a:gd name="T12" fmla="*/ 21 w 23"/>
                    <a:gd name="T13" fmla="*/ 10 h 12"/>
                    <a:gd name="T14" fmla="*/ 15 w 23"/>
                    <a:gd name="T15" fmla="*/ 12 h 12"/>
                    <a:gd name="T16" fmla="*/ 7 w 23"/>
                    <a:gd name="T17" fmla="*/ 12 h 12"/>
                    <a:gd name="T18" fmla="*/ 2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2"/>
                      </a:lnTo>
                      <a:lnTo>
                        <a:pt x="7" y="0"/>
                      </a:lnTo>
                      <a:lnTo>
                        <a:pt x="15" y="0"/>
                      </a:lnTo>
                      <a:lnTo>
                        <a:pt x="21" y="2"/>
                      </a:lnTo>
                      <a:lnTo>
                        <a:pt x="23" y="6"/>
                      </a:lnTo>
                      <a:lnTo>
                        <a:pt x="21" y="10"/>
                      </a:lnTo>
                      <a:lnTo>
                        <a:pt x="15" y="12"/>
                      </a:lnTo>
                      <a:lnTo>
                        <a:pt x="7"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31" name="Freeform 285"/>
                <p:cNvSpPr>
                  <a:spLocks/>
                </p:cNvSpPr>
                <p:nvPr/>
              </p:nvSpPr>
              <p:spPr bwMode="auto">
                <a:xfrm>
                  <a:off x="4386" y="785"/>
                  <a:ext cx="24" cy="12"/>
                </a:xfrm>
                <a:custGeom>
                  <a:avLst/>
                  <a:gdLst>
                    <a:gd name="T0" fmla="*/ 0 w 24"/>
                    <a:gd name="T1" fmla="*/ 5 h 12"/>
                    <a:gd name="T2" fmla="*/ 3 w 24"/>
                    <a:gd name="T3" fmla="*/ 2 h 12"/>
                    <a:gd name="T4" fmla="*/ 9 w 24"/>
                    <a:gd name="T5" fmla="*/ 0 h 12"/>
                    <a:gd name="T6" fmla="*/ 16 w 24"/>
                    <a:gd name="T7" fmla="*/ 0 h 12"/>
                    <a:gd name="T8" fmla="*/ 22 w 24"/>
                    <a:gd name="T9" fmla="*/ 2 h 12"/>
                    <a:gd name="T10" fmla="*/ 24 w 24"/>
                    <a:gd name="T11" fmla="*/ 5 h 12"/>
                    <a:gd name="T12" fmla="*/ 22 w 24"/>
                    <a:gd name="T13" fmla="*/ 9 h 12"/>
                    <a:gd name="T14" fmla="*/ 16 w 24"/>
                    <a:gd name="T15" fmla="*/ 12 h 12"/>
                    <a:gd name="T16" fmla="*/ 9 w 24"/>
                    <a:gd name="T17" fmla="*/ 12 h 12"/>
                    <a:gd name="T18" fmla="*/ 3 w 24"/>
                    <a:gd name="T19" fmla="*/ 9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6" y="0"/>
                      </a:lnTo>
                      <a:lnTo>
                        <a:pt x="22" y="2"/>
                      </a:lnTo>
                      <a:lnTo>
                        <a:pt x="24" y="5"/>
                      </a:lnTo>
                      <a:lnTo>
                        <a:pt x="22" y="9"/>
                      </a:lnTo>
                      <a:lnTo>
                        <a:pt x="16" y="12"/>
                      </a:lnTo>
                      <a:lnTo>
                        <a:pt x="9" y="12"/>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32" name="Freeform 286"/>
                <p:cNvSpPr>
                  <a:spLocks/>
                </p:cNvSpPr>
                <p:nvPr/>
              </p:nvSpPr>
              <p:spPr bwMode="auto">
                <a:xfrm>
                  <a:off x="4278" y="759"/>
                  <a:ext cx="25" cy="12"/>
                </a:xfrm>
                <a:custGeom>
                  <a:avLst/>
                  <a:gdLst>
                    <a:gd name="T0" fmla="*/ 0 w 25"/>
                    <a:gd name="T1" fmla="*/ 6 h 12"/>
                    <a:gd name="T2" fmla="*/ 2 w 25"/>
                    <a:gd name="T3" fmla="*/ 2 h 12"/>
                    <a:gd name="T4" fmla="*/ 8 w 25"/>
                    <a:gd name="T5" fmla="*/ 0 h 12"/>
                    <a:gd name="T6" fmla="*/ 16 w 25"/>
                    <a:gd name="T7" fmla="*/ 0 h 12"/>
                    <a:gd name="T8" fmla="*/ 22 w 25"/>
                    <a:gd name="T9" fmla="*/ 2 h 12"/>
                    <a:gd name="T10" fmla="*/ 25 w 25"/>
                    <a:gd name="T11" fmla="*/ 6 h 12"/>
                    <a:gd name="T12" fmla="*/ 22 w 25"/>
                    <a:gd name="T13" fmla="*/ 10 h 12"/>
                    <a:gd name="T14" fmla="*/ 16 w 25"/>
                    <a:gd name="T15" fmla="*/ 12 h 12"/>
                    <a:gd name="T16" fmla="*/ 8 w 25"/>
                    <a:gd name="T17" fmla="*/ 12 h 12"/>
                    <a:gd name="T18" fmla="*/ 2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2" y="2"/>
                      </a:lnTo>
                      <a:lnTo>
                        <a:pt x="8" y="0"/>
                      </a:lnTo>
                      <a:lnTo>
                        <a:pt x="16" y="0"/>
                      </a:lnTo>
                      <a:lnTo>
                        <a:pt x="22" y="2"/>
                      </a:lnTo>
                      <a:lnTo>
                        <a:pt x="25" y="6"/>
                      </a:lnTo>
                      <a:lnTo>
                        <a:pt x="22" y="10"/>
                      </a:lnTo>
                      <a:lnTo>
                        <a:pt x="16" y="12"/>
                      </a:lnTo>
                      <a:lnTo>
                        <a:pt x="8"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33" name="Freeform 287"/>
                <p:cNvSpPr>
                  <a:spLocks/>
                </p:cNvSpPr>
                <p:nvPr/>
              </p:nvSpPr>
              <p:spPr bwMode="auto">
                <a:xfrm>
                  <a:off x="4135" y="739"/>
                  <a:ext cx="23" cy="13"/>
                </a:xfrm>
                <a:custGeom>
                  <a:avLst/>
                  <a:gdLst>
                    <a:gd name="T0" fmla="*/ 0 w 23"/>
                    <a:gd name="T1" fmla="*/ 7 h 13"/>
                    <a:gd name="T2" fmla="*/ 1 w 23"/>
                    <a:gd name="T3" fmla="*/ 4 h 13"/>
                    <a:gd name="T4" fmla="*/ 7 w 23"/>
                    <a:gd name="T5" fmla="*/ 0 h 13"/>
                    <a:gd name="T6" fmla="*/ 15 w 23"/>
                    <a:gd name="T7" fmla="*/ 0 h 13"/>
                    <a:gd name="T8" fmla="*/ 21 w 23"/>
                    <a:gd name="T9" fmla="*/ 4 h 13"/>
                    <a:gd name="T10" fmla="*/ 23 w 23"/>
                    <a:gd name="T11" fmla="*/ 7 h 13"/>
                    <a:gd name="T12" fmla="*/ 21 w 23"/>
                    <a:gd name="T13" fmla="*/ 10 h 13"/>
                    <a:gd name="T14" fmla="*/ 15 w 23"/>
                    <a:gd name="T15" fmla="*/ 13 h 13"/>
                    <a:gd name="T16" fmla="*/ 7 w 23"/>
                    <a:gd name="T17" fmla="*/ 13 h 13"/>
                    <a:gd name="T18" fmla="*/ 1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1" y="4"/>
                      </a:lnTo>
                      <a:lnTo>
                        <a:pt x="7" y="0"/>
                      </a:lnTo>
                      <a:lnTo>
                        <a:pt x="15" y="0"/>
                      </a:lnTo>
                      <a:lnTo>
                        <a:pt x="21" y="4"/>
                      </a:lnTo>
                      <a:lnTo>
                        <a:pt x="23" y="7"/>
                      </a:lnTo>
                      <a:lnTo>
                        <a:pt x="21" y="10"/>
                      </a:lnTo>
                      <a:lnTo>
                        <a:pt x="15" y="13"/>
                      </a:lnTo>
                      <a:lnTo>
                        <a:pt x="7" y="13"/>
                      </a:lnTo>
                      <a:lnTo>
                        <a:pt x="1"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34" name="Freeform 288"/>
                <p:cNvSpPr>
                  <a:spLocks/>
                </p:cNvSpPr>
                <p:nvPr/>
              </p:nvSpPr>
              <p:spPr bwMode="auto">
                <a:xfrm>
                  <a:off x="3990" y="734"/>
                  <a:ext cx="24" cy="12"/>
                </a:xfrm>
                <a:custGeom>
                  <a:avLst/>
                  <a:gdLst>
                    <a:gd name="T0" fmla="*/ 0 w 24"/>
                    <a:gd name="T1" fmla="*/ 5 h 12"/>
                    <a:gd name="T2" fmla="*/ 3 w 24"/>
                    <a:gd name="T3" fmla="*/ 2 h 12"/>
                    <a:gd name="T4" fmla="*/ 8 w 24"/>
                    <a:gd name="T5" fmla="*/ 0 h 12"/>
                    <a:gd name="T6" fmla="*/ 15 w 24"/>
                    <a:gd name="T7" fmla="*/ 0 h 12"/>
                    <a:gd name="T8" fmla="*/ 21 w 24"/>
                    <a:gd name="T9" fmla="*/ 2 h 12"/>
                    <a:gd name="T10" fmla="*/ 24 w 24"/>
                    <a:gd name="T11" fmla="*/ 5 h 12"/>
                    <a:gd name="T12" fmla="*/ 21 w 24"/>
                    <a:gd name="T13" fmla="*/ 10 h 12"/>
                    <a:gd name="T14" fmla="*/ 15 w 24"/>
                    <a:gd name="T15" fmla="*/ 12 h 12"/>
                    <a:gd name="T16" fmla="*/ 8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8" y="0"/>
                      </a:lnTo>
                      <a:lnTo>
                        <a:pt x="15" y="0"/>
                      </a:lnTo>
                      <a:lnTo>
                        <a:pt x="21" y="2"/>
                      </a:lnTo>
                      <a:lnTo>
                        <a:pt x="24" y="5"/>
                      </a:lnTo>
                      <a:lnTo>
                        <a:pt x="21" y="10"/>
                      </a:lnTo>
                      <a:lnTo>
                        <a:pt x="15" y="12"/>
                      </a:lnTo>
                      <a:lnTo>
                        <a:pt x="8"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35" name="Freeform 289"/>
                <p:cNvSpPr>
                  <a:spLocks/>
                </p:cNvSpPr>
                <p:nvPr/>
              </p:nvSpPr>
              <p:spPr bwMode="auto">
                <a:xfrm>
                  <a:off x="3870" y="728"/>
                  <a:ext cx="25" cy="11"/>
                </a:xfrm>
                <a:custGeom>
                  <a:avLst/>
                  <a:gdLst>
                    <a:gd name="T0" fmla="*/ 0 w 25"/>
                    <a:gd name="T1" fmla="*/ 5 h 11"/>
                    <a:gd name="T2" fmla="*/ 2 w 25"/>
                    <a:gd name="T3" fmla="*/ 2 h 11"/>
                    <a:gd name="T4" fmla="*/ 8 w 25"/>
                    <a:gd name="T5" fmla="*/ 0 h 11"/>
                    <a:gd name="T6" fmla="*/ 16 w 25"/>
                    <a:gd name="T7" fmla="*/ 0 h 11"/>
                    <a:gd name="T8" fmla="*/ 22 w 25"/>
                    <a:gd name="T9" fmla="*/ 2 h 11"/>
                    <a:gd name="T10" fmla="*/ 25 w 25"/>
                    <a:gd name="T11" fmla="*/ 5 h 11"/>
                    <a:gd name="T12" fmla="*/ 22 w 25"/>
                    <a:gd name="T13" fmla="*/ 9 h 11"/>
                    <a:gd name="T14" fmla="*/ 16 w 25"/>
                    <a:gd name="T15" fmla="*/ 11 h 11"/>
                    <a:gd name="T16" fmla="*/ 8 w 25"/>
                    <a:gd name="T17" fmla="*/ 11 h 11"/>
                    <a:gd name="T18" fmla="*/ 2 w 25"/>
                    <a:gd name="T19" fmla="*/ 9 h 11"/>
                    <a:gd name="T20" fmla="*/ 0 w 25"/>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5"/>
                      </a:moveTo>
                      <a:lnTo>
                        <a:pt x="2" y="2"/>
                      </a:lnTo>
                      <a:lnTo>
                        <a:pt x="8" y="0"/>
                      </a:lnTo>
                      <a:lnTo>
                        <a:pt x="16" y="0"/>
                      </a:lnTo>
                      <a:lnTo>
                        <a:pt x="22" y="2"/>
                      </a:lnTo>
                      <a:lnTo>
                        <a:pt x="25" y="5"/>
                      </a:lnTo>
                      <a:lnTo>
                        <a:pt x="22" y="9"/>
                      </a:lnTo>
                      <a:lnTo>
                        <a:pt x="16" y="11"/>
                      </a:lnTo>
                      <a:lnTo>
                        <a:pt x="8" y="11"/>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36" name="Freeform 290"/>
                <p:cNvSpPr>
                  <a:spLocks/>
                </p:cNvSpPr>
                <p:nvPr/>
              </p:nvSpPr>
              <p:spPr bwMode="auto">
                <a:xfrm>
                  <a:off x="3750" y="728"/>
                  <a:ext cx="24" cy="11"/>
                </a:xfrm>
                <a:custGeom>
                  <a:avLst/>
                  <a:gdLst>
                    <a:gd name="T0" fmla="*/ 0 w 24"/>
                    <a:gd name="T1" fmla="*/ 5 h 11"/>
                    <a:gd name="T2" fmla="*/ 3 w 24"/>
                    <a:gd name="T3" fmla="*/ 2 h 11"/>
                    <a:gd name="T4" fmla="*/ 8 w 24"/>
                    <a:gd name="T5" fmla="*/ 0 h 11"/>
                    <a:gd name="T6" fmla="*/ 15 w 24"/>
                    <a:gd name="T7" fmla="*/ 0 h 11"/>
                    <a:gd name="T8" fmla="*/ 21 w 24"/>
                    <a:gd name="T9" fmla="*/ 2 h 11"/>
                    <a:gd name="T10" fmla="*/ 24 w 24"/>
                    <a:gd name="T11" fmla="*/ 5 h 11"/>
                    <a:gd name="T12" fmla="*/ 21 w 24"/>
                    <a:gd name="T13" fmla="*/ 9 h 11"/>
                    <a:gd name="T14" fmla="*/ 15 w 24"/>
                    <a:gd name="T15" fmla="*/ 11 h 11"/>
                    <a:gd name="T16" fmla="*/ 8 w 24"/>
                    <a:gd name="T17" fmla="*/ 11 h 11"/>
                    <a:gd name="T18" fmla="*/ 3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3" y="2"/>
                      </a:lnTo>
                      <a:lnTo>
                        <a:pt x="8" y="0"/>
                      </a:lnTo>
                      <a:lnTo>
                        <a:pt x="15" y="0"/>
                      </a:lnTo>
                      <a:lnTo>
                        <a:pt x="21" y="2"/>
                      </a:lnTo>
                      <a:lnTo>
                        <a:pt x="24" y="5"/>
                      </a:lnTo>
                      <a:lnTo>
                        <a:pt x="21" y="9"/>
                      </a:lnTo>
                      <a:lnTo>
                        <a:pt x="15" y="11"/>
                      </a:lnTo>
                      <a:lnTo>
                        <a:pt x="8" y="11"/>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37" name="Freeform 291"/>
                <p:cNvSpPr>
                  <a:spLocks/>
                </p:cNvSpPr>
                <p:nvPr/>
              </p:nvSpPr>
              <p:spPr bwMode="auto">
                <a:xfrm>
                  <a:off x="3618" y="728"/>
                  <a:ext cx="24" cy="11"/>
                </a:xfrm>
                <a:custGeom>
                  <a:avLst/>
                  <a:gdLst>
                    <a:gd name="T0" fmla="*/ 0 w 24"/>
                    <a:gd name="T1" fmla="*/ 5 h 11"/>
                    <a:gd name="T2" fmla="*/ 2 w 24"/>
                    <a:gd name="T3" fmla="*/ 2 h 11"/>
                    <a:gd name="T4" fmla="*/ 8 w 24"/>
                    <a:gd name="T5" fmla="*/ 0 h 11"/>
                    <a:gd name="T6" fmla="*/ 15 w 24"/>
                    <a:gd name="T7" fmla="*/ 0 h 11"/>
                    <a:gd name="T8" fmla="*/ 21 w 24"/>
                    <a:gd name="T9" fmla="*/ 2 h 11"/>
                    <a:gd name="T10" fmla="*/ 24 w 24"/>
                    <a:gd name="T11" fmla="*/ 5 h 11"/>
                    <a:gd name="T12" fmla="*/ 21 w 24"/>
                    <a:gd name="T13" fmla="*/ 9 h 11"/>
                    <a:gd name="T14" fmla="*/ 15 w 24"/>
                    <a:gd name="T15" fmla="*/ 11 h 11"/>
                    <a:gd name="T16" fmla="*/ 8 w 24"/>
                    <a:gd name="T17" fmla="*/ 11 h 11"/>
                    <a:gd name="T18" fmla="*/ 2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2" y="2"/>
                      </a:lnTo>
                      <a:lnTo>
                        <a:pt x="8" y="0"/>
                      </a:lnTo>
                      <a:lnTo>
                        <a:pt x="15" y="0"/>
                      </a:lnTo>
                      <a:lnTo>
                        <a:pt x="21" y="2"/>
                      </a:lnTo>
                      <a:lnTo>
                        <a:pt x="24" y="5"/>
                      </a:lnTo>
                      <a:lnTo>
                        <a:pt x="21" y="9"/>
                      </a:lnTo>
                      <a:lnTo>
                        <a:pt x="15" y="11"/>
                      </a:lnTo>
                      <a:lnTo>
                        <a:pt x="8" y="11"/>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38" name="Freeform 292"/>
                <p:cNvSpPr>
                  <a:spLocks/>
                </p:cNvSpPr>
                <p:nvPr/>
              </p:nvSpPr>
              <p:spPr bwMode="auto">
                <a:xfrm>
                  <a:off x="3510" y="728"/>
                  <a:ext cx="24" cy="11"/>
                </a:xfrm>
                <a:custGeom>
                  <a:avLst/>
                  <a:gdLst>
                    <a:gd name="T0" fmla="*/ 0 w 24"/>
                    <a:gd name="T1" fmla="*/ 5 h 11"/>
                    <a:gd name="T2" fmla="*/ 3 w 24"/>
                    <a:gd name="T3" fmla="*/ 2 h 11"/>
                    <a:gd name="T4" fmla="*/ 8 w 24"/>
                    <a:gd name="T5" fmla="*/ 0 h 11"/>
                    <a:gd name="T6" fmla="*/ 15 w 24"/>
                    <a:gd name="T7" fmla="*/ 0 h 11"/>
                    <a:gd name="T8" fmla="*/ 21 w 24"/>
                    <a:gd name="T9" fmla="*/ 2 h 11"/>
                    <a:gd name="T10" fmla="*/ 24 w 24"/>
                    <a:gd name="T11" fmla="*/ 5 h 11"/>
                    <a:gd name="T12" fmla="*/ 21 w 24"/>
                    <a:gd name="T13" fmla="*/ 9 h 11"/>
                    <a:gd name="T14" fmla="*/ 15 w 24"/>
                    <a:gd name="T15" fmla="*/ 11 h 11"/>
                    <a:gd name="T16" fmla="*/ 8 w 24"/>
                    <a:gd name="T17" fmla="*/ 11 h 11"/>
                    <a:gd name="T18" fmla="*/ 3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3" y="2"/>
                      </a:lnTo>
                      <a:lnTo>
                        <a:pt x="8" y="0"/>
                      </a:lnTo>
                      <a:lnTo>
                        <a:pt x="15" y="0"/>
                      </a:lnTo>
                      <a:lnTo>
                        <a:pt x="21" y="2"/>
                      </a:lnTo>
                      <a:lnTo>
                        <a:pt x="24" y="5"/>
                      </a:lnTo>
                      <a:lnTo>
                        <a:pt x="21" y="9"/>
                      </a:lnTo>
                      <a:lnTo>
                        <a:pt x="15" y="11"/>
                      </a:lnTo>
                      <a:lnTo>
                        <a:pt x="8" y="11"/>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39" name="Freeform 293"/>
                <p:cNvSpPr>
                  <a:spLocks/>
                </p:cNvSpPr>
                <p:nvPr/>
              </p:nvSpPr>
              <p:spPr bwMode="auto">
                <a:xfrm>
                  <a:off x="3378" y="728"/>
                  <a:ext cx="24" cy="11"/>
                </a:xfrm>
                <a:custGeom>
                  <a:avLst/>
                  <a:gdLst>
                    <a:gd name="T0" fmla="*/ 0 w 24"/>
                    <a:gd name="T1" fmla="*/ 5 h 11"/>
                    <a:gd name="T2" fmla="*/ 1 w 24"/>
                    <a:gd name="T3" fmla="*/ 2 h 11"/>
                    <a:gd name="T4" fmla="*/ 8 w 24"/>
                    <a:gd name="T5" fmla="*/ 0 h 11"/>
                    <a:gd name="T6" fmla="*/ 15 w 24"/>
                    <a:gd name="T7" fmla="*/ 0 h 11"/>
                    <a:gd name="T8" fmla="*/ 21 w 24"/>
                    <a:gd name="T9" fmla="*/ 2 h 11"/>
                    <a:gd name="T10" fmla="*/ 24 w 24"/>
                    <a:gd name="T11" fmla="*/ 5 h 11"/>
                    <a:gd name="T12" fmla="*/ 21 w 24"/>
                    <a:gd name="T13" fmla="*/ 9 h 11"/>
                    <a:gd name="T14" fmla="*/ 15 w 24"/>
                    <a:gd name="T15" fmla="*/ 11 h 11"/>
                    <a:gd name="T16" fmla="*/ 8 w 24"/>
                    <a:gd name="T17" fmla="*/ 11 h 11"/>
                    <a:gd name="T18" fmla="*/ 1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1" y="2"/>
                      </a:lnTo>
                      <a:lnTo>
                        <a:pt x="8" y="0"/>
                      </a:lnTo>
                      <a:lnTo>
                        <a:pt x="15" y="0"/>
                      </a:lnTo>
                      <a:lnTo>
                        <a:pt x="21" y="2"/>
                      </a:lnTo>
                      <a:lnTo>
                        <a:pt x="24" y="5"/>
                      </a:lnTo>
                      <a:lnTo>
                        <a:pt x="21" y="9"/>
                      </a:lnTo>
                      <a:lnTo>
                        <a:pt x="15" y="11"/>
                      </a:lnTo>
                      <a:lnTo>
                        <a:pt x="8" y="11"/>
                      </a:lnTo>
                      <a:lnTo>
                        <a:pt x="1"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40" name="Freeform 294"/>
                <p:cNvSpPr>
                  <a:spLocks/>
                </p:cNvSpPr>
                <p:nvPr/>
              </p:nvSpPr>
              <p:spPr bwMode="auto">
                <a:xfrm>
                  <a:off x="3245" y="734"/>
                  <a:ext cx="25" cy="12"/>
                </a:xfrm>
                <a:custGeom>
                  <a:avLst/>
                  <a:gdLst>
                    <a:gd name="T0" fmla="*/ 0 w 25"/>
                    <a:gd name="T1" fmla="*/ 5 h 12"/>
                    <a:gd name="T2" fmla="*/ 3 w 25"/>
                    <a:gd name="T3" fmla="*/ 2 h 12"/>
                    <a:gd name="T4" fmla="*/ 9 w 25"/>
                    <a:gd name="T5" fmla="*/ 0 h 12"/>
                    <a:gd name="T6" fmla="*/ 16 w 25"/>
                    <a:gd name="T7" fmla="*/ 0 h 12"/>
                    <a:gd name="T8" fmla="*/ 22 w 25"/>
                    <a:gd name="T9" fmla="*/ 2 h 12"/>
                    <a:gd name="T10" fmla="*/ 25 w 25"/>
                    <a:gd name="T11" fmla="*/ 5 h 12"/>
                    <a:gd name="T12" fmla="*/ 22 w 25"/>
                    <a:gd name="T13" fmla="*/ 10 h 12"/>
                    <a:gd name="T14" fmla="*/ 16 w 25"/>
                    <a:gd name="T15" fmla="*/ 12 h 12"/>
                    <a:gd name="T16" fmla="*/ 9 w 25"/>
                    <a:gd name="T17" fmla="*/ 12 h 12"/>
                    <a:gd name="T18" fmla="*/ 3 w 25"/>
                    <a:gd name="T19" fmla="*/ 10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3" y="2"/>
                      </a:lnTo>
                      <a:lnTo>
                        <a:pt x="9" y="0"/>
                      </a:lnTo>
                      <a:lnTo>
                        <a:pt x="16" y="0"/>
                      </a:lnTo>
                      <a:lnTo>
                        <a:pt x="22" y="2"/>
                      </a:lnTo>
                      <a:lnTo>
                        <a:pt x="25" y="5"/>
                      </a:lnTo>
                      <a:lnTo>
                        <a:pt x="22" y="10"/>
                      </a:lnTo>
                      <a:lnTo>
                        <a:pt x="16"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41" name="Freeform 295"/>
                <p:cNvSpPr>
                  <a:spLocks/>
                </p:cNvSpPr>
                <p:nvPr/>
              </p:nvSpPr>
              <p:spPr bwMode="auto">
                <a:xfrm>
                  <a:off x="3126" y="739"/>
                  <a:ext cx="23" cy="13"/>
                </a:xfrm>
                <a:custGeom>
                  <a:avLst/>
                  <a:gdLst>
                    <a:gd name="T0" fmla="*/ 0 w 23"/>
                    <a:gd name="T1" fmla="*/ 7 h 13"/>
                    <a:gd name="T2" fmla="*/ 2 w 23"/>
                    <a:gd name="T3" fmla="*/ 4 h 13"/>
                    <a:gd name="T4" fmla="*/ 8 w 23"/>
                    <a:gd name="T5" fmla="*/ 0 h 13"/>
                    <a:gd name="T6" fmla="*/ 16 w 23"/>
                    <a:gd name="T7" fmla="*/ 0 h 13"/>
                    <a:gd name="T8" fmla="*/ 21 w 23"/>
                    <a:gd name="T9" fmla="*/ 4 h 13"/>
                    <a:gd name="T10" fmla="*/ 23 w 23"/>
                    <a:gd name="T11" fmla="*/ 7 h 13"/>
                    <a:gd name="T12" fmla="*/ 21 w 23"/>
                    <a:gd name="T13" fmla="*/ 10 h 13"/>
                    <a:gd name="T14" fmla="*/ 16 w 23"/>
                    <a:gd name="T15" fmla="*/ 13 h 13"/>
                    <a:gd name="T16" fmla="*/ 8 w 23"/>
                    <a:gd name="T17" fmla="*/ 13 h 13"/>
                    <a:gd name="T18" fmla="*/ 2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2" y="4"/>
                      </a:lnTo>
                      <a:lnTo>
                        <a:pt x="8" y="0"/>
                      </a:lnTo>
                      <a:lnTo>
                        <a:pt x="16" y="0"/>
                      </a:lnTo>
                      <a:lnTo>
                        <a:pt x="21" y="4"/>
                      </a:lnTo>
                      <a:lnTo>
                        <a:pt x="23" y="7"/>
                      </a:lnTo>
                      <a:lnTo>
                        <a:pt x="21" y="10"/>
                      </a:lnTo>
                      <a:lnTo>
                        <a:pt x="16" y="13"/>
                      </a:lnTo>
                      <a:lnTo>
                        <a:pt x="8"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42" name="Freeform 296"/>
                <p:cNvSpPr>
                  <a:spLocks/>
                </p:cNvSpPr>
                <p:nvPr/>
              </p:nvSpPr>
              <p:spPr bwMode="auto">
                <a:xfrm>
                  <a:off x="2994" y="739"/>
                  <a:ext cx="23" cy="13"/>
                </a:xfrm>
                <a:custGeom>
                  <a:avLst/>
                  <a:gdLst>
                    <a:gd name="T0" fmla="*/ 0 w 23"/>
                    <a:gd name="T1" fmla="*/ 7 h 13"/>
                    <a:gd name="T2" fmla="*/ 2 w 23"/>
                    <a:gd name="T3" fmla="*/ 4 h 13"/>
                    <a:gd name="T4" fmla="*/ 7 w 23"/>
                    <a:gd name="T5" fmla="*/ 0 h 13"/>
                    <a:gd name="T6" fmla="*/ 15 w 23"/>
                    <a:gd name="T7" fmla="*/ 0 h 13"/>
                    <a:gd name="T8" fmla="*/ 21 w 23"/>
                    <a:gd name="T9" fmla="*/ 4 h 13"/>
                    <a:gd name="T10" fmla="*/ 23 w 23"/>
                    <a:gd name="T11" fmla="*/ 7 h 13"/>
                    <a:gd name="T12" fmla="*/ 21 w 23"/>
                    <a:gd name="T13" fmla="*/ 10 h 13"/>
                    <a:gd name="T14" fmla="*/ 15 w 23"/>
                    <a:gd name="T15" fmla="*/ 13 h 13"/>
                    <a:gd name="T16" fmla="*/ 7 w 23"/>
                    <a:gd name="T17" fmla="*/ 13 h 13"/>
                    <a:gd name="T18" fmla="*/ 2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2" y="4"/>
                      </a:lnTo>
                      <a:lnTo>
                        <a:pt x="7" y="0"/>
                      </a:lnTo>
                      <a:lnTo>
                        <a:pt x="15" y="0"/>
                      </a:lnTo>
                      <a:lnTo>
                        <a:pt x="21" y="4"/>
                      </a:lnTo>
                      <a:lnTo>
                        <a:pt x="23" y="7"/>
                      </a:lnTo>
                      <a:lnTo>
                        <a:pt x="21" y="10"/>
                      </a:lnTo>
                      <a:lnTo>
                        <a:pt x="15" y="13"/>
                      </a:lnTo>
                      <a:lnTo>
                        <a:pt x="7"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43" name="Freeform 297"/>
                <p:cNvSpPr>
                  <a:spLocks/>
                </p:cNvSpPr>
                <p:nvPr/>
              </p:nvSpPr>
              <p:spPr bwMode="auto">
                <a:xfrm>
                  <a:off x="2862" y="759"/>
                  <a:ext cx="23" cy="12"/>
                </a:xfrm>
                <a:custGeom>
                  <a:avLst/>
                  <a:gdLst>
                    <a:gd name="T0" fmla="*/ 0 w 23"/>
                    <a:gd name="T1" fmla="*/ 6 h 12"/>
                    <a:gd name="T2" fmla="*/ 1 w 23"/>
                    <a:gd name="T3" fmla="*/ 2 h 12"/>
                    <a:gd name="T4" fmla="*/ 7 w 23"/>
                    <a:gd name="T5" fmla="*/ 0 h 12"/>
                    <a:gd name="T6" fmla="*/ 15 w 23"/>
                    <a:gd name="T7" fmla="*/ 0 h 12"/>
                    <a:gd name="T8" fmla="*/ 21 w 23"/>
                    <a:gd name="T9" fmla="*/ 2 h 12"/>
                    <a:gd name="T10" fmla="*/ 23 w 23"/>
                    <a:gd name="T11" fmla="*/ 6 h 12"/>
                    <a:gd name="T12" fmla="*/ 21 w 23"/>
                    <a:gd name="T13" fmla="*/ 10 h 12"/>
                    <a:gd name="T14" fmla="*/ 15 w 23"/>
                    <a:gd name="T15" fmla="*/ 12 h 12"/>
                    <a:gd name="T16" fmla="*/ 7 w 23"/>
                    <a:gd name="T17" fmla="*/ 12 h 12"/>
                    <a:gd name="T18" fmla="*/ 1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1" y="2"/>
                      </a:lnTo>
                      <a:lnTo>
                        <a:pt x="7" y="0"/>
                      </a:lnTo>
                      <a:lnTo>
                        <a:pt x="15" y="0"/>
                      </a:lnTo>
                      <a:lnTo>
                        <a:pt x="21" y="2"/>
                      </a:lnTo>
                      <a:lnTo>
                        <a:pt x="23" y="6"/>
                      </a:lnTo>
                      <a:lnTo>
                        <a:pt x="21" y="10"/>
                      </a:lnTo>
                      <a:lnTo>
                        <a:pt x="15" y="12"/>
                      </a:lnTo>
                      <a:lnTo>
                        <a:pt x="7" y="12"/>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44" name="Freeform 298"/>
                <p:cNvSpPr>
                  <a:spLocks/>
                </p:cNvSpPr>
                <p:nvPr/>
              </p:nvSpPr>
              <p:spPr bwMode="auto">
                <a:xfrm>
                  <a:off x="2754" y="778"/>
                  <a:ext cx="23" cy="12"/>
                </a:xfrm>
                <a:custGeom>
                  <a:avLst/>
                  <a:gdLst>
                    <a:gd name="T0" fmla="*/ 0 w 23"/>
                    <a:gd name="T1" fmla="*/ 6 h 12"/>
                    <a:gd name="T2" fmla="*/ 2 w 23"/>
                    <a:gd name="T3" fmla="*/ 2 h 12"/>
                    <a:gd name="T4" fmla="*/ 7 w 23"/>
                    <a:gd name="T5" fmla="*/ 0 h 12"/>
                    <a:gd name="T6" fmla="*/ 14 w 23"/>
                    <a:gd name="T7" fmla="*/ 0 h 12"/>
                    <a:gd name="T8" fmla="*/ 21 w 23"/>
                    <a:gd name="T9" fmla="*/ 2 h 12"/>
                    <a:gd name="T10" fmla="*/ 23 w 23"/>
                    <a:gd name="T11" fmla="*/ 6 h 12"/>
                    <a:gd name="T12" fmla="*/ 21 w 23"/>
                    <a:gd name="T13" fmla="*/ 10 h 12"/>
                    <a:gd name="T14" fmla="*/ 14 w 23"/>
                    <a:gd name="T15" fmla="*/ 12 h 12"/>
                    <a:gd name="T16" fmla="*/ 7 w 23"/>
                    <a:gd name="T17" fmla="*/ 12 h 12"/>
                    <a:gd name="T18" fmla="*/ 2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2"/>
                      </a:lnTo>
                      <a:lnTo>
                        <a:pt x="7" y="0"/>
                      </a:lnTo>
                      <a:lnTo>
                        <a:pt x="14" y="0"/>
                      </a:lnTo>
                      <a:lnTo>
                        <a:pt x="21" y="2"/>
                      </a:lnTo>
                      <a:lnTo>
                        <a:pt x="23" y="6"/>
                      </a:lnTo>
                      <a:lnTo>
                        <a:pt x="21" y="10"/>
                      </a:lnTo>
                      <a:lnTo>
                        <a:pt x="14" y="12"/>
                      </a:lnTo>
                      <a:lnTo>
                        <a:pt x="7"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45" name="Freeform 299"/>
                <p:cNvSpPr>
                  <a:spLocks/>
                </p:cNvSpPr>
                <p:nvPr/>
              </p:nvSpPr>
              <p:spPr bwMode="auto">
                <a:xfrm>
                  <a:off x="3245" y="486"/>
                  <a:ext cx="337" cy="279"/>
                </a:xfrm>
                <a:custGeom>
                  <a:avLst/>
                  <a:gdLst>
                    <a:gd name="T0" fmla="*/ 0 w 337"/>
                    <a:gd name="T1" fmla="*/ 279 h 279"/>
                    <a:gd name="T2" fmla="*/ 0 w 337"/>
                    <a:gd name="T3" fmla="*/ 117 h 279"/>
                    <a:gd name="T4" fmla="*/ 3 w 337"/>
                    <a:gd name="T5" fmla="*/ 96 h 279"/>
                    <a:gd name="T6" fmla="*/ 9 w 337"/>
                    <a:gd name="T7" fmla="*/ 77 h 279"/>
                    <a:gd name="T8" fmla="*/ 19 w 337"/>
                    <a:gd name="T9" fmla="*/ 58 h 279"/>
                    <a:gd name="T10" fmla="*/ 32 w 337"/>
                    <a:gd name="T11" fmla="*/ 42 h 279"/>
                    <a:gd name="T12" fmla="*/ 49 w 337"/>
                    <a:gd name="T13" fmla="*/ 27 h 279"/>
                    <a:gd name="T14" fmla="*/ 67 w 337"/>
                    <a:gd name="T15" fmla="*/ 16 h 279"/>
                    <a:gd name="T16" fmla="*/ 90 w 337"/>
                    <a:gd name="T17" fmla="*/ 8 h 279"/>
                    <a:gd name="T18" fmla="*/ 112 w 337"/>
                    <a:gd name="T19" fmla="*/ 2 h 279"/>
                    <a:gd name="T20" fmla="*/ 134 w 337"/>
                    <a:gd name="T21" fmla="*/ 0 h 279"/>
                    <a:gd name="T22" fmla="*/ 337 w 337"/>
                    <a:gd name="T23" fmla="*/ 0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7"/>
                    <a:gd name="T37" fmla="*/ 0 h 279"/>
                    <a:gd name="T38" fmla="*/ 337 w 337"/>
                    <a:gd name="T39" fmla="*/ 279 h 2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7" h="279">
                      <a:moveTo>
                        <a:pt x="0" y="279"/>
                      </a:moveTo>
                      <a:lnTo>
                        <a:pt x="0" y="117"/>
                      </a:lnTo>
                      <a:lnTo>
                        <a:pt x="3" y="96"/>
                      </a:lnTo>
                      <a:lnTo>
                        <a:pt x="9" y="77"/>
                      </a:lnTo>
                      <a:lnTo>
                        <a:pt x="19" y="58"/>
                      </a:lnTo>
                      <a:lnTo>
                        <a:pt x="32" y="42"/>
                      </a:lnTo>
                      <a:lnTo>
                        <a:pt x="49" y="27"/>
                      </a:lnTo>
                      <a:lnTo>
                        <a:pt x="67" y="16"/>
                      </a:lnTo>
                      <a:lnTo>
                        <a:pt x="90" y="8"/>
                      </a:lnTo>
                      <a:lnTo>
                        <a:pt x="112" y="2"/>
                      </a:lnTo>
                      <a:lnTo>
                        <a:pt x="134" y="0"/>
                      </a:lnTo>
                      <a:lnTo>
                        <a:pt x="337" y="0"/>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546" name="Freeform 300"/>
                <p:cNvSpPr>
                  <a:spLocks/>
                </p:cNvSpPr>
                <p:nvPr/>
              </p:nvSpPr>
              <p:spPr bwMode="auto">
                <a:xfrm>
                  <a:off x="3582" y="486"/>
                  <a:ext cx="288" cy="355"/>
                </a:xfrm>
                <a:custGeom>
                  <a:avLst/>
                  <a:gdLst>
                    <a:gd name="T0" fmla="*/ 288 w 288"/>
                    <a:gd name="T1" fmla="*/ 355 h 355"/>
                    <a:gd name="T2" fmla="*/ 288 w 288"/>
                    <a:gd name="T3" fmla="*/ 101 h 355"/>
                    <a:gd name="T4" fmla="*/ 285 w 288"/>
                    <a:gd name="T5" fmla="*/ 81 h 355"/>
                    <a:gd name="T6" fmla="*/ 279 w 288"/>
                    <a:gd name="T7" fmla="*/ 62 h 355"/>
                    <a:gd name="T8" fmla="*/ 269 w 288"/>
                    <a:gd name="T9" fmla="*/ 44 h 355"/>
                    <a:gd name="T10" fmla="*/ 254 w 288"/>
                    <a:gd name="T11" fmla="*/ 29 h 355"/>
                    <a:gd name="T12" fmla="*/ 237 w 288"/>
                    <a:gd name="T13" fmla="*/ 18 h 355"/>
                    <a:gd name="T14" fmla="*/ 217 w 288"/>
                    <a:gd name="T15" fmla="*/ 8 h 355"/>
                    <a:gd name="T16" fmla="*/ 196 w 288"/>
                    <a:gd name="T17" fmla="*/ 2 h 355"/>
                    <a:gd name="T18" fmla="*/ 173 w 288"/>
                    <a:gd name="T19" fmla="*/ 0 h 355"/>
                    <a:gd name="T20" fmla="*/ 0 w 288"/>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355"/>
                    <a:gd name="T35" fmla="*/ 288 w 288"/>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355">
                      <a:moveTo>
                        <a:pt x="288" y="355"/>
                      </a:moveTo>
                      <a:lnTo>
                        <a:pt x="288" y="101"/>
                      </a:lnTo>
                      <a:lnTo>
                        <a:pt x="285" y="81"/>
                      </a:lnTo>
                      <a:lnTo>
                        <a:pt x="279" y="62"/>
                      </a:lnTo>
                      <a:lnTo>
                        <a:pt x="269" y="44"/>
                      </a:lnTo>
                      <a:lnTo>
                        <a:pt x="254" y="29"/>
                      </a:lnTo>
                      <a:lnTo>
                        <a:pt x="237" y="18"/>
                      </a:lnTo>
                      <a:lnTo>
                        <a:pt x="217" y="8"/>
                      </a:lnTo>
                      <a:lnTo>
                        <a:pt x="196" y="2"/>
                      </a:lnTo>
                      <a:lnTo>
                        <a:pt x="173" y="0"/>
                      </a:lnTo>
                      <a:lnTo>
                        <a:pt x="0" y="0"/>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sp>
          <p:nvSpPr>
            <p:cNvPr id="20400" name="Text Box 301"/>
            <p:cNvSpPr txBox="1">
              <a:spLocks noChangeArrowheads="1"/>
            </p:cNvSpPr>
            <p:nvPr/>
          </p:nvSpPr>
          <p:spPr bwMode="auto">
            <a:xfrm>
              <a:off x="4824" y="3604"/>
              <a:ext cx="4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r>
                <a:rPr lang="es-ES" altLang="en-US" sz="800"/>
                <a:t>Chrom 1</a:t>
              </a:r>
            </a:p>
          </p:txBody>
        </p:sp>
        <p:sp>
          <p:nvSpPr>
            <p:cNvPr id="20401" name="Freeform 302"/>
            <p:cNvSpPr>
              <a:spLocks/>
            </p:cNvSpPr>
            <p:nvPr/>
          </p:nvSpPr>
          <p:spPr bwMode="auto">
            <a:xfrm>
              <a:off x="4818" y="3322"/>
              <a:ext cx="360" cy="87"/>
            </a:xfrm>
            <a:custGeom>
              <a:avLst/>
              <a:gdLst>
                <a:gd name="T0" fmla="*/ 0 w 1825"/>
                <a:gd name="T1" fmla="*/ 0 h 533"/>
                <a:gd name="T2" fmla="*/ 0 w 1825"/>
                <a:gd name="T3" fmla="*/ 0 h 533"/>
                <a:gd name="T4" fmla="*/ 0 w 1825"/>
                <a:gd name="T5" fmla="*/ 0 h 533"/>
                <a:gd name="T6" fmla="*/ 0 w 1825"/>
                <a:gd name="T7" fmla="*/ 0 h 533"/>
                <a:gd name="T8" fmla="*/ 0 w 1825"/>
                <a:gd name="T9" fmla="*/ 0 h 533"/>
                <a:gd name="T10" fmla="*/ 0 w 1825"/>
                <a:gd name="T11" fmla="*/ 0 h 533"/>
                <a:gd name="T12" fmla="*/ 0 w 1825"/>
                <a:gd name="T13" fmla="*/ 0 h 533"/>
                <a:gd name="T14" fmla="*/ 0 w 1825"/>
                <a:gd name="T15" fmla="*/ 0 h 533"/>
                <a:gd name="T16" fmla="*/ 0 w 1825"/>
                <a:gd name="T17" fmla="*/ 0 h 533"/>
                <a:gd name="T18" fmla="*/ 0 w 1825"/>
                <a:gd name="T19" fmla="*/ 0 h 533"/>
                <a:gd name="T20" fmla="*/ 0 w 1825"/>
                <a:gd name="T21" fmla="*/ 0 h 533"/>
                <a:gd name="T22" fmla="*/ 0 w 1825"/>
                <a:gd name="T23" fmla="*/ 0 h 533"/>
                <a:gd name="T24" fmla="*/ 0 w 1825"/>
                <a:gd name="T25" fmla="*/ 0 h 533"/>
                <a:gd name="T26" fmla="*/ 0 w 1825"/>
                <a:gd name="T27" fmla="*/ 0 h 533"/>
                <a:gd name="T28" fmla="*/ 0 w 1825"/>
                <a:gd name="T29" fmla="*/ 0 h 533"/>
                <a:gd name="T30" fmla="*/ 0 w 1825"/>
                <a:gd name="T31" fmla="*/ 0 h 533"/>
                <a:gd name="T32" fmla="*/ 0 w 1825"/>
                <a:gd name="T33" fmla="*/ 0 h 533"/>
                <a:gd name="T34" fmla="*/ 0 w 1825"/>
                <a:gd name="T35" fmla="*/ 0 h 533"/>
                <a:gd name="T36" fmla="*/ 0 w 1825"/>
                <a:gd name="T37" fmla="*/ 0 h 533"/>
                <a:gd name="T38" fmla="*/ 0 w 1825"/>
                <a:gd name="T39" fmla="*/ 0 h 533"/>
                <a:gd name="T40" fmla="*/ 0 w 1825"/>
                <a:gd name="T41" fmla="*/ 0 h 533"/>
                <a:gd name="T42" fmla="*/ 0 w 1825"/>
                <a:gd name="T43" fmla="*/ 0 h 533"/>
                <a:gd name="T44" fmla="*/ 0 w 1825"/>
                <a:gd name="T45" fmla="*/ 0 h 533"/>
                <a:gd name="T46" fmla="*/ 0 w 1825"/>
                <a:gd name="T47" fmla="*/ 0 h 533"/>
                <a:gd name="T48" fmla="*/ 0 w 1825"/>
                <a:gd name="T49" fmla="*/ 0 h 533"/>
                <a:gd name="T50" fmla="*/ 0 w 1825"/>
                <a:gd name="T51" fmla="*/ 0 h 533"/>
                <a:gd name="T52" fmla="*/ 0 w 1825"/>
                <a:gd name="T53" fmla="*/ 0 h 533"/>
                <a:gd name="T54" fmla="*/ 0 w 1825"/>
                <a:gd name="T55" fmla="*/ 0 h 533"/>
                <a:gd name="T56" fmla="*/ 0 w 1825"/>
                <a:gd name="T57" fmla="*/ 0 h 533"/>
                <a:gd name="T58" fmla="*/ 0 w 1825"/>
                <a:gd name="T59" fmla="*/ 0 h 533"/>
                <a:gd name="T60" fmla="*/ 0 w 1825"/>
                <a:gd name="T61" fmla="*/ 0 h 533"/>
                <a:gd name="T62" fmla="*/ 0 w 1825"/>
                <a:gd name="T63" fmla="*/ 0 h 533"/>
                <a:gd name="T64" fmla="*/ 0 w 1825"/>
                <a:gd name="T65" fmla="*/ 0 h 533"/>
                <a:gd name="T66" fmla="*/ 0 w 1825"/>
                <a:gd name="T67" fmla="*/ 0 h 533"/>
                <a:gd name="T68" fmla="*/ 0 w 1825"/>
                <a:gd name="T69" fmla="*/ 0 h 533"/>
                <a:gd name="T70" fmla="*/ 0 w 1825"/>
                <a:gd name="T71" fmla="*/ 0 h 533"/>
                <a:gd name="T72" fmla="*/ 0 w 1825"/>
                <a:gd name="T73" fmla="*/ 0 h 533"/>
                <a:gd name="T74" fmla="*/ 0 w 1825"/>
                <a:gd name="T75" fmla="*/ 0 h 533"/>
                <a:gd name="T76" fmla="*/ 0 w 1825"/>
                <a:gd name="T77" fmla="*/ 0 h 533"/>
                <a:gd name="T78" fmla="*/ 0 w 1825"/>
                <a:gd name="T79" fmla="*/ 0 h 533"/>
                <a:gd name="T80" fmla="*/ 0 w 1825"/>
                <a:gd name="T81" fmla="*/ 0 h 533"/>
                <a:gd name="T82" fmla="*/ 0 w 1825"/>
                <a:gd name="T83" fmla="*/ 0 h 533"/>
                <a:gd name="T84" fmla="*/ 0 w 1825"/>
                <a:gd name="T85" fmla="*/ 0 h 533"/>
                <a:gd name="T86" fmla="*/ 0 w 1825"/>
                <a:gd name="T87" fmla="*/ 0 h 533"/>
                <a:gd name="T88" fmla="*/ 0 w 1825"/>
                <a:gd name="T89" fmla="*/ 0 h 5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25"/>
                <a:gd name="T136" fmla="*/ 0 h 533"/>
                <a:gd name="T137" fmla="*/ 1825 w 1825"/>
                <a:gd name="T138" fmla="*/ 533 h 5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25" h="533">
                  <a:moveTo>
                    <a:pt x="0" y="0"/>
                  </a:moveTo>
                  <a:lnTo>
                    <a:pt x="0" y="431"/>
                  </a:lnTo>
                  <a:lnTo>
                    <a:pt x="2" y="438"/>
                  </a:lnTo>
                  <a:lnTo>
                    <a:pt x="10" y="445"/>
                  </a:lnTo>
                  <a:lnTo>
                    <a:pt x="21" y="453"/>
                  </a:lnTo>
                  <a:lnTo>
                    <a:pt x="37" y="459"/>
                  </a:lnTo>
                  <a:lnTo>
                    <a:pt x="57" y="466"/>
                  </a:lnTo>
                  <a:lnTo>
                    <a:pt x="82" y="473"/>
                  </a:lnTo>
                  <a:lnTo>
                    <a:pt x="112" y="480"/>
                  </a:lnTo>
                  <a:lnTo>
                    <a:pt x="146" y="485"/>
                  </a:lnTo>
                  <a:lnTo>
                    <a:pt x="182" y="492"/>
                  </a:lnTo>
                  <a:lnTo>
                    <a:pt x="223" y="497"/>
                  </a:lnTo>
                  <a:lnTo>
                    <a:pt x="267" y="502"/>
                  </a:lnTo>
                  <a:lnTo>
                    <a:pt x="315" y="508"/>
                  </a:lnTo>
                  <a:lnTo>
                    <a:pt x="366" y="512"/>
                  </a:lnTo>
                  <a:lnTo>
                    <a:pt x="419" y="516"/>
                  </a:lnTo>
                  <a:lnTo>
                    <a:pt x="475" y="520"/>
                  </a:lnTo>
                  <a:lnTo>
                    <a:pt x="534" y="523"/>
                  </a:lnTo>
                  <a:lnTo>
                    <a:pt x="593" y="526"/>
                  </a:lnTo>
                  <a:lnTo>
                    <a:pt x="656" y="528"/>
                  </a:lnTo>
                  <a:lnTo>
                    <a:pt x="719" y="529"/>
                  </a:lnTo>
                  <a:lnTo>
                    <a:pt x="783" y="532"/>
                  </a:lnTo>
                  <a:lnTo>
                    <a:pt x="847" y="532"/>
                  </a:lnTo>
                  <a:lnTo>
                    <a:pt x="913" y="533"/>
                  </a:lnTo>
                  <a:lnTo>
                    <a:pt x="978" y="532"/>
                  </a:lnTo>
                  <a:lnTo>
                    <a:pt x="1043" y="532"/>
                  </a:lnTo>
                  <a:lnTo>
                    <a:pt x="1107" y="529"/>
                  </a:lnTo>
                  <a:lnTo>
                    <a:pt x="1170" y="528"/>
                  </a:lnTo>
                  <a:lnTo>
                    <a:pt x="1232" y="526"/>
                  </a:lnTo>
                  <a:lnTo>
                    <a:pt x="1291" y="523"/>
                  </a:lnTo>
                  <a:lnTo>
                    <a:pt x="1350" y="520"/>
                  </a:lnTo>
                  <a:lnTo>
                    <a:pt x="1406" y="516"/>
                  </a:lnTo>
                  <a:lnTo>
                    <a:pt x="1459" y="512"/>
                  </a:lnTo>
                  <a:lnTo>
                    <a:pt x="1510" y="508"/>
                  </a:lnTo>
                  <a:lnTo>
                    <a:pt x="1558" y="502"/>
                  </a:lnTo>
                  <a:lnTo>
                    <a:pt x="1603" y="497"/>
                  </a:lnTo>
                  <a:lnTo>
                    <a:pt x="1644" y="492"/>
                  </a:lnTo>
                  <a:lnTo>
                    <a:pt x="1681" y="485"/>
                  </a:lnTo>
                  <a:lnTo>
                    <a:pt x="1713" y="480"/>
                  </a:lnTo>
                  <a:lnTo>
                    <a:pt x="1743" y="473"/>
                  </a:lnTo>
                  <a:lnTo>
                    <a:pt x="1768" y="466"/>
                  </a:lnTo>
                  <a:lnTo>
                    <a:pt x="1788" y="459"/>
                  </a:lnTo>
                  <a:lnTo>
                    <a:pt x="1804" y="453"/>
                  </a:lnTo>
                  <a:lnTo>
                    <a:pt x="1817" y="445"/>
                  </a:lnTo>
                  <a:lnTo>
                    <a:pt x="1823" y="438"/>
                  </a:lnTo>
                  <a:lnTo>
                    <a:pt x="1825" y="431"/>
                  </a:lnTo>
                  <a:lnTo>
                    <a:pt x="1825" y="0"/>
                  </a:lnTo>
                  <a:lnTo>
                    <a:pt x="1823" y="6"/>
                  </a:lnTo>
                  <a:lnTo>
                    <a:pt x="1817" y="11"/>
                  </a:lnTo>
                  <a:lnTo>
                    <a:pt x="1804" y="17"/>
                  </a:lnTo>
                  <a:lnTo>
                    <a:pt x="1788" y="22"/>
                  </a:lnTo>
                  <a:lnTo>
                    <a:pt x="1768" y="27"/>
                  </a:lnTo>
                  <a:lnTo>
                    <a:pt x="1743" y="32"/>
                  </a:lnTo>
                  <a:lnTo>
                    <a:pt x="1713" y="37"/>
                  </a:lnTo>
                  <a:lnTo>
                    <a:pt x="1681" y="41"/>
                  </a:lnTo>
                  <a:lnTo>
                    <a:pt x="1644" y="46"/>
                  </a:lnTo>
                  <a:lnTo>
                    <a:pt x="1603" y="50"/>
                  </a:lnTo>
                  <a:lnTo>
                    <a:pt x="1558" y="54"/>
                  </a:lnTo>
                  <a:lnTo>
                    <a:pt x="1510" y="58"/>
                  </a:lnTo>
                  <a:lnTo>
                    <a:pt x="1459" y="62"/>
                  </a:lnTo>
                  <a:lnTo>
                    <a:pt x="1406" y="64"/>
                  </a:lnTo>
                  <a:lnTo>
                    <a:pt x="1350" y="67"/>
                  </a:lnTo>
                  <a:lnTo>
                    <a:pt x="1291" y="69"/>
                  </a:lnTo>
                  <a:lnTo>
                    <a:pt x="1232" y="72"/>
                  </a:lnTo>
                  <a:lnTo>
                    <a:pt x="1170" y="74"/>
                  </a:lnTo>
                  <a:lnTo>
                    <a:pt x="1107" y="75"/>
                  </a:lnTo>
                  <a:lnTo>
                    <a:pt x="1043" y="76"/>
                  </a:lnTo>
                  <a:lnTo>
                    <a:pt x="978" y="76"/>
                  </a:lnTo>
                  <a:lnTo>
                    <a:pt x="913" y="77"/>
                  </a:lnTo>
                  <a:lnTo>
                    <a:pt x="847" y="76"/>
                  </a:lnTo>
                  <a:lnTo>
                    <a:pt x="783" y="76"/>
                  </a:lnTo>
                  <a:lnTo>
                    <a:pt x="719" y="75"/>
                  </a:lnTo>
                  <a:lnTo>
                    <a:pt x="656" y="74"/>
                  </a:lnTo>
                  <a:lnTo>
                    <a:pt x="593" y="72"/>
                  </a:lnTo>
                  <a:lnTo>
                    <a:pt x="534" y="69"/>
                  </a:lnTo>
                  <a:lnTo>
                    <a:pt x="475" y="67"/>
                  </a:lnTo>
                  <a:lnTo>
                    <a:pt x="419" y="64"/>
                  </a:lnTo>
                  <a:lnTo>
                    <a:pt x="366" y="62"/>
                  </a:lnTo>
                  <a:lnTo>
                    <a:pt x="315" y="58"/>
                  </a:lnTo>
                  <a:lnTo>
                    <a:pt x="267" y="54"/>
                  </a:lnTo>
                  <a:lnTo>
                    <a:pt x="223" y="50"/>
                  </a:lnTo>
                  <a:lnTo>
                    <a:pt x="182" y="46"/>
                  </a:lnTo>
                  <a:lnTo>
                    <a:pt x="146" y="41"/>
                  </a:lnTo>
                  <a:lnTo>
                    <a:pt x="112" y="37"/>
                  </a:lnTo>
                  <a:lnTo>
                    <a:pt x="82" y="32"/>
                  </a:lnTo>
                  <a:lnTo>
                    <a:pt x="57" y="27"/>
                  </a:lnTo>
                  <a:lnTo>
                    <a:pt x="37" y="22"/>
                  </a:lnTo>
                  <a:lnTo>
                    <a:pt x="21" y="17"/>
                  </a:lnTo>
                  <a:lnTo>
                    <a:pt x="10" y="11"/>
                  </a:lnTo>
                  <a:lnTo>
                    <a:pt x="2" y="6"/>
                  </a:lnTo>
                  <a:lnTo>
                    <a:pt x="0"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19465" name="Text Box 303"/>
          <p:cNvSpPr txBox="1">
            <a:spLocks noChangeArrowheads="1"/>
          </p:cNvSpPr>
          <p:nvPr/>
        </p:nvSpPr>
        <p:spPr bwMode="auto">
          <a:xfrm>
            <a:off x="4138613" y="5227638"/>
            <a:ext cx="93503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r>
              <a:rPr lang="es-ES" altLang="en-US" sz="800"/>
              <a:t>Chrom 3</a:t>
            </a:r>
          </a:p>
        </p:txBody>
      </p:sp>
      <p:grpSp>
        <p:nvGrpSpPr>
          <p:cNvPr id="19466" name="Group 1277"/>
          <p:cNvGrpSpPr>
            <a:grpSpLocks/>
          </p:cNvGrpSpPr>
          <p:nvPr/>
        </p:nvGrpSpPr>
        <p:grpSpPr bwMode="auto">
          <a:xfrm>
            <a:off x="4114800" y="4579938"/>
            <a:ext cx="603250" cy="565150"/>
            <a:chOff x="4306888" y="4579938"/>
            <a:chExt cx="603250" cy="565150"/>
          </a:xfrm>
        </p:grpSpPr>
        <p:grpSp>
          <p:nvGrpSpPr>
            <p:cNvPr id="20252" name="Group 304"/>
            <p:cNvGrpSpPr>
              <a:grpSpLocks/>
            </p:cNvGrpSpPr>
            <p:nvPr/>
          </p:nvGrpSpPr>
          <p:grpSpPr bwMode="auto">
            <a:xfrm>
              <a:off x="4306888" y="4579938"/>
              <a:ext cx="603250" cy="565150"/>
              <a:chOff x="6048" y="16848"/>
              <a:chExt cx="1922" cy="2191"/>
            </a:xfrm>
          </p:grpSpPr>
          <p:sp>
            <p:nvSpPr>
              <p:cNvPr id="20254" name="Rectangle 305"/>
              <p:cNvSpPr>
                <a:spLocks noChangeArrowheads="1"/>
              </p:cNvSpPr>
              <p:nvPr/>
            </p:nvSpPr>
            <p:spPr bwMode="auto">
              <a:xfrm>
                <a:off x="7584" y="18356"/>
                <a:ext cx="48" cy="607"/>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55" name="Rectangle 306"/>
              <p:cNvSpPr>
                <a:spLocks noChangeArrowheads="1"/>
              </p:cNvSpPr>
              <p:nvPr/>
            </p:nvSpPr>
            <p:spPr bwMode="auto">
              <a:xfrm>
                <a:off x="7440" y="18305"/>
                <a:ext cx="49" cy="608"/>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56" name="Rectangle 307"/>
              <p:cNvSpPr>
                <a:spLocks noChangeArrowheads="1"/>
              </p:cNvSpPr>
              <p:nvPr/>
            </p:nvSpPr>
            <p:spPr bwMode="auto">
              <a:xfrm>
                <a:off x="6384" y="18356"/>
                <a:ext cx="47" cy="607"/>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57" name="Rectangle 308"/>
              <p:cNvSpPr>
                <a:spLocks noChangeArrowheads="1"/>
              </p:cNvSpPr>
              <p:nvPr/>
            </p:nvSpPr>
            <p:spPr bwMode="auto">
              <a:xfrm>
                <a:off x="6528" y="18305"/>
                <a:ext cx="47" cy="608"/>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58" name="Freeform 309"/>
              <p:cNvSpPr>
                <a:spLocks/>
              </p:cNvSpPr>
              <p:nvPr/>
            </p:nvSpPr>
            <p:spPr bwMode="auto">
              <a:xfrm>
                <a:off x="6048" y="18001"/>
                <a:ext cx="1921" cy="203"/>
              </a:xfrm>
              <a:custGeom>
                <a:avLst/>
                <a:gdLst>
                  <a:gd name="T0" fmla="*/ 2 w 1921"/>
                  <a:gd name="T1" fmla="*/ 94 h 203"/>
                  <a:gd name="T2" fmla="*/ 21 w 1921"/>
                  <a:gd name="T3" fmla="*/ 80 h 203"/>
                  <a:gd name="T4" fmla="*/ 59 w 1921"/>
                  <a:gd name="T5" fmla="*/ 66 h 203"/>
                  <a:gd name="T6" fmla="*/ 117 w 1921"/>
                  <a:gd name="T7" fmla="*/ 53 h 203"/>
                  <a:gd name="T8" fmla="*/ 191 w 1921"/>
                  <a:gd name="T9" fmla="*/ 40 h 203"/>
                  <a:gd name="T10" fmla="*/ 281 w 1921"/>
                  <a:gd name="T11" fmla="*/ 29 h 203"/>
                  <a:gd name="T12" fmla="*/ 384 w 1921"/>
                  <a:gd name="T13" fmla="*/ 20 h 203"/>
                  <a:gd name="T14" fmla="*/ 500 w 1921"/>
                  <a:gd name="T15" fmla="*/ 12 h 203"/>
                  <a:gd name="T16" fmla="*/ 624 w 1921"/>
                  <a:gd name="T17" fmla="*/ 7 h 203"/>
                  <a:gd name="T18" fmla="*/ 756 w 1921"/>
                  <a:gd name="T19" fmla="*/ 2 h 203"/>
                  <a:gd name="T20" fmla="*/ 892 w 1921"/>
                  <a:gd name="T21" fmla="*/ 0 h 203"/>
                  <a:gd name="T22" fmla="*/ 1029 w 1921"/>
                  <a:gd name="T23" fmla="*/ 0 h 203"/>
                  <a:gd name="T24" fmla="*/ 1164 w 1921"/>
                  <a:gd name="T25" fmla="*/ 2 h 203"/>
                  <a:gd name="T26" fmla="*/ 1295 w 1921"/>
                  <a:gd name="T27" fmla="*/ 7 h 203"/>
                  <a:gd name="T28" fmla="*/ 1421 w 1921"/>
                  <a:gd name="T29" fmla="*/ 12 h 203"/>
                  <a:gd name="T30" fmla="*/ 1535 w 1921"/>
                  <a:gd name="T31" fmla="*/ 20 h 203"/>
                  <a:gd name="T32" fmla="*/ 1640 w 1921"/>
                  <a:gd name="T33" fmla="*/ 29 h 203"/>
                  <a:gd name="T34" fmla="*/ 1729 w 1921"/>
                  <a:gd name="T35" fmla="*/ 40 h 203"/>
                  <a:gd name="T36" fmla="*/ 1803 w 1921"/>
                  <a:gd name="T37" fmla="*/ 53 h 203"/>
                  <a:gd name="T38" fmla="*/ 1860 w 1921"/>
                  <a:gd name="T39" fmla="*/ 66 h 203"/>
                  <a:gd name="T40" fmla="*/ 1898 w 1921"/>
                  <a:gd name="T41" fmla="*/ 80 h 203"/>
                  <a:gd name="T42" fmla="*/ 1918 w 1921"/>
                  <a:gd name="T43" fmla="*/ 94 h 203"/>
                  <a:gd name="T44" fmla="*/ 1918 w 1921"/>
                  <a:gd name="T45" fmla="*/ 108 h 203"/>
                  <a:gd name="T46" fmla="*/ 1898 w 1921"/>
                  <a:gd name="T47" fmla="*/ 123 h 203"/>
                  <a:gd name="T48" fmla="*/ 1860 w 1921"/>
                  <a:gd name="T49" fmla="*/ 136 h 203"/>
                  <a:gd name="T50" fmla="*/ 1803 w 1921"/>
                  <a:gd name="T51" fmla="*/ 150 h 203"/>
                  <a:gd name="T52" fmla="*/ 1729 w 1921"/>
                  <a:gd name="T53" fmla="*/ 162 h 203"/>
                  <a:gd name="T54" fmla="*/ 1640 w 1921"/>
                  <a:gd name="T55" fmla="*/ 172 h 203"/>
                  <a:gd name="T56" fmla="*/ 1535 w 1921"/>
                  <a:gd name="T57" fmla="*/ 182 h 203"/>
                  <a:gd name="T58" fmla="*/ 1421 w 1921"/>
                  <a:gd name="T59" fmla="*/ 190 h 203"/>
                  <a:gd name="T60" fmla="*/ 1295 w 1921"/>
                  <a:gd name="T61" fmla="*/ 196 h 203"/>
                  <a:gd name="T62" fmla="*/ 1164 w 1921"/>
                  <a:gd name="T63" fmla="*/ 199 h 203"/>
                  <a:gd name="T64" fmla="*/ 1029 w 1921"/>
                  <a:gd name="T65" fmla="*/ 202 h 203"/>
                  <a:gd name="T66" fmla="*/ 892 w 1921"/>
                  <a:gd name="T67" fmla="*/ 202 h 203"/>
                  <a:gd name="T68" fmla="*/ 756 w 1921"/>
                  <a:gd name="T69" fmla="*/ 199 h 203"/>
                  <a:gd name="T70" fmla="*/ 624 w 1921"/>
                  <a:gd name="T71" fmla="*/ 196 h 203"/>
                  <a:gd name="T72" fmla="*/ 500 w 1921"/>
                  <a:gd name="T73" fmla="*/ 190 h 203"/>
                  <a:gd name="T74" fmla="*/ 384 w 1921"/>
                  <a:gd name="T75" fmla="*/ 182 h 203"/>
                  <a:gd name="T76" fmla="*/ 281 w 1921"/>
                  <a:gd name="T77" fmla="*/ 172 h 203"/>
                  <a:gd name="T78" fmla="*/ 191 w 1921"/>
                  <a:gd name="T79" fmla="*/ 162 h 203"/>
                  <a:gd name="T80" fmla="*/ 117 w 1921"/>
                  <a:gd name="T81" fmla="*/ 150 h 203"/>
                  <a:gd name="T82" fmla="*/ 59 w 1921"/>
                  <a:gd name="T83" fmla="*/ 136 h 203"/>
                  <a:gd name="T84" fmla="*/ 21 w 1921"/>
                  <a:gd name="T85" fmla="*/ 123 h 203"/>
                  <a:gd name="T86" fmla="*/ 2 w 1921"/>
                  <a:gd name="T87" fmla="*/ 108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3"/>
                  <a:gd name="T134" fmla="*/ 1921 w 1921"/>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3">
                    <a:moveTo>
                      <a:pt x="0" y="101"/>
                    </a:moveTo>
                    <a:lnTo>
                      <a:pt x="2" y="94"/>
                    </a:lnTo>
                    <a:lnTo>
                      <a:pt x="8" y="86"/>
                    </a:lnTo>
                    <a:lnTo>
                      <a:pt x="21" y="80"/>
                    </a:lnTo>
                    <a:lnTo>
                      <a:pt x="38" y="72"/>
                    </a:lnTo>
                    <a:lnTo>
                      <a:pt x="59" y="66"/>
                    </a:lnTo>
                    <a:lnTo>
                      <a:pt x="86" y="59"/>
                    </a:lnTo>
                    <a:lnTo>
                      <a:pt x="117" y="53"/>
                    </a:lnTo>
                    <a:lnTo>
                      <a:pt x="151" y="46"/>
                    </a:lnTo>
                    <a:lnTo>
                      <a:pt x="191" y="40"/>
                    </a:lnTo>
                    <a:lnTo>
                      <a:pt x="234" y="35"/>
                    </a:lnTo>
                    <a:lnTo>
                      <a:pt x="281" y="29"/>
                    </a:lnTo>
                    <a:lnTo>
                      <a:pt x="331" y="25"/>
                    </a:lnTo>
                    <a:lnTo>
                      <a:pt x="384" y="20"/>
                    </a:lnTo>
                    <a:lnTo>
                      <a:pt x="440" y="16"/>
                    </a:lnTo>
                    <a:lnTo>
                      <a:pt x="500" y="12"/>
                    </a:lnTo>
                    <a:lnTo>
                      <a:pt x="561" y="9"/>
                    </a:lnTo>
                    <a:lnTo>
                      <a:pt x="624" y="7"/>
                    </a:lnTo>
                    <a:lnTo>
                      <a:pt x="689" y="3"/>
                    </a:lnTo>
                    <a:lnTo>
                      <a:pt x="756" y="2"/>
                    </a:lnTo>
                    <a:lnTo>
                      <a:pt x="823" y="1"/>
                    </a:lnTo>
                    <a:lnTo>
                      <a:pt x="892" y="0"/>
                    </a:lnTo>
                    <a:lnTo>
                      <a:pt x="960" y="0"/>
                    </a:lnTo>
                    <a:lnTo>
                      <a:pt x="1029" y="0"/>
                    </a:lnTo>
                    <a:lnTo>
                      <a:pt x="1096" y="1"/>
                    </a:lnTo>
                    <a:lnTo>
                      <a:pt x="1164" y="2"/>
                    </a:lnTo>
                    <a:lnTo>
                      <a:pt x="1230" y="3"/>
                    </a:lnTo>
                    <a:lnTo>
                      <a:pt x="1295" y="7"/>
                    </a:lnTo>
                    <a:lnTo>
                      <a:pt x="1358" y="9"/>
                    </a:lnTo>
                    <a:lnTo>
                      <a:pt x="1421" y="12"/>
                    </a:lnTo>
                    <a:lnTo>
                      <a:pt x="1479" y="16"/>
                    </a:lnTo>
                    <a:lnTo>
                      <a:pt x="1535" y="20"/>
                    </a:lnTo>
                    <a:lnTo>
                      <a:pt x="1589" y="25"/>
                    </a:lnTo>
                    <a:lnTo>
                      <a:pt x="1640" y="29"/>
                    </a:lnTo>
                    <a:lnTo>
                      <a:pt x="1686" y="35"/>
                    </a:lnTo>
                    <a:lnTo>
                      <a:pt x="1729" y="40"/>
                    </a:lnTo>
                    <a:lnTo>
                      <a:pt x="1768" y="46"/>
                    </a:lnTo>
                    <a:lnTo>
                      <a:pt x="1803" y="53"/>
                    </a:lnTo>
                    <a:lnTo>
                      <a:pt x="1834" y="59"/>
                    </a:lnTo>
                    <a:lnTo>
                      <a:pt x="1860" y="66"/>
                    </a:lnTo>
                    <a:lnTo>
                      <a:pt x="1881" y="72"/>
                    </a:lnTo>
                    <a:lnTo>
                      <a:pt x="1898" y="80"/>
                    </a:lnTo>
                    <a:lnTo>
                      <a:pt x="1911" y="86"/>
                    </a:lnTo>
                    <a:lnTo>
                      <a:pt x="1918" y="94"/>
                    </a:lnTo>
                    <a:lnTo>
                      <a:pt x="1921" y="101"/>
                    </a:lnTo>
                    <a:lnTo>
                      <a:pt x="1918" y="108"/>
                    </a:lnTo>
                    <a:lnTo>
                      <a:pt x="1911" y="115"/>
                    </a:lnTo>
                    <a:lnTo>
                      <a:pt x="1898" y="123"/>
                    </a:lnTo>
                    <a:lnTo>
                      <a:pt x="1881" y="129"/>
                    </a:lnTo>
                    <a:lnTo>
                      <a:pt x="1860" y="136"/>
                    </a:lnTo>
                    <a:lnTo>
                      <a:pt x="1834" y="143"/>
                    </a:lnTo>
                    <a:lnTo>
                      <a:pt x="1803" y="150"/>
                    </a:lnTo>
                    <a:lnTo>
                      <a:pt x="1768" y="155"/>
                    </a:lnTo>
                    <a:lnTo>
                      <a:pt x="1729" y="162"/>
                    </a:lnTo>
                    <a:lnTo>
                      <a:pt x="1686" y="167"/>
                    </a:lnTo>
                    <a:lnTo>
                      <a:pt x="1640" y="172"/>
                    </a:lnTo>
                    <a:lnTo>
                      <a:pt x="1589" y="178"/>
                    </a:lnTo>
                    <a:lnTo>
                      <a:pt x="1535" y="182"/>
                    </a:lnTo>
                    <a:lnTo>
                      <a:pt x="1479" y="186"/>
                    </a:lnTo>
                    <a:lnTo>
                      <a:pt x="1421" y="190"/>
                    </a:lnTo>
                    <a:lnTo>
                      <a:pt x="1358" y="193"/>
                    </a:lnTo>
                    <a:lnTo>
                      <a:pt x="1295" y="196"/>
                    </a:lnTo>
                    <a:lnTo>
                      <a:pt x="1230" y="198"/>
                    </a:lnTo>
                    <a:lnTo>
                      <a:pt x="1164" y="199"/>
                    </a:lnTo>
                    <a:lnTo>
                      <a:pt x="1096" y="202"/>
                    </a:lnTo>
                    <a:lnTo>
                      <a:pt x="1029" y="202"/>
                    </a:lnTo>
                    <a:lnTo>
                      <a:pt x="960" y="203"/>
                    </a:lnTo>
                    <a:lnTo>
                      <a:pt x="892" y="202"/>
                    </a:lnTo>
                    <a:lnTo>
                      <a:pt x="823" y="202"/>
                    </a:lnTo>
                    <a:lnTo>
                      <a:pt x="756" y="199"/>
                    </a:lnTo>
                    <a:lnTo>
                      <a:pt x="689" y="198"/>
                    </a:lnTo>
                    <a:lnTo>
                      <a:pt x="624" y="196"/>
                    </a:lnTo>
                    <a:lnTo>
                      <a:pt x="561" y="193"/>
                    </a:lnTo>
                    <a:lnTo>
                      <a:pt x="500" y="190"/>
                    </a:lnTo>
                    <a:lnTo>
                      <a:pt x="440" y="186"/>
                    </a:lnTo>
                    <a:lnTo>
                      <a:pt x="384" y="182"/>
                    </a:lnTo>
                    <a:lnTo>
                      <a:pt x="331" y="178"/>
                    </a:lnTo>
                    <a:lnTo>
                      <a:pt x="281" y="172"/>
                    </a:lnTo>
                    <a:lnTo>
                      <a:pt x="234" y="167"/>
                    </a:lnTo>
                    <a:lnTo>
                      <a:pt x="191" y="162"/>
                    </a:lnTo>
                    <a:lnTo>
                      <a:pt x="151" y="155"/>
                    </a:lnTo>
                    <a:lnTo>
                      <a:pt x="117" y="150"/>
                    </a:lnTo>
                    <a:lnTo>
                      <a:pt x="86" y="143"/>
                    </a:lnTo>
                    <a:lnTo>
                      <a:pt x="59" y="136"/>
                    </a:lnTo>
                    <a:lnTo>
                      <a:pt x="38" y="129"/>
                    </a:lnTo>
                    <a:lnTo>
                      <a:pt x="21" y="123"/>
                    </a:lnTo>
                    <a:lnTo>
                      <a:pt x="8" y="115"/>
                    </a:lnTo>
                    <a:lnTo>
                      <a:pt x="2" y="108"/>
                    </a:lnTo>
                    <a:lnTo>
                      <a:pt x="0" y="101"/>
                    </a:lnTo>
                    <a:close/>
                  </a:path>
                </a:pathLst>
              </a:custGeom>
              <a:solidFill>
                <a:srgbClr val="FFFFFF"/>
              </a:solidFill>
              <a:ln w="50800">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59" name="Freeform 310"/>
              <p:cNvSpPr>
                <a:spLocks/>
              </p:cNvSpPr>
              <p:nvPr/>
            </p:nvSpPr>
            <p:spPr bwMode="auto">
              <a:xfrm>
                <a:off x="6143" y="18204"/>
                <a:ext cx="1729" cy="202"/>
              </a:xfrm>
              <a:custGeom>
                <a:avLst/>
                <a:gdLst>
                  <a:gd name="T0" fmla="*/ 3 w 1729"/>
                  <a:gd name="T1" fmla="*/ 93 h 202"/>
                  <a:gd name="T2" fmla="*/ 22 w 1729"/>
                  <a:gd name="T3" fmla="*/ 78 h 202"/>
                  <a:gd name="T4" fmla="*/ 60 w 1729"/>
                  <a:gd name="T5" fmla="*/ 63 h 202"/>
                  <a:gd name="T6" fmla="*/ 116 w 1729"/>
                  <a:gd name="T7" fmla="*/ 50 h 202"/>
                  <a:gd name="T8" fmla="*/ 188 w 1729"/>
                  <a:gd name="T9" fmla="*/ 37 h 202"/>
                  <a:gd name="T10" fmla="*/ 277 w 1729"/>
                  <a:gd name="T11" fmla="*/ 27 h 202"/>
                  <a:gd name="T12" fmla="*/ 377 w 1729"/>
                  <a:gd name="T13" fmla="*/ 17 h 202"/>
                  <a:gd name="T14" fmla="*/ 489 w 1729"/>
                  <a:gd name="T15" fmla="*/ 9 h 202"/>
                  <a:gd name="T16" fmla="*/ 610 w 1729"/>
                  <a:gd name="T17" fmla="*/ 4 h 202"/>
                  <a:gd name="T18" fmla="*/ 736 w 1729"/>
                  <a:gd name="T19" fmla="*/ 1 h 202"/>
                  <a:gd name="T20" fmla="*/ 865 w 1729"/>
                  <a:gd name="T21" fmla="*/ 0 h 202"/>
                  <a:gd name="T22" fmla="*/ 993 w 1729"/>
                  <a:gd name="T23" fmla="*/ 1 h 202"/>
                  <a:gd name="T24" fmla="*/ 1119 w 1729"/>
                  <a:gd name="T25" fmla="*/ 4 h 202"/>
                  <a:gd name="T26" fmla="*/ 1240 w 1729"/>
                  <a:gd name="T27" fmla="*/ 9 h 202"/>
                  <a:gd name="T28" fmla="*/ 1352 w 1729"/>
                  <a:gd name="T29" fmla="*/ 17 h 202"/>
                  <a:gd name="T30" fmla="*/ 1453 w 1729"/>
                  <a:gd name="T31" fmla="*/ 27 h 202"/>
                  <a:gd name="T32" fmla="*/ 1541 w 1729"/>
                  <a:gd name="T33" fmla="*/ 37 h 202"/>
                  <a:gd name="T34" fmla="*/ 1613 w 1729"/>
                  <a:gd name="T35" fmla="*/ 50 h 202"/>
                  <a:gd name="T36" fmla="*/ 1669 w 1729"/>
                  <a:gd name="T37" fmla="*/ 63 h 202"/>
                  <a:gd name="T38" fmla="*/ 1708 w 1729"/>
                  <a:gd name="T39" fmla="*/ 78 h 202"/>
                  <a:gd name="T40" fmla="*/ 1726 w 1729"/>
                  <a:gd name="T41" fmla="*/ 93 h 202"/>
                  <a:gd name="T42" fmla="*/ 1726 w 1729"/>
                  <a:gd name="T43" fmla="*/ 108 h 202"/>
                  <a:gd name="T44" fmla="*/ 1708 w 1729"/>
                  <a:gd name="T45" fmla="*/ 124 h 202"/>
                  <a:gd name="T46" fmla="*/ 1669 w 1729"/>
                  <a:gd name="T47" fmla="*/ 138 h 202"/>
                  <a:gd name="T48" fmla="*/ 1613 w 1729"/>
                  <a:gd name="T49" fmla="*/ 152 h 202"/>
                  <a:gd name="T50" fmla="*/ 1541 w 1729"/>
                  <a:gd name="T51" fmla="*/ 163 h 202"/>
                  <a:gd name="T52" fmla="*/ 1453 w 1729"/>
                  <a:gd name="T53" fmla="*/ 175 h 202"/>
                  <a:gd name="T54" fmla="*/ 1352 w 1729"/>
                  <a:gd name="T55" fmla="*/ 184 h 202"/>
                  <a:gd name="T56" fmla="*/ 1240 w 1729"/>
                  <a:gd name="T57" fmla="*/ 191 h 202"/>
                  <a:gd name="T58" fmla="*/ 1119 w 1729"/>
                  <a:gd name="T59" fmla="*/ 197 h 202"/>
                  <a:gd name="T60" fmla="*/ 993 w 1729"/>
                  <a:gd name="T61" fmla="*/ 201 h 202"/>
                  <a:gd name="T62" fmla="*/ 865 w 1729"/>
                  <a:gd name="T63" fmla="*/ 202 h 202"/>
                  <a:gd name="T64" fmla="*/ 736 w 1729"/>
                  <a:gd name="T65" fmla="*/ 201 h 202"/>
                  <a:gd name="T66" fmla="*/ 610 w 1729"/>
                  <a:gd name="T67" fmla="*/ 197 h 202"/>
                  <a:gd name="T68" fmla="*/ 489 w 1729"/>
                  <a:gd name="T69" fmla="*/ 191 h 202"/>
                  <a:gd name="T70" fmla="*/ 377 w 1729"/>
                  <a:gd name="T71" fmla="*/ 184 h 202"/>
                  <a:gd name="T72" fmla="*/ 277 w 1729"/>
                  <a:gd name="T73" fmla="*/ 175 h 202"/>
                  <a:gd name="T74" fmla="*/ 188 w 1729"/>
                  <a:gd name="T75" fmla="*/ 163 h 202"/>
                  <a:gd name="T76" fmla="*/ 116 w 1729"/>
                  <a:gd name="T77" fmla="*/ 152 h 202"/>
                  <a:gd name="T78" fmla="*/ 60 w 1729"/>
                  <a:gd name="T79" fmla="*/ 138 h 202"/>
                  <a:gd name="T80" fmla="*/ 22 w 1729"/>
                  <a:gd name="T81" fmla="*/ 124 h 202"/>
                  <a:gd name="T82" fmla="*/ 3 w 1729"/>
                  <a:gd name="T83" fmla="*/ 108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9"/>
                  <a:gd name="T127" fmla="*/ 0 h 202"/>
                  <a:gd name="T128" fmla="*/ 1729 w 1729"/>
                  <a:gd name="T129" fmla="*/ 202 h 2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9" h="202">
                    <a:moveTo>
                      <a:pt x="0" y="101"/>
                    </a:moveTo>
                    <a:lnTo>
                      <a:pt x="3" y="93"/>
                    </a:lnTo>
                    <a:lnTo>
                      <a:pt x="10" y="86"/>
                    </a:lnTo>
                    <a:lnTo>
                      <a:pt x="22" y="78"/>
                    </a:lnTo>
                    <a:lnTo>
                      <a:pt x="39" y="71"/>
                    </a:lnTo>
                    <a:lnTo>
                      <a:pt x="60" y="63"/>
                    </a:lnTo>
                    <a:lnTo>
                      <a:pt x="86" y="57"/>
                    </a:lnTo>
                    <a:lnTo>
                      <a:pt x="116" y="50"/>
                    </a:lnTo>
                    <a:lnTo>
                      <a:pt x="151" y="44"/>
                    </a:lnTo>
                    <a:lnTo>
                      <a:pt x="188" y="37"/>
                    </a:lnTo>
                    <a:lnTo>
                      <a:pt x="231" y="32"/>
                    </a:lnTo>
                    <a:lnTo>
                      <a:pt x="277" y="27"/>
                    </a:lnTo>
                    <a:lnTo>
                      <a:pt x="325" y="21"/>
                    </a:lnTo>
                    <a:lnTo>
                      <a:pt x="377" y="17"/>
                    </a:lnTo>
                    <a:lnTo>
                      <a:pt x="432" y="13"/>
                    </a:lnTo>
                    <a:lnTo>
                      <a:pt x="489" y="9"/>
                    </a:lnTo>
                    <a:lnTo>
                      <a:pt x="549" y="6"/>
                    </a:lnTo>
                    <a:lnTo>
                      <a:pt x="610" y="4"/>
                    </a:lnTo>
                    <a:lnTo>
                      <a:pt x="672" y="2"/>
                    </a:lnTo>
                    <a:lnTo>
                      <a:pt x="736" y="1"/>
                    </a:lnTo>
                    <a:lnTo>
                      <a:pt x="801" y="0"/>
                    </a:lnTo>
                    <a:lnTo>
                      <a:pt x="865" y="0"/>
                    </a:lnTo>
                    <a:lnTo>
                      <a:pt x="930" y="0"/>
                    </a:lnTo>
                    <a:lnTo>
                      <a:pt x="993" y="1"/>
                    </a:lnTo>
                    <a:lnTo>
                      <a:pt x="1057" y="2"/>
                    </a:lnTo>
                    <a:lnTo>
                      <a:pt x="1119" y="4"/>
                    </a:lnTo>
                    <a:lnTo>
                      <a:pt x="1180" y="6"/>
                    </a:lnTo>
                    <a:lnTo>
                      <a:pt x="1240" y="9"/>
                    </a:lnTo>
                    <a:lnTo>
                      <a:pt x="1297" y="13"/>
                    </a:lnTo>
                    <a:lnTo>
                      <a:pt x="1352" y="17"/>
                    </a:lnTo>
                    <a:lnTo>
                      <a:pt x="1404" y="21"/>
                    </a:lnTo>
                    <a:lnTo>
                      <a:pt x="1453" y="27"/>
                    </a:lnTo>
                    <a:lnTo>
                      <a:pt x="1499" y="32"/>
                    </a:lnTo>
                    <a:lnTo>
                      <a:pt x="1541" y="37"/>
                    </a:lnTo>
                    <a:lnTo>
                      <a:pt x="1579" y="44"/>
                    </a:lnTo>
                    <a:lnTo>
                      <a:pt x="1613" y="50"/>
                    </a:lnTo>
                    <a:lnTo>
                      <a:pt x="1644" y="57"/>
                    </a:lnTo>
                    <a:lnTo>
                      <a:pt x="1669" y="63"/>
                    </a:lnTo>
                    <a:lnTo>
                      <a:pt x="1691" y="71"/>
                    </a:lnTo>
                    <a:lnTo>
                      <a:pt x="1708" y="78"/>
                    </a:lnTo>
                    <a:lnTo>
                      <a:pt x="1720" y="86"/>
                    </a:lnTo>
                    <a:lnTo>
                      <a:pt x="1726" y="93"/>
                    </a:lnTo>
                    <a:lnTo>
                      <a:pt x="1729" y="101"/>
                    </a:lnTo>
                    <a:lnTo>
                      <a:pt x="1726" y="108"/>
                    </a:lnTo>
                    <a:lnTo>
                      <a:pt x="1720" y="116"/>
                    </a:lnTo>
                    <a:lnTo>
                      <a:pt x="1708" y="124"/>
                    </a:lnTo>
                    <a:lnTo>
                      <a:pt x="1691" y="130"/>
                    </a:lnTo>
                    <a:lnTo>
                      <a:pt x="1669" y="138"/>
                    </a:lnTo>
                    <a:lnTo>
                      <a:pt x="1644" y="144"/>
                    </a:lnTo>
                    <a:lnTo>
                      <a:pt x="1613" y="152"/>
                    </a:lnTo>
                    <a:lnTo>
                      <a:pt x="1579" y="158"/>
                    </a:lnTo>
                    <a:lnTo>
                      <a:pt x="1541" y="163"/>
                    </a:lnTo>
                    <a:lnTo>
                      <a:pt x="1499" y="170"/>
                    </a:lnTo>
                    <a:lnTo>
                      <a:pt x="1453" y="175"/>
                    </a:lnTo>
                    <a:lnTo>
                      <a:pt x="1404" y="180"/>
                    </a:lnTo>
                    <a:lnTo>
                      <a:pt x="1352" y="184"/>
                    </a:lnTo>
                    <a:lnTo>
                      <a:pt x="1297" y="188"/>
                    </a:lnTo>
                    <a:lnTo>
                      <a:pt x="1240" y="191"/>
                    </a:lnTo>
                    <a:lnTo>
                      <a:pt x="1180" y="195"/>
                    </a:lnTo>
                    <a:lnTo>
                      <a:pt x="1119" y="197"/>
                    </a:lnTo>
                    <a:lnTo>
                      <a:pt x="1057" y="199"/>
                    </a:lnTo>
                    <a:lnTo>
                      <a:pt x="993" y="201"/>
                    </a:lnTo>
                    <a:lnTo>
                      <a:pt x="930" y="201"/>
                    </a:lnTo>
                    <a:lnTo>
                      <a:pt x="865" y="202"/>
                    </a:lnTo>
                    <a:lnTo>
                      <a:pt x="801" y="201"/>
                    </a:lnTo>
                    <a:lnTo>
                      <a:pt x="736" y="201"/>
                    </a:lnTo>
                    <a:lnTo>
                      <a:pt x="672" y="199"/>
                    </a:lnTo>
                    <a:lnTo>
                      <a:pt x="610" y="197"/>
                    </a:lnTo>
                    <a:lnTo>
                      <a:pt x="549" y="195"/>
                    </a:lnTo>
                    <a:lnTo>
                      <a:pt x="489" y="191"/>
                    </a:lnTo>
                    <a:lnTo>
                      <a:pt x="432" y="188"/>
                    </a:lnTo>
                    <a:lnTo>
                      <a:pt x="377" y="184"/>
                    </a:lnTo>
                    <a:lnTo>
                      <a:pt x="325" y="180"/>
                    </a:lnTo>
                    <a:lnTo>
                      <a:pt x="277" y="175"/>
                    </a:lnTo>
                    <a:lnTo>
                      <a:pt x="231" y="170"/>
                    </a:lnTo>
                    <a:lnTo>
                      <a:pt x="188" y="163"/>
                    </a:lnTo>
                    <a:lnTo>
                      <a:pt x="151" y="158"/>
                    </a:lnTo>
                    <a:lnTo>
                      <a:pt x="116" y="152"/>
                    </a:lnTo>
                    <a:lnTo>
                      <a:pt x="86" y="144"/>
                    </a:lnTo>
                    <a:lnTo>
                      <a:pt x="60" y="138"/>
                    </a:lnTo>
                    <a:lnTo>
                      <a:pt x="39" y="130"/>
                    </a:lnTo>
                    <a:lnTo>
                      <a:pt x="22" y="124"/>
                    </a:lnTo>
                    <a:lnTo>
                      <a:pt x="10" y="116"/>
                    </a:lnTo>
                    <a:lnTo>
                      <a:pt x="3" y="108"/>
                    </a:lnTo>
                    <a:lnTo>
                      <a:pt x="0" y="101"/>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60" name="Line 311"/>
              <p:cNvSpPr>
                <a:spLocks noChangeShapeType="1"/>
              </p:cNvSpPr>
              <p:nvPr/>
            </p:nvSpPr>
            <p:spPr bwMode="auto">
              <a:xfrm flipH="1">
                <a:off x="7872" y="18102"/>
                <a:ext cx="97" cy="2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61" name="Line 312"/>
              <p:cNvSpPr>
                <a:spLocks noChangeShapeType="1"/>
              </p:cNvSpPr>
              <p:nvPr/>
            </p:nvSpPr>
            <p:spPr bwMode="auto">
              <a:xfrm>
                <a:off x="6048" y="18102"/>
                <a:ext cx="95" cy="2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62" name="Freeform 313"/>
              <p:cNvSpPr>
                <a:spLocks/>
              </p:cNvSpPr>
              <p:nvPr/>
            </p:nvSpPr>
            <p:spPr bwMode="auto">
              <a:xfrm>
                <a:off x="6624" y="18026"/>
                <a:ext cx="144" cy="51"/>
              </a:xfrm>
              <a:custGeom>
                <a:avLst/>
                <a:gdLst>
                  <a:gd name="T0" fmla="*/ 0 w 144"/>
                  <a:gd name="T1" fmla="*/ 26 h 51"/>
                  <a:gd name="T2" fmla="*/ 2 w 144"/>
                  <a:gd name="T3" fmla="*/ 19 h 51"/>
                  <a:gd name="T4" fmla="*/ 10 w 144"/>
                  <a:gd name="T5" fmla="*/ 13 h 51"/>
                  <a:gd name="T6" fmla="*/ 21 w 144"/>
                  <a:gd name="T7" fmla="*/ 7 h 51"/>
                  <a:gd name="T8" fmla="*/ 36 w 144"/>
                  <a:gd name="T9" fmla="*/ 3 h 51"/>
                  <a:gd name="T10" fmla="*/ 53 w 144"/>
                  <a:gd name="T11" fmla="*/ 1 h 51"/>
                  <a:gd name="T12" fmla="*/ 72 w 144"/>
                  <a:gd name="T13" fmla="*/ 0 h 51"/>
                  <a:gd name="T14" fmla="*/ 91 w 144"/>
                  <a:gd name="T15" fmla="*/ 1 h 51"/>
                  <a:gd name="T16" fmla="*/ 108 w 144"/>
                  <a:gd name="T17" fmla="*/ 3 h 51"/>
                  <a:gd name="T18" fmla="*/ 123 w 144"/>
                  <a:gd name="T19" fmla="*/ 7 h 51"/>
                  <a:gd name="T20" fmla="*/ 134 w 144"/>
                  <a:gd name="T21" fmla="*/ 13 h 51"/>
                  <a:gd name="T22" fmla="*/ 142 w 144"/>
                  <a:gd name="T23" fmla="*/ 19 h 51"/>
                  <a:gd name="T24" fmla="*/ 144 w 144"/>
                  <a:gd name="T25" fmla="*/ 26 h 51"/>
                  <a:gd name="T26" fmla="*/ 142 w 144"/>
                  <a:gd name="T27" fmla="*/ 32 h 51"/>
                  <a:gd name="T28" fmla="*/ 134 w 144"/>
                  <a:gd name="T29" fmla="*/ 38 h 51"/>
                  <a:gd name="T30" fmla="*/ 123 w 144"/>
                  <a:gd name="T31" fmla="*/ 43 h 51"/>
                  <a:gd name="T32" fmla="*/ 108 w 144"/>
                  <a:gd name="T33" fmla="*/ 47 h 51"/>
                  <a:gd name="T34" fmla="*/ 91 w 144"/>
                  <a:gd name="T35" fmla="*/ 49 h 51"/>
                  <a:gd name="T36" fmla="*/ 72 w 144"/>
                  <a:gd name="T37" fmla="*/ 51 h 51"/>
                  <a:gd name="T38" fmla="*/ 53 w 144"/>
                  <a:gd name="T39" fmla="*/ 49 h 51"/>
                  <a:gd name="T40" fmla="*/ 36 w 144"/>
                  <a:gd name="T41" fmla="*/ 47 h 51"/>
                  <a:gd name="T42" fmla="*/ 21 w 144"/>
                  <a:gd name="T43" fmla="*/ 43 h 51"/>
                  <a:gd name="T44" fmla="*/ 10 w 144"/>
                  <a:gd name="T45" fmla="*/ 38 h 51"/>
                  <a:gd name="T46" fmla="*/ 2 w 144"/>
                  <a:gd name="T47" fmla="*/ 32 h 51"/>
                  <a:gd name="T48" fmla="*/ 0 w 144"/>
                  <a:gd name="T49" fmla="*/ 2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51"/>
                  <a:gd name="T77" fmla="*/ 144 w 14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51">
                    <a:moveTo>
                      <a:pt x="0" y="26"/>
                    </a:moveTo>
                    <a:lnTo>
                      <a:pt x="2" y="19"/>
                    </a:lnTo>
                    <a:lnTo>
                      <a:pt x="10" y="13"/>
                    </a:lnTo>
                    <a:lnTo>
                      <a:pt x="21" y="7"/>
                    </a:lnTo>
                    <a:lnTo>
                      <a:pt x="36" y="3"/>
                    </a:lnTo>
                    <a:lnTo>
                      <a:pt x="53" y="1"/>
                    </a:lnTo>
                    <a:lnTo>
                      <a:pt x="72" y="0"/>
                    </a:lnTo>
                    <a:lnTo>
                      <a:pt x="91" y="1"/>
                    </a:lnTo>
                    <a:lnTo>
                      <a:pt x="108" y="3"/>
                    </a:lnTo>
                    <a:lnTo>
                      <a:pt x="123" y="7"/>
                    </a:lnTo>
                    <a:lnTo>
                      <a:pt x="134" y="13"/>
                    </a:lnTo>
                    <a:lnTo>
                      <a:pt x="142" y="19"/>
                    </a:lnTo>
                    <a:lnTo>
                      <a:pt x="144" y="26"/>
                    </a:lnTo>
                    <a:lnTo>
                      <a:pt x="142" y="32"/>
                    </a:lnTo>
                    <a:lnTo>
                      <a:pt x="134" y="38"/>
                    </a:lnTo>
                    <a:lnTo>
                      <a:pt x="123" y="43"/>
                    </a:lnTo>
                    <a:lnTo>
                      <a:pt x="108" y="47"/>
                    </a:lnTo>
                    <a:lnTo>
                      <a:pt x="91" y="49"/>
                    </a:lnTo>
                    <a:lnTo>
                      <a:pt x="72" y="51"/>
                    </a:lnTo>
                    <a:lnTo>
                      <a:pt x="53" y="49"/>
                    </a:lnTo>
                    <a:lnTo>
                      <a:pt x="36" y="47"/>
                    </a:lnTo>
                    <a:lnTo>
                      <a:pt x="21" y="43"/>
                    </a:lnTo>
                    <a:lnTo>
                      <a:pt x="10" y="38"/>
                    </a:lnTo>
                    <a:lnTo>
                      <a:pt x="2" y="32"/>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63" name="Freeform 314"/>
              <p:cNvSpPr>
                <a:spLocks/>
              </p:cNvSpPr>
              <p:nvPr/>
            </p:nvSpPr>
            <p:spPr bwMode="auto">
              <a:xfrm>
                <a:off x="7272" y="18026"/>
                <a:ext cx="144" cy="51"/>
              </a:xfrm>
              <a:custGeom>
                <a:avLst/>
                <a:gdLst>
                  <a:gd name="T0" fmla="*/ 0 w 144"/>
                  <a:gd name="T1" fmla="*/ 26 h 51"/>
                  <a:gd name="T2" fmla="*/ 2 w 144"/>
                  <a:gd name="T3" fmla="*/ 19 h 51"/>
                  <a:gd name="T4" fmla="*/ 10 w 144"/>
                  <a:gd name="T5" fmla="*/ 13 h 51"/>
                  <a:gd name="T6" fmla="*/ 21 w 144"/>
                  <a:gd name="T7" fmla="*/ 7 h 51"/>
                  <a:gd name="T8" fmla="*/ 36 w 144"/>
                  <a:gd name="T9" fmla="*/ 3 h 51"/>
                  <a:gd name="T10" fmla="*/ 54 w 144"/>
                  <a:gd name="T11" fmla="*/ 1 h 51"/>
                  <a:gd name="T12" fmla="*/ 72 w 144"/>
                  <a:gd name="T13" fmla="*/ 0 h 51"/>
                  <a:gd name="T14" fmla="*/ 91 w 144"/>
                  <a:gd name="T15" fmla="*/ 1 h 51"/>
                  <a:gd name="T16" fmla="*/ 108 w 144"/>
                  <a:gd name="T17" fmla="*/ 3 h 51"/>
                  <a:gd name="T18" fmla="*/ 123 w 144"/>
                  <a:gd name="T19" fmla="*/ 7 h 51"/>
                  <a:gd name="T20" fmla="*/ 134 w 144"/>
                  <a:gd name="T21" fmla="*/ 13 h 51"/>
                  <a:gd name="T22" fmla="*/ 142 w 144"/>
                  <a:gd name="T23" fmla="*/ 19 h 51"/>
                  <a:gd name="T24" fmla="*/ 144 w 144"/>
                  <a:gd name="T25" fmla="*/ 26 h 51"/>
                  <a:gd name="T26" fmla="*/ 142 w 144"/>
                  <a:gd name="T27" fmla="*/ 32 h 51"/>
                  <a:gd name="T28" fmla="*/ 134 w 144"/>
                  <a:gd name="T29" fmla="*/ 38 h 51"/>
                  <a:gd name="T30" fmla="*/ 123 w 144"/>
                  <a:gd name="T31" fmla="*/ 43 h 51"/>
                  <a:gd name="T32" fmla="*/ 108 w 144"/>
                  <a:gd name="T33" fmla="*/ 47 h 51"/>
                  <a:gd name="T34" fmla="*/ 91 w 144"/>
                  <a:gd name="T35" fmla="*/ 49 h 51"/>
                  <a:gd name="T36" fmla="*/ 72 w 144"/>
                  <a:gd name="T37" fmla="*/ 51 h 51"/>
                  <a:gd name="T38" fmla="*/ 54 w 144"/>
                  <a:gd name="T39" fmla="*/ 49 h 51"/>
                  <a:gd name="T40" fmla="*/ 36 w 144"/>
                  <a:gd name="T41" fmla="*/ 47 h 51"/>
                  <a:gd name="T42" fmla="*/ 21 w 144"/>
                  <a:gd name="T43" fmla="*/ 43 h 51"/>
                  <a:gd name="T44" fmla="*/ 10 w 144"/>
                  <a:gd name="T45" fmla="*/ 38 h 51"/>
                  <a:gd name="T46" fmla="*/ 2 w 144"/>
                  <a:gd name="T47" fmla="*/ 32 h 51"/>
                  <a:gd name="T48" fmla="*/ 0 w 144"/>
                  <a:gd name="T49" fmla="*/ 2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51"/>
                  <a:gd name="T77" fmla="*/ 144 w 14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51">
                    <a:moveTo>
                      <a:pt x="0" y="26"/>
                    </a:moveTo>
                    <a:lnTo>
                      <a:pt x="2" y="19"/>
                    </a:lnTo>
                    <a:lnTo>
                      <a:pt x="10" y="13"/>
                    </a:lnTo>
                    <a:lnTo>
                      <a:pt x="21" y="7"/>
                    </a:lnTo>
                    <a:lnTo>
                      <a:pt x="36" y="3"/>
                    </a:lnTo>
                    <a:lnTo>
                      <a:pt x="54" y="1"/>
                    </a:lnTo>
                    <a:lnTo>
                      <a:pt x="72" y="0"/>
                    </a:lnTo>
                    <a:lnTo>
                      <a:pt x="91" y="1"/>
                    </a:lnTo>
                    <a:lnTo>
                      <a:pt x="108" y="3"/>
                    </a:lnTo>
                    <a:lnTo>
                      <a:pt x="123" y="7"/>
                    </a:lnTo>
                    <a:lnTo>
                      <a:pt x="134" y="13"/>
                    </a:lnTo>
                    <a:lnTo>
                      <a:pt x="142" y="19"/>
                    </a:lnTo>
                    <a:lnTo>
                      <a:pt x="144" y="26"/>
                    </a:lnTo>
                    <a:lnTo>
                      <a:pt x="142" y="32"/>
                    </a:lnTo>
                    <a:lnTo>
                      <a:pt x="134" y="38"/>
                    </a:lnTo>
                    <a:lnTo>
                      <a:pt x="123" y="43"/>
                    </a:lnTo>
                    <a:lnTo>
                      <a:pt x="108" y="47"/>
                    </a:lnTo>
                    <a:lnTo>
                      <a:pt x="91" y="49"/>
                    </a:lnTo>
                    <a:lnTo>
                      <a:pt x="72" y="51"/>
                    </a:lnTo>
                    <a:lnTo>
                      <a:pt x="54" y="49"/>
                    </a:lnTo>
                    <a:lnTo>
                      <a:pt x="36" y="47"/>
                    </a:lnTo>
                    <a:lnTo>
                      <a:pt x="21" y="43"/>
                    </a:lnTo>
                    <a:lnTo>
                      <a:pt x="10" y="38"/>
                    </a:lnTo>
                    <a:lnTo>
                      <a:pt x="2" y="32"/>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64" name="Freeform 315"/>
              <p:cNvSpPr>
                <a:spLocks/>
              </p:cNvSpPr>
              <p:nvPr/>
            </p:nvSpPr>
            <p:spPr bwMode="auto">
              <a:xfrm>
                <a:off x="6671" y="18102"/>
                <a:ext cx="144" cy="51"/>
              </a:xfrm>
              <a:custGeom>
                <a:avLst/>
                <a:gdLst>
                  <a:gd name="T0" fmla="*/ 0 w 144"/>
                  <a:gd name="T1" fmla="*/ 25 h 51"/>
                  <a:gd name="T2" fmla="*/ 3 w 144"/>
                  <a:gd name="T3" fmla="*/ 19 h 51"/>
                  <a:gd name="T4" fmla="*/ 10 w 144"/>
                  <a:gd name="T5" fmla="*/ 12 h 51"/>
                  <a:gd name="T6" fmla="*/ 21 w 144"/>
                  <a:gd name="T7" fmla="*/ 8 h 51"/>
                  <a:gd name="T8" fmla="*/ 36 w 144"/>
                  <a:gd name="T9" fmla="*/ 4 h 51"/>
                  <a:gd name="T10" fmla="*/ 54 w 144"/>
                  <a:gd name="T11" fmla="*/ 0 h 51"/>
                  <a:gd name="T12" fmla="*/ 72 w 144"/>
                  <a:gd name="T13" fmla="*/ 0 h 51"/>
                  <a:gd name="T14" fmla="*/ 91 w 144"/>
                  <a:gd name="T15" fmla="*/ 0 h 51"/>
                  <a:gd name="T16" fmla="*/ 108 w 144"/>
                  <a:gd name="T17" fmla="*/ 4 h 51"/>
                  <a:gd name="T18" fmla="*/ 123 w 144"/>
                  <a:gd name="T19" fmla="*/ 8 h 51"/>
                  <a:gd name="T20" fmla="*/ 134 w 144"/>
                  <a:gd name="T21" fmla="*/ 12 h 51"/>
                  <a:gd name="T22" fmla="*/ 142 w 144"/>
                  <a:gd name="T23" fmla="*/ 19 h 51"/>
                  <a:gd name="T24" fmla="*/ 144 w 144"/>
                  <a:gd name="T25" fmla="*/ 25 h 51"/>
                  <a:gd name="T26" fmla="*/ 142 w 144"/>
                  <a:gd name="T27" fmla="*/ 32 h 51"/>
                  <a:gd name="T28" fmla="*/ 134 w 144"/>
                  <a:gd name="T29" fmla="*/ 38 h 51"/>
                  <a:gd name="T30" fmla="*/ 123 w 144"/>
                  <a:gd name="T31" fmla="*/ 43 h 51"/>
                  <a:gd name="T32" fmla="*/ 108 w 144"/>
                  <a:gd name="T33" fmla="*/ 47 h 51"/>
                  <a:gd name="T34" fmla="*/ 91 w 144"/>
                  <a:gd name="T35" fmla="*/ 50 h 51"/>
                  <a:gd name="T36" fmla="*/ 72 w 144"/>
                  <a:gd name="T37" fmla="*/ 51 h 51"/>
                  <a:gd name="T38" fmla="*/ 54 w 144"/>
                  <a:gd name="T39" fmla="*/ 50 h 51"/>
                  <a:gd name="T40" fmla="*/ 36 w 144"/>
                  <a:gd name="T41" fmla="*/ 47 h 51"/>
                  <a:gd name="T42" fmla="*/ 21 w 144"/>
                  <a:gd name="T43" fmla="*/ 43 h 51"/>
                  <a:gd name="T44" fmla="*/ 10 w 144"/>
                  <a:gd name="T45" fmla="*/ 38 h 51"/>
                  <a:gd name="T46" fmla="*/ 3 w 144"/>
                  <a:gd name="T47" fmla="*/ 32 h 51"/>
                  <a:gd name="T48" fmla="*/ 0 w 144"/>
                  <a:gd name="T49" fmla="*/ 25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51"/>
                  <a:gd name="T77" fmla="*/ 144 w 14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51">
                    <a:moveTo>
                      <a:pt x="0" y="25"/>
                    </a:moveTo>
                    <a:lnTo>
                      <a:pt x="3" y="19"/>
                    </a:lnTo>
                    <a:lnTo>
                      <a:pt x="10" y="12"/>
                    </a:lnTo>
                    <a:lnTo>
                      <a:pt x="21" y="8"/>
                    </a:lnTo>
                    <a:lnTo>
                      <a:pt x="36" y="4"/>
                    </a:lnTo>
                    <a:lnTo>
                      <a:pt x="54" y="0"/>
                    </a:lnTo>
                    <a:lnTo>
                      <a:pt x="72" y="0"/>
                    </a:lnTo>
                    <a:lnTo>
                      <a:pt x="91" y="0"/>
                    </a:lnTo>
                    <a:lnTo>
                      <a:pt x="108" y="4"/>
                    </a:lnTo>
                    <a:lnTo>
                      <a:pt x="123" y="8"/>
                    </a:lnTo>
                    <a:lnTo>
                      <a:pt x="134" y="12"/>
                    </a:lnTo>
                    <a:lnTo>
                      <a:pt x="142" y="19"/>
                    </a:lnTo>
                    <a:lnTo>
                      <a:pt x="144" y="25"/>
                    </a:lnTo>
                    <a:lnTo>
                      <a:pt x="142" y="32"/>
                    </a:lnTo>
                    <a:lnTo>
                      <a:pt x="134" y="38"/>
                    </a:lnTo>
                    <a:lnTo>
                      <a:pt x="123" y="43"/>
                    </a:lnTo>
                    <a:lnTo>
                      <a:pt x="108" y="47"/>
                    </a:lnTo>
                    <a:lnTo>
                      <a:pt x="91" y="50"/>
                    </a:lnTo>
                    <a:lnTo>
                      <a:pt x="72" y="51"/>
                    </a:lnTo>
                    <a:lnTo>
                      <a:pt x="54" y="50"/>
                    </a:lnTo>
                    <a:lnTo>
                      <a:pt x="36" y="47"/>
                    </a:lnTo>
                    <a:lnTo>
                      <a:pt x="21" y="43"/>
                    </a:lnTo>
                    <a:lnTo>
                      <a:pt x="10" y="38"/>
                    </a:lnTo>
                    <a:lnTo>
                      <a:pt x="3" y="32"/>
                    </a:lnTo>
                    <a:lnTo>
                      <a:pt x="0"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65" name="Freeform 316"/>
              <p:cNvSpPr>
                <a:spLocks/>
              </p:cNvSpPr>
              <p:nvPr/>
            </p:nvSpPr>
            <p:spPr bwMode="auto">
              <a:xfrm>
                <a:off x="7200" y="18102"/>
                <a:ext cx="144" cy="51"/>
              </a:xfrm>
              <a:custGeom>
                <a:avLst/>
                <a:gdLst>
                  <a:gd name="T0" fmla="*/ 0 w 144"/>
                  <a:gd name="T1" fmla="*/ 25 h 51"/>
                  <a:gd name="T2" fmla="*/ 2 w 144"/>
                  <a:gd name="T3" fmla="*/ 19 h 51"/>
                  <a:gd name="T4" fmla="*/ 10 w 144"/>
                  <a:gd name="T5" fmla="*/ 12 h 51"/>
                  <a:gd name="T6" fmla="*/ 21 w 144"/>
                  <a:gd name="T7" fmla="*/ 8 h 51"/>
                  <a:gd name="T8" fmla="*/ 36 w 144"/>
                  <a:gd name="T9" fmla="*/ 4 h 51"/>
                  <a:gd name="T10" fmla="*/ 53 w 144"/>
                  <a:gd name="T11" fmla="*/ 0 h 51"/>
                  <a:gd name="T12" fmla="*/ 72 w 144"/>
                  <a:gd name="T13" fmla="*/ 0 h 51"/>
                  <a:gd name="T14" fmla="*/ 91 w 144"/>
                  <a:gd name="T15" fmla="*/ 0 h 51"/>
                  <a:gd name="T16" fmla="*/ 108 w 144"/>
                  <a:gd name="T17" fmla="*/ 4 h 51"/>
                  <a:gd name="T18" fmla="*/ 123 w 144"/>
                  <a:gd name="T19" fmla="*/ 8 h 51"/>
                  <a:gd name="T20" fmla="*/ 134 w 144"/>
                  <a:gd name="T21" fmla="*/ 12 h 51"/>
                  <a:gd name="T22" fmla="*/ 142 w 144"/>
                  <a:gd name="T23" fmla="*/ 19 h 51"/>
                  <a:gd name="T24" fmla="*/ 144 w 144"/>
                  <a:gd name="T25" fmla="*/ 25 h 51"/>
                  <a:gd name="T26" fmla="*/ 142 w 144"/>
                  <a:gd name="T27" fmla="*/ 32 h 51"/>
                  <a:gd name="T28" fmla="*/ 134 w 144"/>
                  <a:gd name="T29" fmla="*/ 38 h 51"/>
                  <a:gd name="T30" fmla="*/ 123 w 144"/>
                  <a:gd name="T31" fmla="*/ 43 h 51"/>
                  <a:gd name="T32" fmla="*/ 108 w 144"/>
                  <a:gd name="T33" fmla="*/ 47 h 51"/>
                  <a:gd name="T34" fmla="*/ 91 w 144"/>
                  <a:gd name="T35" fmla="*/ 50 h 51"/>
                  <a:gd name="T36" fmla="*/ 72 w 144"/>
                  <a:gd name="T37" fmla="*/ 51 h 51"/>
                  <a:gd name="T38" fmla="*/ 53 w 144"/>
                  <a:gd name="T39" fmla="*/ 50 h 51"/>
                  <a:gd name="T40" fmla="*/ 36 w 144"/>
                  <a:gd name="T41" fmla="*/ 47 h 51"/>
                  <a:gd name="T42" fmla="*/ 21 w 144"/>
                  <a:gd name="T43" fmla="*/ 43 h 51"/>
                  <a:gd name="T44" fmla="*/ 10 w 144"/>
                  <a:gd name="T45" fmla="*/ 38 h 51"/>
                  <a:gd name="T46" fmla="*/ 2 w 144"/>
                  <a:gd name="T47" fmla="*/ 32 h 51"/>
                  <a:gd name="T48" fmla="*/ 0 w 144"/>
                  <a:gd name="T49" fmla="*/ 25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51"/>
                  <a:gd name="T77" fmla="*/ 144 w 14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51">
                    <a:moveTo>
                      <a:pt x="0" y="25"/>
                    </a:moveTo>
                    <a:lnTo>
                      <a:pt x="2" y="19"/>
                    </a:lnTo>
                    <a:lnTo>
                      <a:pt x="10" y="12"/>
                    </a:lnTo>
                    <a:lnTo>
                      <a:pt x="21" y="8"/>
                    </a:lnTo>
                    <a:lnTo>
                      <a:pt x="36" y="4"/>
                    </a:lnTo>
                    <a:lnTo>
                      <a:pt x="53" y="0"/>
                    </a:lnTo>
                    <a:lnTo>
                      <a:pt x="72" y="0"/>
                    </a:lnTo>
                    <a:lnTo>
                      <a:pt x="91" y="0"/>
                    </a:lnTo>
                    <a:lnTo>
                      <a:pt x="108" y="4"/>
                    </a:lnTo>
                    <a:lnTo>
                      <a:pt x="123" y="8"/>
                    </a:lnTo>
                    <a:lnTo>
                      <a:pt x="134" y="12"/>
                    </a:lnTo>
                    <a:lnTo>
                      <a:pt x="142" y="19"/>
                    </a:lnTo>
                    <a:lnTo>
                      <a:pt x="144" y="25"/>
                    </a:lnTo>
                    <a:lnTo>
                      <a:pt x="142" y="32"/>
                    </a:lnTo>
                    <a:lnTo>
                      <a:pt x="134" y="38"/>
                    </a:lnTo>
                    <a:lnTo>
                      <a:pt x="123" y="43"/>
                    </a:lnTo>
                    <a:lnTo>
                      <a:pt x="108" y="47"/>
                    </a:lnTo>
                    <a:lnTo>
                      <a:pt x="91" y="50"/>
                    </a:lnTo>
                    <a:lnTo>
                      <a:pt x="72" y="51"/>
                    </a:lnTo>
                    <a:lnTo>
                      <a:pt x="53" y="50"/>
                    </a:lnTo>
                    <a:lnTo>
                      <a:pt x="36" y="47"/>
                    </a:lnTo>
                    <a:lnTo>
                      <a:pt x="21" y="43"/>
                    </a:lnTo>
                    <a:lnTo>
                      <a:pt x="10" y="38"/>
                    </a:lnTo>
                    <a:lnTo>
                      <a:pt x="2" y="32"/>
                    </a:lnTo>
                    <a:lnTo>
                      <a:pt x="0"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66" name="Freeform 317"/>
              <p:cNvSpPr>
                <a:spLocks/>
              </p:cNvSpPr>
              <p:nvPr/>
            </p:nvSpPr>
            <p:spPr bwMode="auto">
              <a:xfrm>
                <a:off x="6048" y="18102"/>
                <a:ext cx="1921" cy="304"/>
              </a:xfrm>
              <a:custGeom>
                <a:avLst/>
                <a:gdLst>
                  <a:gd name="T0" fmla="*/ 95 w 1921"/>
                  <a:gd name="T1" fmla="*/ 203 h 304"/>
                  <a:gd name="T2" fmla="*/ 105 w 1921"/>
                  <a:gd name="T3" fmla="*/ 218 h 304"/>
                  <a:gd name="T4" fmla="*/ 134 w 1921"/>
                  <a:gd name="T5" fmla="*/ 232 h 304"/>
                  <a:gd name="T6" fmla="*/ 181 w 1921"/>
                  <a:gd name="T7" fmla="*/ 246 h 304"/>
                  <a:gd name="T8" fmla="*/ 246 w 1921"/>
                  <a:gd name="T9" fmla="*/ 260 h 304"/>
                  <a:gd name="T10" fmla="*/ 326 w 1921"/>
                  <a:gd name="T11" fmla="*/ 272 h 304"/>
                  <a:gd name="T12" fmla="*/ 420 w 1921"/>
                  <a:gd name="T13" fmla="*/ 282 h 304"/>
                  <a:gd name="T14" fmla="*/ 527 w 1921"/>
                  <a:gd name="T15" fmla="*/ 290 h 304"/>
                  <a:gd name="T16" fmla="*/ 644 w 1921"/>
                  <a:gd name="T17" fmla="*/ 297 h 304"/>
                  <a:gd name="T18" fmla="*/ 767 w 1921"/>
                  <a:gd name="T19" fmla="*/ 301 h 304"/>
                  <a:gd name="T20" fmla="*/ 896 w 1921"/>
                  <a:gd name="T21" fmla="*/ 303 h 304"/>
                  <a:gd name="T22" fmla="*/ 1025 w 1921"/>
                  <a:gd name="T23" fmla="*/ 303 h 304"/>
                  <a:gd name="T24" fmla="*/ 1152 w 1921"/>
                  <a:gd name="T25" fmla="*/ 301 h 304"/>
                  <a:gd name="T26" fmla="*/ 1275 w 1921"/>
                  <a:gd name="T27" fmla="*/ 297 h 304"/>
                  <a:gd name="T28" fmla="*/ 1392 w 1921"/>
                  <a:gd name="T29" fmla="*/ 290 h 304"/>
                  <a:gd name="T30" fmla="*/ 1499 w 1921"/>
                  <a:gd name="T31" fmla="*/ 282 h 304"/>
                  <a:gd name="T32" fmla="*/ 1594 w 1921"/>
                  <a:gd name="T33" fmla="*/ 272 h 304"/>
                  <a:gd name="T34" fmla="*/ 1674 w 1921"/>
                  <a:gd name="T35" fmla="*/ 260 h 304"/>
                  <a:gd name="T36" fmla="*/ 1739 w 1921"/>
                  <a:gd name="T37" fmla="*/ 246 h 304"/>
                  <a:gd name="T38" fmla="*/ 1786 w 1921"/>
                  <a:gd name="T39" fmla="*/ 232 h 304"/>
                  <a:gd name="T40" fmla="*/ 1815 w 1921"/>
                  <a:gd name="T41" fmla="*/ 218 h 304"/>
                  <a:gd name="T42" fmla="*/ 1824 w 1921"/>
                  <a:gd name="T43" fmla="*/ 203 h 304"/>
                  <a:gd name="T44" fmla="*/ 1918 w 1921"/>
                  <a:gd name="T45" fmla="*/ 7 h 304"/>
                  <a:gd name="T46" fmla="*/ 1898 w 1921"/>
                  <a:gd name="T47" fmla="*/ 22 h 304"/>
                  <a:gd name="T48" fmla="*/ 1860 w 1921"/>
                  <a:gd name="T49" fmla="*/ 35 h 304"/>
                  <a:gd name="T50" fmla="*/ 1803 w 1921"/>
                  <a:gd name="T51" fmla="*/ 49 h 304"/>
                  <a:gd name="T52" fmla="*/ 1729 w 1921"/>
                  <a:gd name="T53" fmla="*/ 61 h 304"/>
                  <a:gd name="T54" fmla="*/ 1640 w 1921"/>
                  <a:gd name="T55" fmla="*/ 71 h 304"/>
                  <a:gd name="T56" fmla="*/ 1535 w 1921"/>
                  <a:gd name="T57" fmla="*/ 81 h 304"/>
                  <a:gd name="T58" fmla="*/ 1421 w 1921"/>
                  <a:gd name="T59" fmla="*/ 89 h 304"/>
                  <a:gd name="T60" fmla="*/ 1295 w 1921"/>
                  <a:gd name="T61" fmla="*/ 95 h 304"/>
                  <a:gd name="T62" fmla="*/ 1164 w 1921"/>
                  <a:gd name="T63" fmla="*/ 98 h 304"/>
                  <a:gd name="T64" fmla="*/ 1029 w 1921"/>
                  <a:gd name="T65" fmla="*/ 101 h 304"/>
                  <a:gd name="T66" fmla="*/ 892 w 1921"/>
                  <a:gd name="T67" fmla="*/ 101 h 304"/>
                  <a:gd name="T68" fmla="*/ 756 w 1921"/>
                  <a:gd name="T69" fmla="*/ 98 h 304"/>
                  <a:gd name="T70" fmla="*/ 624 w 1921"/>
                  <a:gd name="T71" fmla="*/ 95 h 304"/>
                  <a:gd name="T72" fmla="*/ 500 w 1921"/>
                  <a:gd name="T73" fmla="*/ 89 h 304"/>
                  <a:gd name="T74" fmla="*/ 384 w 1921"/>
                  <a:gd name="T75" fmla="*/ 81 h 304"/>
                  <a:gd name="T76" fmla="*/ 281 w 1921"/>
                  <a:gd name="T77" fmla="*/ 71 h 304"/>
                  <a:gd name="T78" fmla="*/ 191 w 1921"/>
                  <a:gd name="T79" fmla="*/ 61 h 304"/>
                  <a:gd name="T80" fmla="*/ 117 w 1921"/>
                  <a:gd name="T81" fmla="*/ 49 h 304"/>
                  <a:gd name="T82" fmla="*/ 59 w 1921"/>
                  <a:gd name="T83" fmla="*/ 35 h 304"/>
                  <a:gd name="T84" fmla="*/ 21 w 1921"/>
                  <a:gd name="T85" fmla="*/ 22 h 304"/>
                  <a:gd name="T86" fmla="*/ 2 w 1921"/>
                  <a:gd name="T87" fmla="*/ 7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304"/>
                  <a:gd name="T134" fmla="*/ 1921 w 1921"/>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304">
                    <a:moveTo>
                      <a:pt x="0" y="0"/>
                    </a:moveTo>
                    <a:lnTo>
                      <a:pt x="95" y="203"/>
                    </a:lnTo>
                    <a:lnTo>
                      <a:pt x="98" y="210"/>
                    </a:lnTo>
                    <a:lnTo>
                      <a:pt x="105" y="218"/>
                    </a:lnTo>
                    <a:lnTo>
                      <a:pt x="117" y="226"/>
                    </a:lnTo>
                    <a:lnTo>
                      <a:pt x="134" y="232"/>
                    </a:lnTo>
                    <a:lnTo>
                      <a:pt x="155" y="240"/>
                    </a:lnTo>
                    <a:lnTo>
                      <a:pt x="181" y="246"/>
                    </a:lnTo>
                    <a:lnTo>
                      <a:pt x="211" y="254"/>
                    </a:lnTo>
                    <a:lnTo>
                      <a:pt x="246" y="260"/>
                    </a:lnTo>
                    <a:lnTo>
                      <a:pt x="283" y="265"/>
                    </a:lnTo>
                    <a:lnTo>
                      <a:pt x="326" y="272"/>
                    </a:lnTo>
                    <a:lnTo>
                      <a:pt x="372" y="277"/>
                    </a:lnTo>
                    <a:lnTo>
                      <a:pt x="420" y="282"/>
                    </a:lnTo>
                    <a:lnTo>
                      <a:pt x="472" y="286"/>
                    </a:lnTo>
                    <a:lnTo>
                      <a:pt x="527" y="290"/>
                    </a:lnTo>
                    <a:lnTo>
                      <a:pt x="584" y="293"/>
                    </a:lnTo>
                    <a:lnTo>
                      <a:pt x="644" y="297"/>
                    </a:lnTo>
                    <a:lnTo>
                      <a:pt x="705" y="299"/>
                    </a:lnTo>
                    <a:lnTo>
                      <a:pt x="767" y="301"/>
                    </a:lnTo>
                    <a:lnTo>
                      <a:pt x="831" y="303"/>
                    </a:lnTo>
                    <a:lnTo>
                      <a:pt x="896" y="303"/>
                    </a:lnTo>
                    <a:lnTo>
                      <a:pt x="960" y="304"/>
                    </a:lnTo>
                    <a:lnTo>
                      <a:pt x="1025" y="303"/>
                    </a:lnTo>
                    <a:lnTo>
                      <a:pt x="1088" y="303"/>
                    </a:lnTo>
                    <a:lnTo>
                      <a:pt x="1152" y="301"/>
                    </a:lnTo>
                    <a:lnTo>
                      <a:pt x="1214" y="299"/>
                    </a:lnTo>
                    <a:lnTo>
                      <a:pt x="1275" y="297"/>
                    </a:lnTo>
                    <a:lnTo>
                      <a:pt x="1335" y="293"/>
                    </a:lnTo>
                    <a:lnTo>
                      <a:pt x="1392" y="290"/>
                    </a:lnTo>
                    <a:lnTo>
                      <a:pt x="1447" y="286"/>
                    </a:lnTo>
                    <a:lnTo>
                      <a:pt x="1499" y="282"/>
                    </a:lnTo>
                    <a:lnTo>
                      <a:pt x="1548" y="277"/>
                    </a:lnTo>
                    <a:lnTo>
                      <a:pt x="1594" y="272"/>
                    </a:lnTo>
                    <a:lnTo>
                      <a:pt x="1636" y="265"/>
                    </a:lnTo>
                    <a:lnTo>
                      <a:pt x="1674" y="260"/>
                    </a:lnTo>
                    <a:lnTo>
                      <a:pt x="1708" y="254"/>
                    </a:lnTo>
                    <a:lnTo>
                      <a:pt x="1739" y="246"/>
                    </a:lnTo>
                    <a:lnTo>
                      <a:pt x="1764" y="240"/>
                    </a:lnTo>
                    <a:lnTo>
                      <a:pt x="1786" y="232"/>
                    </a:lnTo>
                    <a:lnTo>
                      <a:pt x="1803" y="226"/>
                    </a:lnTo>
                    <a:lnTo>
                      <a:pt x="1815" y="218"/>
                    </a:lnTo>
                    <a:lnTo>
                      <a:pt x="1821" y="210"/>
                    </a:lnTo>
                    <a:lnTo>
                      <a:pt x="1824" y="203"/>
                    </a:lnTo>
                    <a:lnTo>
                      <a:pt x="1921" y="0"/>
                    </a:lnTo>
                    <a:lnTo>
                      <a:pt x="1918" y="7"/>
                    </a:lnTo>
                    <a:lnTo>
                      <a:pt x="1911" y="14"/>
                    </a:lnTo>
                    <a:lnTo>
                      <a:pt x="1898" y="22"/>
                    </a:lnTo>
                    <a:lnTo>
                      <a:pt x="1881" y="28"/>
                    </a:lnTo>
                    <a:lnTo>
                      <a:pt x="1860" y="35"/>
                    </a:lnTo>
                    <a:lnTo>
                      <a:pt x="1834" y="42"/>
                    </a:lnTo>
                    <a:lnTo>
                      <a:pt x="1803" y="49"/>
                    </a:lnTo>
                    <a:lnTo>
                      <a:pt x="1768" y="54"/>
                    </a:lnTo>
                    <a:lnTo>
                      <a:pt x="1729" y="61"/>
                    </a:lnTo>
                    <a:lnTo>
                      <a:pt x="1686" y="66"/>
                    </a:lnTo>
                    <a:lnTo>
                      <a:pt x="1640" y="71"/>
                    </a:lnTo>
                    <a:lnTo>
                      <a:pt x="1589" y="77"/>
                    </a:lnTo>
                    <a:lnTo>
                      <a:pt x="1535" y="81"/>
                    </a:lnTo>
                    <a:lnTo>
                      <a:pt x="1479" y="85"/>
                    </a:lnTo>
                    <a:lnTo>
                      <a:pt x="1421" y="89"/>
                    </a:lnTo>
                    <a:lnTo>
                      <a:pt x="1358" y="92"/>
                    </a:lnTo>
                    <a:lnTo>
                      <a:pt x="1295" y="95"/>
                    </a:lnTo>
                    <a:lnTo>
                      <a:pt x="1230" y="97"/>
                    </a:lnTo>
                    <a:lnTo>
                      <a:pt x="1164" y="98"/>
                    </a:lnTo>
                    <a:lnTo>
                      <a:pt x="1096" y="101"/>
                    </a:lnTo>
                    <a:lnTo>
                      <a:pt x="1029" y="101"/>
                    </a:lnTo>
                    <a:lnTo>
                      <a:pt x="960" y="102"/>
                    </a:lnTo>
                    <a:lnTo>
                      <a:pt x="892" y="101"/>
                    </a:lnTo>
                    <a:lnTo>
                      <a:pt x="823" y="101"/>
                    </a:lnTo>
                    <a:lnTo>
                      <a:pt x="756" y="98"/>
                    </a:lnTo>
                    <a:lnTo>
                      <a:pt x="689" y="97"/>
                    </a:lnTo>
                    <a:lnTo>
                      <a:pt x="624" y="95"/>
                    </a:lnTo>
                    <a:lnTo>
                      <a:pt x="561" y="92"/>
                    </a:lnTo>
                    <a:lnTo>
                      <a:pt x="500" y="89"/>
                    </a:lnTo>
                    <a:lnTo>
                      <a:pt x="440" y="85"/>
                    </a:lnTo>
                    <a:lnTo>
                      <a:pt x="384" y="81"/>
                    </a:lnTo>
                    <a:lnTo>
                      <a:pt x="331" y="77"/>
                    </a:lnTo>
                    <a:lnTo>
                      <a:pt x="281" y="71"/>
                    </a:lnTo>
                    <a:lnTo>
                      <a:pt x="234" y="66"/>
                    </a:lnTo>
                    <a:lnTo>
                      <a:pt x="191" y="61"/>
                    </a:lnTo>
                    <a:lnTo>
                      <a:pt x="151" y="54"/>
                    </a:lnTo>
                    <a:lnTo>
                      <a:pt x="117" y="49"/>
                    </a:lnTo>
                    <a:lnTo>
                      <a:pt x="86" y="42"/>
                    </a:lnTo>
                    <a:lnTo>
                      <a:pt x="59" y="35"/>
                    </a:lnTo>
                    <a:lnTo>
                      <a:pt x="38" y="28"/>
                    </a:lnTo>
                    <a:lnTo>
                      <a:pt x="21" y="22"/>
                    </a:lnTo>
                    <a:lnTo>
                      <a:pt x="8" y="14"/>
                    </a:lnTo>
                    <a:lnTo>
                      <a:pt x="2" y="7"/>
                    </a:lnTo>
                    <a:lnTo>
                      <a:pt x="0" y="0"/>
                    </a:lnTo>
                    <a:close/>
                  </a:path>
                </a:pathLst>
              </a:custGeom>
              <a:solidFill>
                <a:srgbClr val="80808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67" name="Freeform 318"/>
              <p:cNvSpPr>
                <a:spLocks/>
              </p:cNvSpPr>
              <p:nvPr/>
            </p:nvSpPr>
            <p:spPr bwMode="auto">
              <a:xfrm>
                <a:off x="7151" y="18172"/>
                <a:ext cx="25" cy="12"/>
              </a:xfrm>
              <a:custGeom>
                <a:avLst/>
                <a:gdLst>
                  <a:gd name="T0" fmla="*/ 0 w 25"/>
                  <a:gd name="T1" fmla="*/ 6 h 12"/>
                  <a:gd name="T2" fmla="*/ 3 w 25"/>
                  <a:gd name="T3" fmla="*/ 3 h 12"/>
                  <a:gd name="T4" fmla="*/ 9 w 25"/>
                  <a:gd name="T5" fmla="*/ 0 h 12"/>
                  <a:gd name="T6" fmla="*/ 16 w 25"/>
                  <a:gd name="T7" fmla="*/ 0 h 12"/>
                  <a:gd name="T8" fmla="*/ 23 w 25"/>
                  <a:gd name="T9" fmla="*/ 3 h 12"/>
                  <a:gd name="T10" fmla="*/ 25 w 25"/>
                  <a:gd name="T11" fmla="*/ 6 h 12"/>
                  <a:gd name="T12" fmla="*/ 23 w 25"/>
                  <a:gd name="T13" fmla="*/ 10 h 12"/>
                  <a:gd name="T14" fmla="*/ 16 w 25"/>
                  <a:gd name="T15" fmla="*/ 12 h 12"/>
                  <a:gd name="T16" fmla="*/ 9 w 25"/>
                  <a:gd name="T17" fmla="*/ 12 h 12"/>
                  <a:gd name="T18" fmla="*/ 3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3" y="3"/>
                    </a:lnTo>
                    <a:lnTo>
                      <a:pt x="9" y="0"/>
                    </a:lnTo>
                    <a:lnTo>
                      <a:pt x="16" y="0"/>
                    </a:lnTo>
                    <a:lnTo>
                      <a:pt x="23" y="3"/>
                    </a:lnTo>
                    <a:lnTo>
                      <a:pt x="25" y="6"/>
                    </a:lnTo>
                    <a:lnTo>
                      <a:pt x="23"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68" name="Freeform 319"/>
              <p:cNvSpPr>
                <a:spLocks/>
              </p:cNvSpPr>
              <p:nvPr/>
            </p:nvSpPr>
            <p:spPr bwMode="auto">
              <a:xfrm>
                <a:off x="7920" y="18096"/>
                <a:ext cx="24" cy="12"/>
              </a:xfrm>
              <a:custGeom>
                <a:avLst/>
                <a:gdLst>
                  <a:gd name="T0" fmla="*/ 0 w 24"/>
                  <a:gd name="T1" fmla="*/ 6 h 12"/>
                  <a:gd name="T2" fmla="*/ 3 w 24"/>
                  <a:gd name="T3" fmla="*/ 2 h 12"/>
                  <a:gd name="T4" fmla="*/ 9 w 24"/>
                  <a:gd name="T5" fmla="*/ 0 h 12"/>
                  <a:gd name="T6" fmla="*/ 16 w 24"/>
                  <a:gd name="T7" fmla="*/ 0 h 12"/>
                  <a:gd name="T8" fmla="*/ 21 w 24"/>
                  <a:gd name="T9" fmla="*/ 2 h 12"/>
                  <a:gd name="T10" fmla="*/ 24 w 24"/>
                  <a:gd name="T11" fmla="*/ 6 h 12"/>
                  <a:gd name="T12" fmla="*/ 21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1" y="2"/>
                    </a:lnTo>
                    <a:lnTo>
                      <a:pt x="24" y="6"/>
                    </a:lnTo>
                    <a:lnTo>
                      <a:pt x="21"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69" name="Freeform 320"/>
              <p:cNvSpPr>
                <a:spLocks/>
              </p:cNvSpPr>
              <p:nvPr/>
            </p:nvSpPr>
            <p:spPr bwMode="auto">
              <a:xfrm>
                <a:off x="7776" y="18052"/>
                <a:ext cx="25" cy="12"/>
              </a:xfrm>
              <a:custGeom>
                <a:avLst/>
                <a:gdLst>
                  <a:gd name="T0" fmla="*/ 0 w 25"/>
                  <a:gd name="T1" fmla="*/ 5 h 12"/>
                  <a:gd name="T2" fmla="*/ 2 w 25"/>
                  <a:gd name="T3" fmla="*/ 2 h 12"/>
                  <a:gd name="T4" fmla="*/ 9 w 25"/>
                  <a:gd name="T5" fmla="*/ 0 h 12"/>
                  <a:gd name="T6" fmla="*/ 16 w 25"/>
                  <a:gd name="T7" fmla="*/ 0 h 12"/>
                  <a:gd name="T8" fmla="*/ 22 w 25"/>
                  <a:gd name="T9" fmla="*/ 2 h 12"/>
                  <a:gd name="T10" fmla="*/ 25 w 25"/>
                  <a:gd name="T11" fmla="*/ 5 h 12"/>
                  <a:gd name="T12" fmla="*/ 22 w 25"/>
                  <a:gd name="T13" fmla="*/ 9 h 12"/>
                  <a:gd name="T14" fmla="*/ 16 w 25"/>
                  <a:gd name="T15" fmla="*/ 12 h 12"/>
                  <a:gd name="T16" fmla="*/ 9 w 25"/>
                  <a:gd name="T17" fmla="*/ 12 h 12"/>
                  <a:gd name="T18" fmla="*/ 2 w 25"/>
                  <a:gd name="T19" fmla="*/ 9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2" y="2"/>
                    </a:lnTo>
                    <a:lnTo>
                      <a:pt x="9" y="0"/>
                    </a:lnTo>
                    <a:lnTo>
                      <a:pt x="16" y="0"/>
                    </a:lnTo>
                    <a:lnTo>
                      <a:pt x="22" y="2"/>
                    </a:lnTo>
                    <a:lnTo>
                      <a:pt x="25" y="5"/>
                    </a:lnTo>
                    <a:lnTo>
                      <a:pt x="22" y="9"/>
                    </a:lnTo>
                    <a:lnTo>
                      <a:pt x="16" y="12"/>
                    </a:lnTo>
                    <a:lnTo>
                      <a:pt x="9" y="12"/>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70" name="Freeform 321"/>
              <p:cNvSpPr>
                <a:spLocks/>
              </p:cNvSpPr>
              <p:nvPr/>
            </p:nvSpPr>
            <p:spPr bwMode="auto">
              <a:xfrm>
                <a:off x="7644" y="18039"/>
                <a:ext cx="24" cy="12"/>
              </a:xfrm>
              <a:custGeom>
                <a:avLst/>
                <a:gdLst>
                  <a:gd name="T0" fmla="*/ 0 w 24"/>
                  <a:gd name="T1" fmla="*/ 6 h 12"/>
                  <a:gd name="T2" fmla="*/ 3 w 24"/>
                  <a:gd name="T3" fmla="*/ 2 h 12"/>
                  <a:gd name="T4" fmla="*/ 9 w 24"/>
                  <a:gd name="T5" fmla="*/ 0 h 12"/>
                  <a:gd name="T6" fmla="*/ 16 w 24"/>
                  <a:gd name="T7" fmla="*/ 0 h 12"/>
                  <a:gd name="T8" fmla="*/ 22 w 24"/>
                  <a:gd name="T9" fmla="*/ 2 h 12"/>
                  <a:gd name="T10" fmla="*/ 24 w 24"/>
                  <a:gd name="T11" fmla="*/ 6 h 12"/>
                  <a:gd name="T12" fmla="*/ 22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2" y="2"/>
                    </a:lnTo>
                    <a:lnTo>
                      <a:pt x="24" y="6"/>
                    </a:lnTo>
                    <a:lnTo>
                      <a:pt x="22"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71" name="Freeform 322"/>
              <p:cNvSpPr>
                <a:spLocks/>
              </p:cNvSpPr>
              <p:nvPr/>
            </p:nvSpPr>
            <p:spPr bwMode="auto">
              <a:xfrm>
                <a:off x="7500" y="18026"/>
                <a:ext cx="25" cy="13"/>
              </a:xfrm>
              <a:custGeom>
                <a:avLst/>
                <a:gdLst>
                  <a:gd name="T0" fmla="*/ 0 w 25"/>
                  <a:gd name="T1" fmla="*/ 6 h 13"/>
                  <a:gd name="T2" fmla="*/ 2 w 25"/>
                  <a:gd name="T3" fmla="*/ 3 h 13"/>
                  <a:gd name="T4" fmla="*/ 8 w 25"/>
                  <a:gd name="T5" fmla="*/ 0 h 13"/>
                  <a:gd name="T6" fmla="*/ 16 w 25"/>
                  <a:gd name="T7" fmla="*/ 0 h 13"/>
                  <a:gd name="T8" fmla="*/ 22 w 25"/>
                  <a:gd name="T9" fmla="*/ 3 h 13"/>
                  <a:gd name="T10" fmla="*/ 25 w 25"/>
                  <a:gd name="T11" fmla="*/ 6 h 13"/>
                  <a:gd name="T12" fmla="*/ 22 w 25"/>
                  <a:gd name="T13" fmla="*/ 10 h 13"/>
                  <a:gd name="T14" fmla="*/ 16 w 25"/>
                  <a:gd name="T15" fmla="*/ 13 h 13"/>
                  <a:gd name="T16" fmla="*/ 8 w 25"/>
                  <a:gd name="T17" fmla="*/ 13 h 13"/>
                  <a:gd name="T18" fmla="*/ 2 w 25"/>
                  <a:gd name="T19" fmla="*/ 10 h 13"/>
                  <a:gd name="T20" fmla="*/ 0 w 25"/>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6"/>
                    </a:moveTo>
                    <a:lnTo>
                      <a:pt x="2" y="3"/>
                    </a:lnTo>
                    <a:lnTo>
                      <a:pt x="8" y="0"/>
                    </a:lnTo>
                    <a:lnTo>
                      <a:pt x="16" y="0"/>
                    </a:lnTo>
                    <a:lnTo>
                      <a:pt x="22" y="3"/>
                    </a:lnTo>
                    <a:lnTo>
                      <a:pt x="25" y="6"/>
                    </a:lnTo>
                    <a:lnTo>
                      <a:pt x="22" y="10"/>
                    </a:lnTo>
                    <a:lnTo>
                      <a:pt x="16" y="13"/>
                    </a:lnTo>
                    <a:lnTo>
                      <a:pt x="8" y="13"/>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72" name="Freeform 323"/>
              <p:cNvSpPr>
                <a:spLocks/>
              </p:cNvSpPr>
              <p:nvPr/>
            </p:nvSpPr>
            <p:spPr bwMode="auto">
              <a:xfrm>
                <a:off x="7332" y="18014"/>
                <a:ext cx="23" cy="12"/>
              </a:xfrm>
              <a:custGeom>
                <a:avLst/>
                <a:gdLst>
                  <a:gd name="T0" fmla="*/ 0 w 23"/>
                  <a:gd name="T1" fmla="*/ 5 h 12"/>
                  <a:gd name="T2" fmla="*/ 2 w 23"/>
                  <a:gd name="T3" fmla="*/ 2 h 12"/>
                  <a:gd name="T4" fmla="*/ 8 w 23"/>
                  <a:gd name="T5" fmla="*/ 0 h 12"/>
                  <a:gd name="T6" fmla="*/ 16 w 23"/>
                  <a:gd name="T7" fmla="*/ 0 h 12"/>
                  <a:gd name="T8" fmla="*/ 22 w 23"/>
                  <a:gd name="T9" fmla="*/ 2 h 12"/>
                  <a:gd name="T10" fmla="*/ 23 w 23"/>
                  <a:gd name="T11" fmla="*/ 5 h 12"/>
                  <a:gd name="T12" fmla="*/ 22 w 23"/>
                  <a:gd name="T13" fmla="*/ 10 h 12"/>
                  <a:gd name="T14" fmla="*/ 16 w 23"/>
                  <a:gd name="T15" fmla="*/ 12 h 12"/>
                  <a:gd name="T16" fmla="*/ 8 w 23"/>
                  <a:gd name="T17" fmla="*/ 12 h 12"/>
                  <a:gd name="T18" fmla="*/ 2 w 23"/>
                  <a:gd name="T19" fmla="*/ 10 h 12"/>
                  <a:gd name="T20" fmla="*/ 0 w 23"/>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5"/>
                    </a:moveTo>
                    <a:lnTo>
                      <a:pt x="2" y="2"/>
                    </a:lnTo>
                    <a:lnTo>
                      <a:pt x="8" y="0"/>
                    </a:lnTo>
                    <a:lnTo>
                      <a:pt x="16" y="0"/>
                    </a:lnTo>
                    <a:lnTo>
                      <a:pt x="22" y="2"/>
                    </a:lnTo>
                    <a:lnTo>
                      <a:pt x="23" y="5"/>
                    </a:lnTo>
                    <a:lnTo>
                      <a:pt x="22" y="10"/>
                    </a:lnTo>
                    <a:lnTo>
                      <a:pt x="16" y="12"/>
                    </a:lnTo>
                    <a:lnTo>
                      <a:pt x="8"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73" name="Freeform 324"/>
              <p:cNvSpPr>
                <a:spLocks/>
              </p:cNvSpPr>
              <p:nvPr/>
            </p:nvSpPr>
            <p:spPr bwMode="auto">
              <a:xfrm>
                <a:off x="7200" y="18014"/>
                <a:ext cx="23" cy="12"/>
              </a:xfrm>
              <a:custGeom>
                <a:avLst/>
                <a:gdLst>
                  <a:gd name="T0" fmla="*/ 0 w 23"/>
                  <a:gd name="T1" fmla="*/ 5 h 12"/>
                  <a:gd name="T2" fmla="*/ 2 w 23"/>
                  <a:gd name="T3" fmla="*/ 2 h 12"/>
                  <a:gd name="T4" fmla="*/ 9 w 23"/>
                  <a:gd name="T5" fmla="*/ 0 h 12"/>
                  <a:gd name="T6" fmla="*/ 16 w 23"/>
                  <a:gd name="T7" fmla="*/ 0 h 12"/>
                  <a:gd name="T8" fmla="*/ 21 w 23"/>
                  <a:gd name="T9" fmla="*/ 2 h 12"/>
                  <a:gd name="T10" fmla="*/ 23 w 23"/>
                  <a:gd name="T11" fmla="*/ 5 h 12"/>
                  <a:gd name="T12" fmla="*/ 21 w 23"/>
                  <a:gd name="T13" fmla="*/ 10 h 12"/>
                  <a:gd name="T14" fmla="*/ 16 w 23"/>
                  <a:gd name="T15" fmla="*/ 12 h 12"/>
                  <a:gd name="T16" fmla="*/ 9 w 23"/>
                  <a:gd name="T17" fmla="*/ 12 h 12"/>
                  <a:gd name="T18" fmla="*/ 2 w 23"/>
                  <a:gd name="T19" fmla="*/ 10 h 12"/>
                  <a:gd name="T20" fmla="*/ 0 w 23"/>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5"/>
                    </a:moveTo>
                    <a:lnTo>
                      <a:pt x="2" y="2"/>
                    </a:lnTo>
                    <a:lnTo>
                      <a:pt x="9" y="0"/>
                    </a:lnTo>
                    <a:lnTo>
                      <a:pt x="16" y="0"/>
                    </a:lnTo>
                    <a:lnTo>
                      <a:pt x="21" y="2"/>
                    </a:lnTo>
                    <a:lnTo>
                      <a:pt x="23" y="5"/>
                    </a:lnTo>
                    <a:lnTo>
                      <a:pt x="21" y="10"/>
                    </a:lnTo>
                    <a:lnTo>
                      <a:pt x="16" y="12"/>
                    </a:lnTo>
                    <a:lnTo>
                      <a:pt x="9"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74" name="Freeform 325"/>
              <p:cNvSpPr>
                <a:spLocks/>
              </p:cNvSpPr>
              <p:nvPr/>
            </p:nvSpPr>
            <p:spPr bwMode="auto">
              <a:xfrm>
                <a:off x="7812" y="18127"/>
                <a:ext cx="24" cy="13"/>
              </a:xfrm>
              <a:custGeom>
                <a:avLst/>
                <a:gdLst>
                  <a:gd name="T0" fmla="*/ 0 w 24"/>
                  <a:gd name="T1" fmla="*/ 7 h 13"/>
                  <a:gd name="T2" fmla="*/ 3 w 24"/>
                  <a:gd name="T3" fmla="*/ 3 h 13"/>
                  <a:gd name="T4" fmla="*/ 9 w 24"/>
                  <a:gd name="T5" fmla="*/ 0 h 13"/>
                  <a:gd name="T6" fmla="*/ 16 w 24"/>
                  <a:gd name="T7" fmla="*/ 0 h 13"/>
                  <a:gd name="T8" fmla="*/ 22 w 24"/>
                  <a:gd name="T9" fmla="*/ 3 h 13"/>
                  <a:gd name="T10" fmla="*/ 24 w 24"/>
                  <a:gd name="T11" fmla="*/ 7 h 13"/>
                  <a:gd name="T12" fmla="*/ 22 w 24"/>
                  <a:gd name="T13" fmla="*/ 10 h 13"/>
                  <a:gd name="T14" fmla="*/ 16 w 24"/>
                  <a:gd name="T15" fmla="*/ 13 h 13"/>
                  <a:gd name="T16" fmla="*/ 9 w 24"/>
                  <a:gd name="T17" fmla="*/ 13 h 13"/>
                  <a:gd name="T18" fmla="*/ 3 w 24"/>
                  <a:gd name="T19" fmla="*/ 10 h 13"/>
                  <a:gd name="T20" fmla="*/ 0 w 24"/>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7"/>
                    </a:moveTo>
                    <a:lnTo>
                      <a:pt x="3" y="3"/>
                    </a:lnTo>
                    <a:lnTo>
                      <a:pt x="9" y="0"/>
                    </a:lnTo>
                    <a:lnTo>
                      <a:pt x="16" y="0"/>
                    </a:lnTo>
                    <a:lnTo>
                      <a:pt x="22" y="3"/>
                    </a:lnTo>
                    <a:lnTo>
                      <a:pt x="24" y="7"/>
                    </a:lnTo>
                    <a:lnTo>
                      <a:pt x="22" y="10"/>
                    </a:lnTo>
                    <a:lnTo>
                      <a:pt x="16" y="13"/>
                    </a:lnTo>
                    <a:lnTo>
                      <a:pt x="9"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75" name="Freeform 326"/>
              <p:cNvSpPr>
                <a:spLocks/>
              </p:cNvSpPr>
              <p:nvPr/>
            </p:nvSpPr>
            <p:spPr bwMode="auto">
              <a:xfrm>
                <a:off x="7729" y="18147"/>
                <a:ext cx="23" cy="11"/>
              </a:xfrm>
              <a:custGeom>
                <a:avLst/>
                <a:gdLst>
                  <a:gd name="T0" fmla="*/ 0 w 23"/>
                  <a:gd name="T1" fmla="*/ 6 h 11"/>
                  <a:gd name="T2" fmla="*/ 1 w 23"/>
                  <a:gd name="T3" fmla="*/ 2 h 11"/>
                  <a:gd name="T4" fmla="*/ 7 w 23"/>
                  <a:gd name="T5" fmla="*/ 0 h 11"/>
                  <a:gd name="T6" fmla="*/ 15 w 23"/>
                  <a:gd name="T7" fmla="*/ 0 h 11"/>
                  <a:gd name="T8" fmla="*/ 21 w 23"/>
                  <a:gd name="T9" fmla="*/ 2 h 11"/>
                  <a:gd name="T10" fmla="*/ 23 w 23"/>
                  <a:gd name="T11" fmla="*/ 6 h 11"/>
                  <a:gd name="T12" fmla="*/ 21 w 23"/>
                  <a:gd name="T13" fmla="*/ 9 h 11"/>
                  <a:gd name="T14" fmla="*/ 15 w 23"/>
                  <a:gd name="T15" fmla="*/ 11 h 11"/>
                  <a:gd name="T16" fmla="*/ 7 w 23"/>
                  <a:gd name="T17" fmla="*/ 11 h 11"/>
                  <a:gd name="T18" fmla="*/ 1 w 23"/>
                  <a:gd name="T19" fmla="*/ 9 h 11"/>
                  <a:gd name="T20" fmla="*/ 0 w 23"/>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6"/>
                    </a:moveTo>
                    <a:lnTo>
                      <a:pt x="1" y="2"/>
                    </a:lnTo>
                    <a:lnTo>
                      <a:pt x="7" y="0"/>
                    </a:lnTo>
                    <a:lnTo>
                      <a:pt x="15" y="0"/>
                    </a:lnTo>
                    <a:lnTo>
                      <a:pt x="21" y="2"/>
                    </a:lnTo>
                    <a:lnTo>
                      <a:pt x="23" y="6"/>
                    </a:lnTo>
                    <a:lnTo>
                      <a:pt x="21" y="9"/>
                    </a:lnTo>
                    <a:lnTo>
                      <a:pt x="15" y="11"/>
                    </a:lnTo>
                    <a:lnTo>
                      <a:pt x="7" y="11"/>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76" name="Freeform 327"/>
              <p:cNvSpPr>
                <a:spLocks/>
              </p:cNvSpPr>
              <p:nvPr/>
            </p:nvSpPr>
            <p:spPr bwMode="auto">
              <a:xfrm>
                <a:off x="7608" y="18147"/>
                <a:ext cx="24" cy="11"/>
              </a:xfrm>
              <a:custGeom>
                <a:avLst/>
                <a:gdLst>
                  <a:gd name="T0" fmla="*/ 0 w 24"/>
                  <a:gd name="T1" fmla="*/ 6 h 11"/>
                  <a:gd name="T2" fmla="*/ 2 w 24"/>
                  <a:gd name="T3" fmla="*/ 2 h 11"/>
                  <a:gd name="T4" fmla="*/ 9 w 24"/>
                  <a:gd name="T5" fmla="*/ 0 h 11"/>
                  <a:gd name="T6" fmla="*/ 16 w 24"/>
                  <a:gd name="T7" fmla="*/ 0 h 11"/>
                  <a:gd name="T8" fmla="*/ 22 w 24"/>
                  <a:gd name="T9" fmla="*/ 2 h 11"/>
                  <a:gd name="T10" fmla="*/ 24 w 24"/>
                  <a:gd name="T11" fmla="*/ 6 h 11"/>
                  <a:gd name="T12" fmla="*/ 22 w 24"/>
                  <a:gd name="T13" fmla="*/ 9 h 11"/>
                  <a:gd name="T14" fmla="*/ 16 w 24"/>
                  <a:gd name="T15" fmla="*/ 11 h 11"/>
                  <a:gd name="T16" fmla="*/ 9 w 24"/>
                  <a:gd name="T17" fmla="*/ 11 h 11"/>
                  <a:gd name="T18" fmla="*/ 2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2" y="2"/>
                    </a:lnTo>
                    <a:lnTo>
                      <a:pt x="9" y="0"/>
                    </a:lnTo>
                    <a:lnTo>
                      <a:pt x="16" y="0"/>
                    </a:lnTo>
                    <a:lnTo>
                      <a:pt x="22" y="2"/>
                    </a:lnTo>
                    <a:lnTo>
                      <a:pt x="24" y="6"/>
                    </a:lnTo>
                    <a:lnTo>
                      <a:pt x="22" y="9"/>
                    </a:lnTo>
                    <a:lnTo>
                      <a:pt x="16" y="11"/>
                    </a:lnTo>
                    <a:lnTo>
                      <a:pt x="9" y="11"/>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77" name="Freeform 328"/>
              <p:cNvSpPr>
                <a:spLocks/>
              </p:cNvSpPr>
              <p:nvPr/>
            </p:nvSpPr>
            <p:spPr bwMode="auto">
              <a:xfrm>
                <a:off x="7464" y="18166"/>
                <a:ext cx="25" cy="12"/>
              </a:xfrm>
              <a:custGeom>
                <a:avLst/>
                <a:gdLst>
                  <a:gd name="T0" fmla="*/ 0 w 25"/>
                  <a:gd name="T1" fmla="*/ 5 h 12"/>
                  <a:gd name="T2" fmla="*/ 2 w 25"/>
                  <a:gd name="T3" fmla="*/ 2 h 12"/>
                  <a:gd name="T4" fmla="*/ 8 w 25"/>
                  <a:gd name="T5" fmla="*/ 0 h 12"/>
                  <a:gd name="T6" fmla="*/ 16 w 25"/>
                  <a:gd name="T7" fmla="*/ 0 h 12"/>
                  <a:gd name="T8" fmla="*/ 22 w 25"/>
                  <a:gd name="T9" fmla="*/ 2 h 12"/>
                  <a:gd name="T10" fmla="*/ 25 w 25"/>
                  <a:gd name="T11" fmla="*/ 5 h 12"/>
                  <a:gd name="T12" fmla="*/ 22 w 25"/>
                  <a:gd name="T13" fmla="*/ 10 h 12"/>
                  <a:gd name="T14" fmla="*/ 16 w 25"/>
                  <a:gd name="T15" fmla="*/ 12 h 12"/>
                  <a:gd name="T16" fmla="*/ 8 w 25"/>
                  <a:gd name="T17" fmla="*/ 12 h 12"/>
                  <a:gd name="T18" fmla="*/ 2 w 25"/>
                  <a:gd name="T19" fmla="*/ 10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2" y="2"/>
                    </a:lnTo>
                    <a:lnTo>
                      <a:pt x="8" y="0"/>
                    </a:lnTo>
                    <a:lnTo>
                      <a:pt x="16" y="0"/>
                    </a:lnTo>
                    <a:lnTo>
                      <a:pt x="22" y="2"/>
                    </a:lnTo>
                    <a:lnTo>
                      <a:pt x="25" y="5"/>
                    </a:lnTo>
                    <a:lnTo>
                      <a:pt x="22" y="10"/>
                    </a:lnTo>
                    <a:lnTo>
                      <a:pt x="16" y="12"/>
                    </a:lnTo>
                    <a:lnTo>
                      <a:pt x="8"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78" name="Freeform 329"/>
              <p:cNvSpPr>
                <a:spLocks/>
              </p:cNvSpPr>
              <p:nvPr/>
            </p:nvSpPr>
            <p:spPr bwMode="auto">
              <a:xfrm>
                <a:off x="7308" y="18172"/>
                <a:ext cx="24" cy="12"/>
              </a:xfrm>
              <a:custGeom>
                <a:avLst/>
                <a:gdLst>
                  <a:gd name="T0" fmla="*/ 0 w 24"/>
                  <a:gd name="T1" fmla="*/ 6 h 12"/>
                  <a:gd name="T2" fmla="*/ 3 w 24"/>
                  <a:gd name="T3" fmla="*/ 3 h 12"/>
                  <a:gd name="T4" fmla="*/ 9 w 24"/>
                  <a:gd name="T5" fmla="*/ 0 h 12"/>
                  <a:gd name="T6" fmla="*/ 15 w 24"/>
                  <a:gd name="T7" fmla="*/ 0 h 12"/>
                  <a:gd name="T8" fmla="*/ 21 w 24"/>
                  <a:gd name="T9" fmla="*/ 3 h 12"/>
                  <a:gd name="T10" fmla="*/ 24 w 24"/>
                  <a:gd name="T11" fmla="*/ 6 h 12"/>
                  <a:gd name="T12" fmla="*/ 21 w 24"/>
                  <a:gd name="T13" fmla="*/ 10 h 12"/>
                  <a:gd name="T14" fmla="*/ 15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3"/>
                    </a:lnTo>
                    <a:lnTo>
                      <a:pt x="9" y="0"/>
                    </a:lnTo>
                    <a:lnTo>
                      <a:pt x="15" y="0"/>
                    </a:lnTo>
                    <a:lnTo>
                      <a:pt x="21" y="3"/>
                    </a:lnTo>
                    <a:lnTo>
                      <a:pt x="24" y="6"/>
                    </a:lnTo>
                    <a:lnTo>
                      <a:pt x="21" y="10"/>
                    </a:lnTo>
                    <a:lnTo>
                      <a:pt x="15"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79" name="Freeform 330"/>
              <p:cNvSpPr>
                <a:spLocks/>
              </p:cNvSpPr>
              <p:nvPr/>
            </p:nvSpPr>
            <p:spPr bwMode="auto">
              <a:xfrm>
                <a:off x="7032" y="18014"/>
                <a:ext cx="24" cy="12"/>
              </a:xfrm>
              <a:custGeom>
                <a:avLst/>
                <a:gdLst>
                  <a:gd name="T0" fmla="*/ 0 w 24"/>
                  <a:gd name="T1" fmla="*/ 5 h 12"/>
                  <a:gd name="T2" fmla="*/ 2 w 24"/>
                  <a:gd name="T3" fmla="*/ 2 h 12"/>
                  <a:gd name="T4" fmla="*/ 9 w 24"/>
                  <a:gd name="T5" fmla="*/ 0 h 12"/>
                  <a:gd name="T6" fmla="*/ 16 w 24"/>
                  <a:gd name="T7" fmla="*/ 0 h 12"/>
                  <a:gd name="T8" fmla="*/ 21 w 24"/>
                  <a:gd name="T9" fmla="*/ 2 h 12"/>
                  <a:gd name="T10" fmla="*/ 24 w 24"/>
                  <a:gd name="T11" fmla="*/ 5 h 12"/>
                  <a:gd name="T12" fmla="*/ 21 w 24"/>
                  <a:gd name="T13" fmla="*/ 10 h 12"/>
                  <a:gd name="T14" fmla="*/ 16 w 24"/>
                  <a:gd name="T15" fmla="*/ 12 h 12"/>
                  <a:gd name="T16" fmla="*/ 9 w 24"/>
                  <a:gd name="T17" fmla="*/ 12 h 12"/>
                  <a:gd name="T18" fmla="*/ 2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9" y="0"/>
                    </a:lnTo>
                    <a:lnTo>
                      <a:pt x="16" y="0"/>
                    </a:lnTo>
                    <a:lnTo>
                      <a:pt x="21" y="2"/>
                    </a:lnTo>
                    <a:lnTo>
                      <a:pt x="24" y="5"/>
                    </a:lnTo>
                    <a:lnTo>
                      <a:pt x="21" y="10"/>
                    </a:lnTo>
                    <a:lnTo>
                      <a:pt x="16" y="12"/>
                    </a:lnTo>
                    <a:lnTo>
                      <a:pt x="9"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80" name="Freeform 331"/>
              <p:cNvSpPr>
                <a:spLocks/>
              </p:cNvSpPr>
              <p:nvPr/>
            </p:nvSpPr>
            <p:spPr bwMode="auto">
              <a:xfrm>
                <a:off x="6996" y="18178"/>
                <a:ext cx="23" cy="13"/>
              </a:xfrm>
              <a:custGeom>
                <a:avLst/>
                <a:gdLst>
                  <a:gd name="T0" fmla="*/ 0 w 23"/>
                  <a:gd name="T1" fmla="*/ 6 h 13"/>
                  <a:gd name="T2" fmla="*/ 2 w 23"/>
                  <a:gd name="T3" fmla="*/ 3 h 13"/>
                  <a:gd name="T4" fmla="*/ 8 w 23"/>
                  <a:gd name="T5" fmla="*/ 0 h 13"/>
                  <a:gd name="T6" fmla="*/ 16 w 23"/>
                  <a:gd name="T7" fmla="*/ 0 h 13"/>
                  <a:gd name="T8" fmla="*/ 21 w 23"/>
                  <a:gd name="T9" fmla="*/ 3 h 13"/>
                  <a:gd name="T10" fmla="*/ 23 w 23"/>
                  <a:gd name="T11" fmla="*/ 6 h 13"/>
                  <a:gd name="T12" fmla="*/ 21 w 23"/>
                  <a:gd name="T13" fmla="*/ 9 h 13"/>
                  <a:gd name="T14" fmla="*/ 16 w 23"/>
                  <a:gd name="T15" fmla="*/ 13 h 13"/>
                  <a:gd name="T16" fmla="*/ 8 w 23"/>
                  <a:gd name="T17" fmla="*/ 13 h 13"/>
                  <a:gd name="T18" fmla="*/ 2 w 23"/>
                  <a:gd name="T19" fmla="*/ 9 h 13"/>
                  <a:gd name="T20" fmla="*/ 0 w 23"/>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6"/>
                    </a:moveTo>
                    <a:lnTo>
                      <a:pt x="2" y="3"/>
                    </a:lnTo>
                    <a:lnTo>
                      <a:pt x="8" y="0"/>
                    </a:lnTo>
                    <a:lnTo>
                      <a:pt x="16" y="0"/>
                    </a:lnTo>
                    <a:lnTo>
                      <a:pt x="21" y="3"/>
                    </a:lnTo>
                    <a:lnTo>
                      <a:pt x="23" y="6"/>
                    </a:lnTo>
                    <a:lnTo>
                      <a:pt x="21" y="9"/>
                    </a:lnTo>
                    <a:lnTo>
                      <a:pt x="16" y="13"/>
                    </a:lnTo>
                    <a:lnTo>
                      <a:pt x="8" y="13"/>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81" name="Freeform 332"/>
              <p:cNvSpPr>
                <a:spLocks/>
              </p:cNvSpPr>
              <p:nvPr/>
            </p:nvSpPr>
            <p:spPr bwMode="auto">
              <a:xfrm>
                <a:off x="6864" y="18014"/>
                <a:ext cx="24" cy="12"/>
              </a:xfrm>
              <a:custGeom>
                <a:avLst/>
                <a:gdLst>
                  <a:gd name="T0" fmla="*/ 0 w 24"/>
                  <a:gd name="T1" fmla="*/ 5 h 12"/>
                  <a:gd name="T2" fmla="*/ 2 w 24"/>
                  <a:gd name="T3" fmla="*/ 2 h 12"/>
                  <a:gd name="T4" fmla="*/ 7 w 24"/>
                  <a:gd name="T5" fmla="*/ 0 h 12"/>
                  <a:gd name="T6" fmla="*/ 15 w 24"/>
                  <a:gd name="T7" fmla="*/ 0 h 12"/>
                  <a:gd name="T8" fmla="*/ 21 w 24"/>
                  <a:gd name="T9" fmla="*/ 2 h 12"/>
                  <a:gd name="T10" fmla="*/ 24 w 24"/>
                  <a:gd name="T11" fmla="*/ 5 h 12"/>
                  <a:gd name="T12" fmla="*/ 21 w 24"/>
                  <a:gd name="T13" fmla="*/ 10 h 12"/>
                  <a:gd name="T14" fmla="*/ 15 w 24"/>
                  <a:gd name="T15" fmla="*/ 12 h 12"/>
                  <a:gd name="T16" fmla="*/ 7 w 24"/>
                  <a:gd name="T17" fmla="*/ 12 h 12"/>
                  <a:gd name="T18" fmla="*/ 2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7" y="0"/>
                    </a:lnTo>
                    <a:lnTo>
                      <a:pt x="15" y="0"/>
                    </a:lnTo>
                    <a:lnTo>
                      <a:pt x="21" y="2"/>
                    </a:lnTo>
                    <a:lnTo>
                      <a:pt x="24" y="5"/>
                    </a:lnTo>
                    <a:lnTo>
                      <a:pt x="21" y="10"/>
                    </a:lnTo>
                    <a:lnTo>
                      <a:pt x="15" y="12"/>
                    </a:lnTo>
                    <a:lnTo>
                      <a:pt x="7"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82" name="Freeform 333"/>
              <p:cNvSpPr>
                <a:spLocks/>
              </p:cNvSpPr>
              <p:nvPr/>
            </p:nvSpPr>
            <p:spPr bwMode="auto">
              <a:xfrm>
                <a:off x="6840" y="18178"/>
                <a:ext cx="24" cy="13"/>
              </a:xfrm>
              <a:custGeom>
                <a:avLst/>
                <a:gdLst>
                  <a:gd name="T0" fmla="*/ 0 w 24"/>
                  <a:gd name="T1" fmla="*/ 6 h 13"/>
                  <a:gd name="T2" fmla="*/ 1 w 24"/>
                  <a:gd name="T3" fmla="*/ 3 h 13"/>
                  <a:gd name="T4" fmla="*/ 8 w 24"/>
                  <a:gd name="T5" fmla="*/ 0 h 13"/>
                  <a:gd name="T6" fmla="*/ 15 w 24"/>
                  <a:gd name="T7" fmla="*/ 0 h 13"/>
                  <a:gd name="T8" fmla="*/ 21 w 24"/>
                  <a:gd name="T9" fmla="*/ 3 h 13"/>
                  <a:gd name="T10" fmla="*/ 24 w 24"/>
                  <a:gd name="T11" fmla="*/ 6 h 13"/>
                  <a:gd name="T12" fmla="*/ 21 w 24"/>
                  <a:gd name="T13" fmla="*/ 9 h 13"/>
                  <a:gd name="T14" fmla="*/ 15 w 24"/>
                  <a:gd name="T15" fmla="*/ 13 h 13"/>
                  <a:gd name="T16" fmla="*/ 8 w 24"/>
                  <a:gd name="T17" fmla="*/ 13 h 13"/>
                  <a:gd name="T18" fmla="*/ 1 w 24"/>
                  <a:gd name="T19" fmla="*/ 9 h 13"/>
                  <a:gd name="T20" fmla="*/ 0 w 24"/>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6"/>
                    </a:moveTo>
                    <a:lnTo>
                      <a:pt x="1" y="3"/>
                    </a:lnTo>
                    <a:lnTo>
                      <a:pt x="8" y="0"/>
                    </a:lnTo>
                    <a:lnTo>
                      <a:pt x="15" y="0"/>
                    </a:lnTo>
                    <a:lnTo>
                      <a:pt x="21" y="3"/>
                    </a:lnTo>
                    <a:lnTo>
                      <a:pt x="24" y="6"/>
                    </a:lnTo>
                    <a:lnTo>
                      <a:pt x="21" y="9"/>
                    </a:lnTo>
                    <a:lnTo>
                      <a:pt x="15" y="13"/>
                    </a:lnTo>
                    <a:lnTo>
                      <a:pt x="8" y="13"/>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83" name="Freeform 334"/>
              <p:cNvSpPr>
                <a:spLocks/>
              </p:cNvSpPr>
              <p:nvPr/>
            </p:nvSpPr>
            <p:spPr bwMode="auto">
              <a:xfrm>
                <a:off x="6720" y="18014"/>
                <a:ext cx="23" cy="12"/>
              </a:xfrm>
              <a:custGeom>
                <a:avLst/>
                <a:gdLst>
                  <a:gd name="T0" fmla="*/ 0 w 23"/>
                  <a:gd name="T1" fmla="*/ 5 h 12"/>
                  <a:gd name="T2" fmla="*/ 2 w 23"/>
                  <a:gd name="T3" fmla="*/ 2 h 12"/>
                  <a:gd name="T4" fmla="*/ 8 w 23"/>
                  <a:gd name="T5" fmla="*/ 0 h 12"/>
                  <a:gd name="T6" fmla="*/ 16 w 23"/>
                  <a:gd name="T7" fmla="*/ 0 h 12"/>
                  <a:gd name="T8" fmla="*/ 21 w 23"/>
                  <a:gd name="T9" fmla="*/ 2 h 12"/>
                  <a:gd name="T10" fmla="*/ 23 w 23"/>
                  <a:gd name="T11" fmla="*/ 5 h 12"/>
                  <a:gd name="T12" fmla="*/ 21 w 23"/>
                  <a:gd name="T13" fmla="*/ 10 h 12"/>
                  <a:gd name="T14" fmla="*/ 16 w 23"/>
                  <a:gd name="T15" fmla="*/ 12 h 12"/>
                  <a:gd name="T16" fmla="*/ 8 w 23"/>
                  <a:gd name="T17" fmla="*/ 12 h 12"/>
                  <a:gd name="T18" fmla="*/ 2 w 23"/>
                  <a:gd name="T19" fmla="*/ 10 h 12"/>
                  <a:gd name="T20" fmla="*/ 0 w 23"/>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5"/>
                    </a:moveTo>
                    <a:lnTo>
                      <a:pt x="2" y="2"/>
                    </a:lnTo>
                    <a:lnTo>
                      <a:pt x="8" y="0"/>
                    </a:lnTo>
                    <a:lnTo>
                      <a:pt x="16" y="0"/>
                    </a:lnTo>
                    <a:lnTo>
                      <a:pt x="21" y="2"/>
                    </a:lnTo>
                    <a:lnTo>
                      <a:pt x="23" y="5"/>
                    </a:lnTo>
                    <a:lnTo>
                      <a:pt x="21" y="10"/>
                    </a:lnTo>
                    <a:lnTo>
                      <a:pt x="16" y="12"/>
                    </a:lnTo>
                    <a:lnTo>
                      <a:pt x="8"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84" name="Freeform 335"/>
              <p:cNvSpPr>
                <a:spLocks/>
              </p:cNvSpPr>
              <p:nvPr/>
            </p:nvSpPr>
            <p:spPr bwMode="auto">
              <a:xfrm>
                <a:off x="6743" y="18178"/>
                <a:ext cx="25" cy="13"/>
              </a:xfrm>
              <a:custGeom>
                <a:avLst/>
                <a:gdLst>
                  <a:gd name="T0" fmla="*/ 0 w 25"/>
                  <a:gd name="T1" fmla="*/ 6 h 13"/>
                  <a:gd name="T2" fmla="*/ 3 w 25"/>
                  <a:gd name="T3" fmla="*/ 3 h 13"/>
                  <a:gd name="T4" fmla="*/ 9 w 25"/>
                  <a:gd name="T5" fmla="*/ 0 h 13"/>
                  <a:gd name="T6" fmla="*/ 16 w 25"/>
                  <a:gd name="T7" fmla="*/ 0 h 13"/>
                  <a:gd name="T8" fmla="*/ 23 w 25"/>
                  <a:gd name="T9" fmla="*/ 3 h 13"/>
                  <a:gd name="T10" fmla="*/ 25 w 25"/>
                  <a:gd name="T11" fmla="*/ 6 h 13"/>
                  <a:gd name="T12" fmla="*/ 23 w 25"/>
                  <a:gd name="T13" fmla="*/ 9 h 13"/>
                  <a:gd name="T14" fmla="*/ 16 w 25"/>
                  <a:gd name="T15" fmla="*/ 13 h 13"/>
                  <a:gd name="T16" fmla="*/ 9 w 25"/>
                  <a:gd name="T17" fmla="*/ 13 h 13"/>
                  <a:gd name="T18" fmla="*/ 3 w 25"/>
                  <a:gd name="T19" fmla="*/ 9 h 13"/>
                  <a:gd name="T20" fmla="*/ 0 w 25"/>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6"/>
                    </a:moveTo>
                    <a:lnTo>
                      <a:pt x="3" y="3"/>
                    </a:lnTo>
                    <a:lnTo>
                      <a:pt x="9" y="0"/>
                    </a:lnTo>
                    <a:lnTo>
                      <a:pt x="16" y="0"/>
                    </a:lnTo>
                    <a:lnTo>
                      <a:pt x="23" y="3"/>
                    </a:lnTo>
                    <a:lnTo>
                      <a:pt x="25" y="6"/>
                    </a:lnTo>
                    <a:lnTo>
                      <a:pt x="23" y="9"/>
                    </a:lnTo>
                    <a:lnTo>
                      <a:pt x="16" y="13"/>
                    </a:lnTo>
                    <a:lnTo>
                      <a:pt x="9" y="13"/>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85" name="Freeform 336"/>
              <p:cNvSpPr>
                <a:spLocks/>
              </p:cNvSpPr>
              <p:nvPr/>
            </p:nvSpPr>
            <p:spPr bwMode="auto">
              <a:xfrm>
                <a:off x="6528" y="18026"/>
                <a:ext cx="24" cy="13"/>
              </a:xfrm>
              <a:custGeom>
                <a:avLst/>
                <a:gdLst>
                  <a:gd name="T0" fmla="*/ 0 w 24"/>
                  <a:gd name="T1" fmla="*/ 6 h 13"/>
                  <a:gd name="T2" fmla="*/ 1 w 24"/>
                  <a:gd name="T3" fmla="*/ 3 h 13"/>
                  <a:gd name="T4" fmla="*/ 7 w 24"/>
                  <a:gd name="T5" fmla="*/ 0 h 13"/>
                  <a:gd name="T6" fmla="*/ 15 w 24"/>
                  <a:gd name="T7" fmla="*/ 0 h 13"/>
                  <a:gd name="T8" fmla="*/ 21 w 24"/>
                  <a:gd name="T9" fmla="*/ 3 h 13"/>
                  <a:gd name="T10" fmla="*/ 24 w 24"/>
                  <a:gd name="T11" fmla="*/ 6 h 13"/>
                  <a:gd name="T12" fmla="*/ 21 w 24"/>
                  <a:gd name="T13" fmla="*/ 10 h 13"/>
                  <a:gd name="T14" fmla="*/ 15 w 24"/>
                  <a:gd name="T15" fmla="*/ 13 h 13"/>
                  <a:gd name="T16" fmla="*/ 7 w 24"/>
                  <a:gd name="T17" fmla="*/ 13 h 13"/>
                  <a:gd name="T18" fmla="*/ 1 w 24"/>
                  <a:gd name="T19" fmla="*/ 10 h 13"/>
                  <a:gd name="T20" fmla="*/ 0 w 24"/>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6"/>
                    </a:moveTo>
                    <a:lnTo>
                      <a:pt x="1" y="3"/>
                    </a:lnTo>
                    <a:lnTo>
                      <a:pt x="7" y="0"/>
                    </a:lnTo>
                    <a:lnTo>
                      <a:pt x="15" y="0"/>
                    </a:lnTo>
                    <a:lnTo>
                      <a:pt x="21" y="3"/>
                    </a:lnTo>
                    <a:lnTo>
                      <a:pt x="24" y="6"/>
                    </a:lnTo>
                    <a:lnTo>
                      <a:pt x="21" y="10"/>
                    </a:lnTo>
                    <a:lnTo>
                      <a:pt x="15" y="13"/>
                    </a:lnTo>
                    <a:lnTo>
                      <a:pt x="7" y="13"/>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86" name="Freeform 337"/>
              <p:cNvSpPr>
                <a:spLocks/>
              </p:cNvSpPr>
              <p:nvPr/>
            </p:nvSpPr>
            <p:spPr bwMode="auto">
              <a:xfrm>
                <a:off x="6575" y="18172"/>
                <a:ext cx="25" cy="12"/>
              </a:xfrm>
              <a:custGeom>
                <a:avLst/>
                <a:gdLst>
                  <a:gd name="T0" fmla="*/ 0 w 25"/>
                  <a:gd name="T1" fmla="*/ 6 h 12"/>
                  <a:gd name="T2" fmla="*/ 3 w 25"/>
                  <a:gd name="T3" fmla="*/ 3 h 12"/>
                  <a:gd name="T4" fmla="*/ 9 w 25"/>
                  <a:gd name="T5" fmla="*/ 0 h 12"/>
                  <a:gd name="T6" fmla="*/ 16 w 25"/>
                  <a:gd name="T7" fmla="*/ 0 h 12"/>
                  <a:gd name="T8" fmla="*/ 23 w 25"/>
                  <a:gd name="T9" fmla="*/ 3 h 12"/>
                  <a:gd name="T10" fmla="*/ 25 w 25"/>
                  <a:gd name="T11" fmla="*/ 6 h 12"/>
                  <a:gd name="T12" fmla="*/ 23 w 25"/>
                  <a:gd name="T13" fmla="*/ 10 h 12"/>
                  <a:gd name="T14" fmla="*/ 16 w 25"/>
                  <a:gd name="T15" fmla="*/ 12 h 12"/>
                  <a:gd name="T16" fmla="*/ 9 w 25"/>
                  <a:gd name="T17" fmla="*/ 12 h 12"/>
                  <a:gd name="T18" fmla="*/ 3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3" y="3"/>
                    </a:lnTo>
                    <a:lnTo>
                      <a:pt x="9" y="0"/>
                    </a:lnTo>
                    <a:lnTo>
                      <a:pt x="16" y="0"/>
                    </a:lnTo>
                    <a:lnTo>
                      <a:pt x="23" y="3"/>
                    </a:lnTo>
                    <a:lnTo>
                      <a:pt x="25" y="6"/>
                    </a:lnTo>
                    <a:lnTo>
                      <a:pt x="23"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87" name="Freeform 338"/>
              <p:cNvSpPr>
                <a:spLocks/>
              </p:cNvSpPr>
              <p:nvPr/>
            </p:nvSpPr>
            <p:spPr bwMode="auto">
              <a:xfrm>
                <a:off x="6371" y="18039"/>
                <a:ext cx="24" cy="12"/>
              </a:xfrm>
              <a:custGeom>
                <a:avLst/>
                <a:gdLst>
                  <a:gd name="T0" fmla="*/ 0 w 24"/>
                  <a:gd name="T1" fmla="*/ 6 h 12"/>
                  <a:gd name="T2" fmla="*/ 3 w 24"/>
                  <a:gd name="T3" fmla="*/ 2 h 12"/>
                  <a:gd name="T4" fmla="*/ 9 w 24"/>
                  <a:gd name="T5" fmla="*/ 0 h 12"/>
                  <a:gd name="T6" fmla="*/ 16 w 24"/>
                  <a:gd name="T7" fmla="*/ 0 h 12"/>
                  <a:gd name="T8" fmla="*/ 23 w 24"/>
                  <a:gd name="T9" fmla="*/ 2 h 12"/>
                  <a:gd name="T10" fmla="*/ 24 w 24"/>
                  <a:gd name="T11" fmla="*/ 6 h 12"/>
                  <a:gd name="T12" fmla="*/ 23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3" y="2"/>
                    </a:lnTo>
                    <a:lnTo>
                      <a:pt x="24" y="6"/>
                    </a:lnTo>
                    <a:lnTo>
                      <a:pt x="23"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88" name="Freeform 339"/>
              <p:cNvSpPr>
                <a:spLocks/>
              </p:cNvSpPr>
              <p:nvPr/>
            </p:nvSpPr>
            <p:spPr bwMode="auto">
              <a:xfrm>
                <a:off x="6407" y="18153"/>
                <a:ext cx="24" cy="12"/>
              </a:xfrm>
              <a:custGeom>
                <a:avLst/>
                <a:gdLst>
                  <a:gd name="T0" fmla="*/ 0 w 24"/>
                  <a:gd name="T1" fmla="*/ 5 h 12"/>
                  <a:gd name="T2" fmla="*/ 3 w 24"/>
                  <a:gd name="T3" fmla="*/ 2 h 12"/>
                  <a:gd name="T4" fmla="*/ 9 w 24"/>
                  <a:gd name="T5" fmla="*/ 0 h 12"/>
                  <a:gd name="T6" fmla="*/ 16 w 24"/>
                  <a:gd name="T7" fmla="*/ 0 h 12"/>
                  <a:gd name="T8" fmla="*/ 23 w 24"/>
                  <a:gd name="T9" fmla="*/ 2 h 12"/>
                  <a:gd name="T10" fmla="*/ 24 w 24"/>
                  <a:gd name="T11" fmla="*/ 5 h 12"/>
                  <a:gd name="T12" fmla="*/ 23 w 24"/>
                  <a:gd name="T13" fmla="*/ 10 h 12"/>
                  <a:gd name="T14" fmla="*/ 16 w 24"/>
                  <a:gd name="T15" fmla="*/ 12 h 12"/>
                  <a:gd name="T16" fmla="*/ 9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6" y="0"/>
                    </a:lnTo>
                    <a:lnTo>
                      <a:pt x="23" y="2"/>
                    </a:lnTo>
                    <a:lnTo>
                      <a:pt x="24" y="5"/>
                    </a:lnTo>
                    <a:lnTo>
                      <a:pt x="23" y="10"/>
                    </a:lnTo>
                    <a:lnTo>
                      <a:pt x="16"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89" name="Freeform 340"/>
              <p:cNvSpPr>
                <a:spLocks/>
              </p:cNvSpPr>
              <p:nvPr/>
            </p:nvSpPr>
            <p:spPr bwMode="auto">
              <a:xfrm>
                <a:off x="6239" y="18052"/>
                <a:ext cx="24" cy="12"/>
              </a:xfrm>
              <a:custGeom>
                <a:avLst/>
                <a:gdLst>
                  <a:gd name="T0" fmla="*/ 0 w 24"/>
                  <a:gd name="T1" fmla="*/ 5 h 12"/>
                  <a:gd name="T2" fmla="*/ 3 w 24"/>
                  <a:gd name="T3" fmla="*/ 2 h 12"/>
                  <a:gd name="T4" fmla="*/ 9 w 24"/>
                  <a:gd name="T5" fmla="*/ 0 h 12"/>
                  <a:gd name="T6" fmla="*/ 16 w 24"/>
                  <a:gd name="T7" fmla="*/ 0 h 12"/>
                  <a:gd name="T8" fmla="*/ 21 w 24"/>
                  <a:gd name="T9" fmla="*/ 2 h 12"/>
                  <a:gd name="T10" fmla="*/ 24 w 24"/>
                  <a:gd name="T11" fmla="*/ 5 h 12"/>
                  <a:gd name="T12" fmla="*/ 21 w 24"/>
                  <a:gd name="T13" fmla="*/ 9 h 12"/>
                  <a:gd name="T14" fmla="*/ 16 w 24"/>
                  <a:gd name="T15" fmla="*/ 12 h 12"/>
                  <a:gd name="T16" fmla="*/ 9 w 24"/>
                  <a:gd name="T17" fmla="*/ 12 h 12"/>
                  <a:gd name="T18" fmla="*/ 3 w 24"/>
                  <a:gd name="T19" fmla="*/ 9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6" y="0"/>
                    </a:lnTo>
                    <a:lnTo>
                      <a:pt x="21" y="2"/>
                    </a:lnTo>
                    <a:lnTo>
                      <a:pt x="24" y="5"/>
                    </a:lnTo>
                    <a:lnTo>
                      <a:pt x="21" y="9"/>
                    </a:lnTo>
                    <a:lnTo>
                      <a:pt x="16" y="12"/>
                    </a:lnTo>
                    <a:lnTo>
                      <a:pt x="9" y="12"/>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90" name="Freeform 341"/>
              <p:cNvSpPr>
                <a:spLocks/>
              </p:cNvSpPr>
              <p:nvPr/>
            </p:nvSpPr>
            <p:spPr bwMode="auto">
              <a:xfrm>
                <a:off x="6252" y="18140"/>
                <a:ext cx="23" cy="12"/>
              </a:xfrm>
              <a:custGeom>
                <a:avLst/>
                <a:gdLst>
                  <a:gd name="T0" fmla="*/ 0 w 23"/>
                  <a:gd name="T1" fmla="*/ 7 h 12"/>
                  <a:gd name="T2" fmla="*/ 1 w 23"/>
                  <a:gd name="T3" fmla="*/ 2 h 12"/>
                  <a:gd name="T4" fmla="*/ 7 w 23"/>
                  <a:gd name="T5" fmla="*/ 0 h 12"/>
                  <a:gd name="T6" fmla="*/ 15 w 23"/>
                  <a:gd name="T7" fmla="*/ 0 h 12"/>
                  <a:gd name="T8" fmla="*/ 21 w 23"/>
                  <a:gd name="T9" fmla="*/ 2 h 12"/>
                  <a:gd name="T10" fmla="*/ 23 w 23"/>
                  <a:gd name="T11" fmla="*/ 7 h 12"/>
                  <a:gd name="T12" fmla="*/ 21 w 23"/>
                  <a:gd name="T13" fmla="*/ 10 h 12"/>
                  <a:gd name="T14" fmla="*/ 15 w 23"/>
                  <a:gd name="T15" fmla="*/ 12 h 12"/>
                  <a:gd name="T16" fmla="*/ 7 w 23"/>
                  <a:gd name="T17" fmla="*/ 12 h 12"/>
                  <a:gd name="T18" fmla="*/ 1 w 23"/>
                  <a:gd name="T19" fmla="*/ 10 h 12"/>
                  <a:gd name="T20" fmla="*/ 0 w 23"/>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7"/>
                    </a:moveTo>
                    <a:lnTo>
                      <a:pt x="1" y="2"/>
                    </a:lnTo>
                    <a:lnTo>
                      <a:pt x="7" y="0"/>
                    </a:lnTo>
                    <a:lnTo>
                      <a:pt x="15" y="0"/>
                    </a:lnTo>
                    <a:lnTo>
                      <a:pt x="21" y="2"/>
                    </a:lnTo>
                    <a:lnTo>
                      <a:pt x="23" y="7"/>
                    </a:lnTo>
                    <a:lnTo>
                      <a:pt x="21" y="10"/>
                    </a:lnTo>
                    <a:lnTo>
                      <a:pt x="15" y="12"/>
                    </a:lnTo>
                    <a:lnTo>
                      <a:pt x="7" y="12"/>
                    </a:lnTo>
                    <a:lnTo>
                      <a:pt x="1"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91" name="Freeform 342"/>
              <p:cNvSpPr>
                <a:spLocks/>
              </p:cNvSpPr>
              <p:nvPr/>
            </p:nvSpPr>
            <p:spPr bwMode="auto">
              <a:xfrm>
                <a:off x="6071" y="18102"/>
                <a:ext cx="24" cy="12"/>
              </a:xfrm>
              <a:custGeom>
                <a:avLst/>
                <a:gdLst>
                  <a:gd name="T0" fmla="*/ 0 w 24"/>
                  <a:gd name="T1" fmla="*/ 6 h 12"/>
                  <a:gd name="T2" fmla="*/ 3 w 24"/>
                  <a:gd name="T3" fmla="*/ 3 h 12"/>
                  <a:gd name="T4" fmla="*/ 9 w 24"/>
                  <a:gd name="T5" fmla="*/ 0 h 12"/>
                  <a:gd name="T6" fmla="*/ 16 w 24"/>
                  <a:gd name="T7" fmla="*/ 0 h 12"/>
                  <a:gd name="T8" fmla="*/ 21 w 24"/>
                  <a:gd name="T9" fmla="*/ 3 h 12"/>
                  <a:gd name="T10" fmla="*/ 24 w 24"/>
                  <a:gd name="T11" fmla="*/ 6 h 12"/>
                  <a:gd name="T12" fmla="*/ 21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3"/>
                    </a:lnTo>
                    <a:lnTo>
                      <a:pt x="9" y="0"/>
                    </a:lnTo>
                    <a:lnTo>
                      <a:pt x="16" y="0"/>
                    </a:lnTo>
                    <a:lnTo>
                      <a:pt x="21" y="3"/>
                    </a:lnTo>
                    <a:lnTo>
                      <a:pt x="24" y="6"/>
                    </a:lnTo>
                    <a:lnTo>
                      <a:pt x="21"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92" name="Rectangle 343"/>
              <p:cNvSpPr>
                <a:spLocks noChangeArrowheads="1"/>
              </p:cNvSpPr>
              <p:nvPr/>
            </p:nvSpPr>
            <p:spPr bwMode="auto">
              <a:xfrm>
                <a:off x="6384" y="18988"/>
                <a:ext cx="47" cy="51"/>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93" name="Rectangle 344"/>
              <p:cNvSpPr>
                <a:spLocks noChangeArrowheads="1"/>
              </p:cNvSpPr>
              <p:nvPr/>
            </p:nvSpPr>
            <p:spPr bwMode="auto">
              <a:xfrm>
                <a:off x="6528" y="18937"/>
                <a:ext cx="47" cy="51"/>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94" name="Rectangle 345"/>
              <p:cNvSpPr>
                <a:spLocks noChangeArrowheads="1"/>
              </p:cNvSpPr>
              <p:nvPr/>
            </p:nvSpPr>
            <p:spPr bwMode="auto">
              <a:xfrm>
                <a:off x="7440" y="18937"/>
                <a:ext cx="49" cy="51"/>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95" name="Rectangle 346"/>
              <p:cNvSpPr>
                <a:spLocks noChangeArrowheads="1"/>
              </p:cNvSpPr>
              <p:nvPr/>
            </p:nvSpPr>
            <p:spPr bwMode="auto">
              <a:xfrm>
                <a:off x="7584" y="18988"/>
                <a:ext cx="48" cy="51"/>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96" name="Freeform 347"/>
              <p:cNvSpPr>
                <a:spLocks/>
              </p:cNvSpPr>
              <p:nvPr/>
            </p:nvSpPr>
            <p:spPr bwMode="auto">
              <a:xfrm>
                <a:off x="6542" y="17926"/>
                <a:ext cx="105" cy="56"/>
              </a:xfrm>
              <a:custGeom>
                <a:avLst/>
                <a:gdLst>
                  <a:gd name="T0" fmla="*/ 16 w 105"/>
                  <a:gd name="T1" fmla="*/ 0 h 56"/>
                  <a:gd name="T2" fmla="*/ 105 w 105"/>
                  <a:gd name="T3" fmla="*/ 49 h 56"/>
                  <a:gd name="T4" fmla="*/ 0 w 105"/>
                  <a:gd name="T5" fmla="*/ 56 h 56"/>
                  <a:gd name="T6" fmla="*/ 16 w 105"/>
                  <a:gd name="T7" fmla="*/ 0 h 56"/>
                  <a:gd name="T8" fmla="*/ 0 60000 65536"/>
                  <a:gd name="T9" fmla="*/ 0 60000 65536"/>
                  <a:gd name="T10" fmla="*/ 0 60000 65536"/>
                  <a:gd name="T11" fmla="*/ 0 60000 65536"/>
                  <a:gd name="T12" fmla="*/ 0 w 105"/>
                  <a:gd name="T13" fmla="*/ 0 h 56"/>
                  <a:gd name="T14" fmla="*/ 105 w 105"/>
                  <a:gd name="T15" fmla="*/ 56 h 56"/>
                </a:gdLst>
                <a:ahLst/>
                <a:cxnLst>
                  <a:cxn ang="T8">
                    <a:pos x="T0" y="T1"/>
                  </a:cxn>
                  <a:cxn ang="T9">
                    <a:pos x="T2" y="T3"/>
                  </a:cxn>
                  <a:cxn ang="T10">
                    <a:pos x="T4" y="T5"/>
                  </a:cxn>
                  <a:cxn ang="T11">
                    <a:pos x="T6" y="T7"/>
                  </a:cxn>
                </a:cxnLst>
                <a:rect l="T12" t="T13" r="T14" b="T15"/>
                <a:pathLst>
                  <a:path w="105" h="56">
                    <a:moveTo>
                      <a:pt x="16" y="0"/>
                    </a:moveTo>
                    <a:lnTo>
                      <a:pt x="105" y="49"/>
                    </a:lnTo>
                    <a:lnTo>
                      <a:pt x="0" y="56"/>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97" name="Freeform 348"/>
              <p:cNvSpPr>
                <a:spLocks/>
              </p:cNvSpPr>
              <p:nvPr/>
            </p:nvSpPr>
            <p:spPr bwMode="auto">
              <a:xfrm>
                <a:off x="6670" y="18408"/>
                <a:ext cx="339" cy="236"/>
              </a:xfrm>
              <a:custGeom>
                <a:avLst/>
                <a:gdLst>
                  <a:gd name="T0" fmla="*/ 0 w 339"/>
                  <a:gd name="T1" fmla="*/ 0 h 236"/>
                  <a:gd name="T2" fmla="*/ 0 w 339"/>
                  <a:gd name="T3" fmla="*/ 118 h 236"/>
                  <a:gd name="T4" fmla="*/ 1 w 339"/>
                  <a:gd name="T5" fmla="*/ 138 h 236"/>
                  <a:gd name="T6" fmla="*/ 7 w 339"/>
                  <a:gd name="T7" fmla="*/ 159 h 236"/>
                  <a:gd name="T8" fmla="*/ 17 w 339"/>
                  <a:gd name="T9" fmla="*/ 177 h 236"/>
                  <a:gd name="T10" fmla="*/ 31 w 339"/>
                  <a:gd name="T11" fmla="*/ 194 h 236"/>
                  <a:gd name="T12" fmla="*/ 48 w 339"/>
                  <a:gd name="T13" fmla="*/ 208 h 236"/>
                  <a:gd name="T14" fmla="*/ 67 w 339"/>
                  <a:gd name="T15" fmla="*/ 220 h 236"/>
                  <a:gd name="T16" fmla="*/ 88 w 339"/>
                  <a:gd name="T17" fmla="*/ 229 h 236"/>
                  <a:gd name="T18" fmla="*/ 112 w 339"/>
                  <a:gd name="T19" fmla="*/ 234 h 236"/>
                  <a:gd name="T20" fmla="*/ 135 w 339"/>
                  <a:gd name="T21" fmla="*/ 236 h 236"/>
                  <a:gd name="T22" fmla="*/ 339 w 339"/>
                  <a:gd name="T23" fmla="*/ 236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236"/>
                  <a:gd name="T38" fmla="*/ 339 w 339"/>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236">
                    <a:moveTo>
                      <a:pt x="0" y="0"/>
                    </a:moveTo>
                    <a:lnTo>
                      <a:pt x="0" y="118"/>
                    </a:lnTo>
                    <a:lnTo>
                      <a:pt x="1" y="138"/>
                    </a:lnTo>
                    <a:lnTo>
                      <a:pt x="7" y="159"/>
                    </a:lnTo>
                    <a:lnTo>
                      <a:pt x="17" y="177"/>
                    </a:lnTo>
                    <a:lnTo>
                      <a:pt x="31" y="194"/>
                    </a:lnTo>
                    <a:lnTo>
                      <a:pt x="48" y="208"/>
                    </a:lnTo>
                    <a:lnTo>
                      <a:pt x="67" y="220"/>
                    </a:lnTo>
                    <a:lnTo>
                      <a:pt x="88" y="229"/>
                    </a:lnTo>
                    <a:lnTo>
                      <a:pt x="112" y="234"/>
                    </a:lnTo>
                    <a:lnTo>
                      <a:pt x="135" y="236"/>
                    </a:lnTo>
                    <a:lnTo>
                      <a:pt x="339" y="236"/>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98" name="Freeform 349"/>
              <p:cNvSpPr>
                <a:spLocks/>
              </p:cNvSpPr>
              <p:nvPr/>
            </p:nvSpPr>
            <p:spPr bwMode="auto">
              <a:xfrm>
                <a:off x="7009" y="18408"/>
                <a:ext cx="340" cy="236"/>
              </a:xfrm>
              <a:custGeom>
                <a:avLst/>
                <a:gdLst>
                  <a:gd name="T0" fmla="*/ 340 w 340"/>
                  <a:gd name="T1" fmla="*/ 0 h 236"/>
                  <a:gd name="T2" fmla="*/ 340 w 340"/>
                  <a:gd name="T3" fmla="*/ 118 h 236"/>
                  <a:gd name="T4" fmla="*/ 338 w 340"/>
                  <a:gd name="T5" fmla="*/ 138 h 236"/>
                  <a:gd name="T6" fmla="*/ 331 w 340"/>
                  <a:gd name="T7" fmla="*/ 159 h 236"/>
                  <a:gd name="T8" fmla="*/ 321 w 340"/>
                  <a:gd name="T9" fmla="*/ 177 h 236"/>
                  <a:gd name="T10" fmla="*/ 308 w 340"/>
                  <a:gd name="T11" fmla="*/ 194 h 236"/>
                  <a:gd name="T12" fmla="*/ 292 w 340"/>
                  <a:gd name="T13" fmla="*/ 208 h 236"/>
                  <a:gd name="T14" fmla="*/ 272 w 340"/>
                  <a:gd name="T15" fmla="*/ 220 h 236"/>
                  <a:gd name="T16" fmla="*/ 251 w 340"/>
                  <a:gd name="T17" fmla="*/ 229 h 236"/>
                  <a:gd name="T18" fmla="*/ 227 w 340"/>
                  <a:gd name="T19" fmla="*/ 234 h 236"/>
                  <a:gd name="T20" fmla="*/ 203 w 340"/>
                  <a:gd name="T21" fmla="*/ 236 h 236"/>
                  <a:gd name="T22" fmla="*/ 0 w 340"/>
                  <a:gd name="T23" fmla="*/ 236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0"/>
                  <a:gd name="T37" fmla="*/ 0 h 236"/>
                  <a:gd name="T38" fmla="*/ 340 w 340"/>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0" h="236">
                    <a:moveTo>
                      <a:pt x="340" y="0"/>
                    </a:moveTo>
                    <a:lnTo>
                      <a:pt x="340" y="118"/>
                    </a:lnTo>
                    <a:lnTo>
                      <a:pt x="338" y="138"/>
                    </a:lnTo>
                    <a:lnTo>
                      <a:pt x="331" y="159"/>
                    </a:lnTo>
                    <a:lnTo>
                      <a:pt x="321" y="177"/>
                    </a:lnTo>
                    <a:lnTo>
                      <a:pt x="308" y="194"/>
                    </a:lnTo>
                    <a:lnTo>
                      <a:pt x="292" y="208"/>
                    </a:lnTo>
                    <a:lnTo>
                      <a:pt x="272" y="220"/>
                    </a:lnTo>
                    <a:lnTo>
                      <a:pt x="251" y="229"/>
                    </a:lnTo>
                    <a:lnTo>
                      <a:pt x="227" y="234"/>
                    </a:lnTo>
                    <a:lnTo>
                      <a:pt x="203" y="236"/>
                    </a:lnTo>
                    <a:lnTo>
                      <a:pt x="0" y="236"/>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99" name="Freeform 350"/>
              <p:cNvSpPr>
                <a:spLocks/>
              </p:cNvSpPr>
              <p:nvPr/>
            </p:nvSpPr>
            <p:spPr bwMode="auto">
              <a:xfrm>
                <a:off x="6718" y="18408"/>
                <a:ext cx="291" cy="236"/>
              </a:xfrm>
              <a:custGeom>
                <a:avLst/>
                <a:gdLst>
                  <a:gd name="T0" fmla="*/ 0 w 291"/>
                  <a:gd name="T1" fmla="*/ 0 h 236"/>
                  <a:gd name="T2" fmla="*/ 0 w 291"/>
                  <a:gd name="T3" fmla="*/ 135 h 236"/>
                  <a:gd name="T4" fmla="*/ 2 w 291"/>
                  <a:gd name="T5" fmla="*/ 154 h 236"/>
                  <a:gd name="T6" fmla="*/ 9 w 291"/>
                  <a:gd name="T7" fmla="*/ 174 h 236"/>
                  <a:gd name="T8" fmla="*/ 19 w 291"/>
                  <a:gd name="T9" fmla="*/ 191 h 236"/>
                  <a:gd name="T10" fmla="*/ 34 w 291"/>
                  <a:gd name="T11" fmla="*/ 206 h 236"/>
                  <a:gd name="T12" fmla="*/ 51 w 291"/>
                  <a:gd name="T13" fmla="*/ 219 h 236"/>
                  <a:gd name="T14" fmla="*/ 71 w 291"/>
                  <a:gd name="T15" fmla="*/ 228 h 236"/>
                  <a:gd name="T16" fmla="*/ 94 w 291"/>
                  <a:gd name="T17" fmla="*/ 234 h 236"/>
                  <a:gd name="T18" fmla="*/ 116 w 291"/>
                  <a:gd name="T19" fmla="*/ 236 h 236"/>
                  <a:gd name="T20" fmla="*/ 291 w 291"/>
                  <a:gd name="T21" fmla="*/ 236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1"/>
                  <a:gd name="T34" fmla="*/ 0 h 236"/>
                  <a:gd name="T35" fmla="*/ 291 w 291"/>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1" h="236">
                    <a:moveTo>
                      <a:pt x="0" y="0"/>
                    </a:moveTo>
                    <a:lnTo>
                      <a:pt x="0" y="135"/>
                    </a:lnTo>
                    <a:lnTo>
                      <a:pt x="2" y="154"/>
                    </a:lnTo>
                    <a:lnTo>
                      <a:pt x="9" y="174"/>
                    </a:lnTo>
                    <a:lnTo>
                      <a:pt x="19" y="191"/>
                    </a:lnTo>
                    <a:lnTo>
                      <a:pt x="34" y="206"/>
                    </a:lnTo>
                    <a:lnTo>
                      <a:pt x="51" y="219"/>
                    </a:lnTo>
                    <a:lnTo>
                      <a:pt x="71" y="228"/>
                    </a:lnTo>
                    <a:lnTo>
                      <a:pt x="94" y="234"/>
                    </a:lnTo>
                    <a:lnTo>
                      <a:pt x="116" y="236"/>
                    </a:lnTo>
                    <a:lnTo>
                      <a:pt x="291" y="236"/>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00" name="Freeform 351"/>
              <p:cNvSpPr>
                <a:spLocks/>
              </p:cNvSpPr>
              <p:nvPr/>
            </p:nvSpPr>
            <p:spPr bwMode="auto">
              <a:xfrm>
                <a:off x="7007" y="18408"/>
                <a:ext cx="291" cy="236"/>
              </a:xfrm>
              <a:custGeom>
                <a:avLst/>
                <a:gdLst>
                  <a:gd name="T0" fmla="*/ 291 w 291"/>
                  <a:gd name="T1" fmla="*/ 0 h 236"/>
                  <a:gd name="T2" fmla="*/ 291 w 291"/>
                  <a:gd name="T3" fmla="*/ 135 h 236"/>
                  <a:gd name="T4" fmla="*/ 290 w 291"/>
                  <a:gd name="T5" fmla="*/ 154 h 236"/>
                  <a:gd name="T6" fmla="*/ 282 w 291"/>
                  <a:gd name="T7" fmla="*/ 174 h 236"/>
                  <a:gd name="T8" fmla="*/ 272 w 291"/>
                  <a:gd name="T9" fmla="*/ 191 h 236"/>
                  <a:gd name="T10" fmla="*/ 258 w 291"/>
                  <a:gd name="T11" fmla="*/ 206 h 236"/>
                  <a:gd name="T12" fmla="*/ 240 w 291"/>
                  <a:gd name="T13" fmla="*/ 219 h 236"/>
                  <a:gd name="T14" fmla="*/ 220 w 291"/>
                  <a:gd name="T15" fmla="*/ 228 h 236"/>
                  <a:gd name="T16" fmla="*/ 198 w 291"/>
                  <a:gd name="T17" fmla="*/ 234 h 236"/>
                  <a:gd name="T18" fmla="*/ 175 w 291"/>
                  <a:gd name="T19" fmla="*/ 236 h 236"/>
                  <a:gd name="T20" fmla="*/ 0 w 291"/>
                  <a:gd name="T21" fmla="*/ 236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1"/>
                  <a:gd name="T34" fmla="*/ 0 h 236"/>
                  <a:gd name="T35" fmla="*/ 291 w 291"/>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1" h="236">
                    <a:moveTo>
                      <a:pt x="291" y="0"/>
                    </a:moveTo>
                    <a:lnTo>
                      <a:pt x="291" y="135"/>
                    </a:lnTo>
                    <a:lnTo>
                      <a:pt x="290" y="154"/>
                    </a:lnTo>
                    <a:lnTo>
                      <a:pt x="282" y="174"/>
                    </a:lnTo>
                    <a:lnTo>
                      <a:pt x="272" y="191"/>
                    </a:lnTo>
                    <a:lnTo>
                      <a:pt x="258" y="206"/>
                    </a:lnTo>
                    <a:lnTo>
                      <a:pt x="240" y="219"/>
                    </a:lnTo>
                    <a:lnTo>
                      <a:pt x="220" y="228"/>
                    </a:lnTo>
                    <a:lnTo>
                      <a:pt x="198" y="234"/>
                    </a:lnTo>
                    <a:lnTo>
                      <a:pt x="175" y="236"/>
                    </a:lnTo>
                    <a:lnTo>
                      <a:pt x="0" y="236"/>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01" name="Line 352"/>
              <p:cNvSpPr>
                <a:spLocks noChangeShapeType="1"/>
              </p:cNvSpPr>
              <p:nvPr/>
            </p:nvSpPr>
            <p:spPr bwMode="auto">
              <a:xfrm flipV="1">
                <a:off x="7009" y="18644"/>
                <a:ext cx="1" cy="66"/>
              </a:xfrm>
              <a:prstGeom prst="line">
                <a:avLst/>
              </a:prstGeom>
              <a:noFill/>
              <a:ln w="50800">
                <a:solidFill>
                  <a:srgbClr val="C0C0C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302" name="Freeform 353"/>
              <p:cNvSpPr>
                <a:spLocks/>
              </p:cNvSpPr>
              <p:nvPr/>
            </p:nvSpPr>
            <p:spPr bwMode="auto">
              <a:xfrm>
                <a:off x="6961" y="18696"/>
                <a:ext cx="97" cy="106"/>
              </a:xfrm>
              <a:custGeom>
                <a:avLst/>
                <a:gdLst>
                  <a:gd name="T0" fmla="*/ 97 w 97"/>
                  <a:gd name="T1" fmla="*/ 106 h 106"/>
                  <a:gd name="T2" fmla="*/ 0 w 97"/>
                  <a:gd name="T3" fmla="*/ 0 h 106"/>
                  <a:gd name="T4" fmla="*/ 97 w 97"/>
                  <a:gd name="T5" fmla="*/ 0 h 106"/>
                  <a:gd name="T6" fmla="*/ 0 w 97"/>
                  <a:gd name="T7" fmla="*/ 106 h 106"/>
                  <a:gd name="T8" fmla="*/ 97 w 97"/>
                  <a:gd name="T9" fmla="*/ 106 h 106"/>
                  <a:gd name="T10" fmla="*/ 0 60000 65536"/>
                  <a:gd name="T11" fmla="*/ 0 60000 65536"/>
                  <a:gd name="T12" fmla="*/ 0 60000 65536"/>
                  <a:gd name="T13" fmla="*/ 0 60000 65536"/>
                  <a:gd name="T14" fmla="*/ 0 60000 65536"/>
                  <a:gd name="T15" fmla="*/ 0 w 97"/>
                  <a:gd name="T16" fmla="*/ 0 h 106"/>
                  <a:gd name="T17" fmla="*/ 97 w 97"/>
                  <a:gd name="T18" fmla="*/ 106 h 106"/>
                </a:gdLst>
                <a:ahLst/>
                <a:cxnLst>
                  <a:cxn ang="T10">
                    <a:pos x="T0" y="T1"/>
                  </a:cxn>
                  <a:cxn ang="T11">
                    <a:pos x="T2" y="T3"/>
                  </a:cxn>
                  <a:cxn ang="T12">
                    <a:pos x="T4" y="T5"/>
                  </a:cxn>
                  <a:cxn ang="T13">
                    <a:pos x="T6" y="T7"/>
                  </a:cxn>
                  <a:cxn ang="T14">
                    <a:pos x="T8" y="T9"/>
                  </a:cxn>
                </a:cxnLst>
                <a:rect l="T15" t="T16" r="T17" b="T18"/>
                <a:pathLst>
                  <a:path w="97" h="106">
                    <a:moveTo>
                      <a:pt x="97" y="106"/>
                    </a:moveTo>
                    <a:lnTo>
                      <a:pt x="0" y="0"/>
                    </a:lnTo>
                    <a:lnTo>
                      <a:pt x="97" y="0"/>
                    </a:lnTo>
                    <a:lnTo>
                      <a:pt x="0" y="106"/>
                    </a:lnTo>
                    <a:lnTo>
                      <a:pt x="97" y="106"/>
                    </a:lnTo>
                    <a:close/>
                  </a:path>
                </a:pathLst>
              </a:custGeom>
              <a:solidFill>
                <a:srgbClr val="C0C0C0"/>
              </a:solidFill>
              <a:ln w="50800">
                <a:solidFill>
                  <a:srgbClr val="C0C0C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03" name="Freeform 354"/>
              <p:cNvSpPr>
                <a:spLocks/>
              </p:cNvSpPr>
              <p:nvPr/>
            </p:nvSpPr>
            <p:spPr bwMode="auto">
              <a:xfrm>
                <a:off x="7094" y="18727"/>
                <a:ext cx="17" cy="43"/>
              </a:xfrm>
              <a:custGeom>
                <a:avLst/>
                <a:gdLst>
                  <a:gd name="T0" fmla="*/ 0 w 17"/>
                  <a:gd name="T1" fmla="*/ 43 h 43"/>
                  <a:gd name="T2" fmla="*/ 10 w 17"/>
                  <a:gd name="T3" fmla="*/ 39 h 43"/>
                  <a:gd name="T4" fmla="*/ 16 w 17"/>
                  <a:gd name="T5" fmla="*/ 31 h 43"/>
                  <a:gd name="T6" fmla="*/ 17 w 17"/>
                  <a:gd name="T7" fmla="*/ 22 h 43"/>
                  <a:gd name="T8" fmla="*/ 16 w 17"/>
                  <a:gd name="T9" fmla="*/ 13 h 43"/>
                  <a:gd name="T10" fmla="*/ 10 w 17"/>
                  <a:gd name="T11" fmla="*/ 6 h 43"/>
                  <a:gd name="T12" fmla="*/ 0 w 17"/>
                  <a:gd name="T13" fmla="*/ 0 h 43"/>
                  <a:gd name="T14" fmla="*/ 0 w 17"/>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3"/>
                  <a:gd name="T26" fmla="*/ 17 w 17"/>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3">
                    <a:moveTo>
                      <a:pt x="0" y="43"/>
                    </a:moveTo>
                    <a:lnTo>
                      <a:pt x="10" y="39"/>
                    </a:lnTo>
                    <a:lnTo>
                      <a:pt x="16" y="31"/>
                    </a:lnTo>
                    <a:lnTo>
                      <a:pt x="17" y="22"/>
                    </a:lnTo>
                    <a:lnTo>
                      <a:pt x="16" y="13"/>
                    </a:lnTo>
                    <a:lnTo>
                      <a:pt x="10" y="6"/>
                    </a:lnTo>
                    <a:lnTo>
                      <a:pt x="0" y="0"/>
                    </a:lnTo>
                    <a:lnTo>
                      <a:pt x="0" y="43"/>
                    </a:lnTo>
                    <a:close/>
                  </a:path>
                </a:pathLst>
              </a:custGeom>
              <a:solidFill>
                <a:srgbClr val="000000"/>
              </a:solidFill>
              <a:ln w="50800">
                <a:solidFill>
                  <a:srgbClr val="C0C0C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04" name="Line 355"/>
              <p:cNvSpPr>
                <a:spLocks noChangeShapeType="1"/>
              </p:cNvSpPr>
              <p:nvPr/>
            </p:nvSpPr>
            <p:spPr bwMode="auto">
              <a:xfrm>
                <a:off x="7009" y="18749"/>
                <a:ext cx="85" cy="1"/>
              </a:xfrm>
              <a:prstGeom prst="line">
                <a:avLst/>
              </a:prstGeom>
              <a:noFill/>
              <a:ln w="50800">
                <a:solidFill>
                  <a:srgbClr val="C0C0C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305" name="Freeform 356"/>
              <p:cNvSpPr>
                <a:spLocks/>
              </p:cNvSpPr>
              <p:nvPr/>
            </p:nvSpPr>
            <p:spPr bwMode="auto">
              <a:xfrm>
                <a:off x="6048" y="18013"/>
                <a:ext cx="1921" cy="203"/>
              </a:xfrm>
              <a:custGeom>
                <a:avLst/>
                <a:gdLst>
                  <a:gd name="T0" fmla="*/ 2 w 1921"/>
                  <a:gd name="T1" fmla="*/ 94 h 203"/>
                  <a:gd name="T2" fmla="*/ 21 w 1921"/>
                  <a:gd name="T3" fmla="*/ 80 h 203"/>
                  <a:gd name="T4" fmla="*/ 59 w 1921"/>
                  <a:gd name="T5" fmla="*/ 66 h 203"/>
                  <a:gd name="T6" fmla="*/ 117 w 1921"/>
                  <a:gd name="T7" fmla="*/ 53 h 203"/>
                  <a:gd name="T8" fmla="*/ 191 w 1921"/>
                  <a:gd name="T9" fmla="*/ 41 h 203"/>
                  <a:gd name="T10" fmla="*/ 281 w 1921"/>
                  <a:gd name="T11" fmla="*/ 31 h 203"/>
                  <a:gd name="T12" fmla="*/ 384 w 1921"/>
                  <a:gd name="T13" fmla="*/ 21 h 203"/>
                  <a:gd name="T14" fmla="*/ 500 w 1921"/>
                  <a:gd name="T15" fmla="*/ 13 h 203"/>
                  <a:gd name="T16" fmla="*/ 624 w 1921"/>
                  <a:gd name="T17" fmla="*/ 7 h 203"/>
                  <a:gd name="T18" fmla="*/ 756 w 1921"/>
                  <a:gd name="T19" fmla="*/ 3 h 203"/>
                  <a:gd name="T20" fmla="*/ 892 w 1921"/>
                  <a:gd name="T21" fmla="*/ 0 h 203"/>
                  <a:gd name="T22" fmla="*/ 1029 w 1921"/>
                  <a:gd name="T23" fmla="*/ 0 h 203"/>
                  <a:gd name="T24" fmla="*/ 1164 w 1921"/>
                  <a:gd name="T25" fmla="*/ 3 h 203"/>
                  <a:gd name="T26" fmla="*/ 1295 w 1921"/>
                  <a:gd name="T27" fmla="*/ 7 h 203"/>
                  <a:gd name="T28" fmla="*/ 1421 w 1921"/>
                  <a:gd name="T29" fmla="*/ 13 h 203"/>
                  <a:gd name="T30" fmla="*/ 1535 w 1921"/>
                  <a:gd name="T31" fmla="*/ 21 h 203"/>
                  <a:gd name="T32" fmla="*/ 1640 w 1921"/>
                  <a:gd name="T33" fmla="*/ 31 h 203"/>
                  <a:gd name="T34" fmla="*/ 1729 w 1921"/>
                  <a:gd name="T35" fmla="*/ 41 h 203"/>
                  <a:gd name="T36" fmla="*/ 1803 w 1921"/>
                  <a:gd name="T37" fmla="*/ 53 h 203"/>
                  <a:gd name="T38" fmla="*/ 1860 w 1921"/>
                  <a:gd name="T39" fmla="*/ 66 h 203"/>
                  <a:gd name="T40" fmla="*/ 1898 w 1921"/>
                  <a:gd name="T41" fmla="*/ 80 h 203"/>
                  <a:gd name="T42" fmla="*/ 1918 w 1921"/>
                  <a:gd name="T43" fmla="*/ 94 h 203"/>
                  <a:gd name="T44" fmla="*/ 1918 w 1921"/>
                  <a:gd name="T45" fmla="*/ 109 h 203"/>
                  <a:gd name="T46" fmla="*/ 1898 w 1921"/>
                  <a:gd name="T47" fmla="*/ 123 h 203"/>
                  <a:gd name="T48" fmla="*/ 1860 w 1921"/>
                  <a:gd name="T49" fmla="*/ 137 h 203"/>
                  <a:gd name="T50" fmla="*/ 1803 w 1921"/>
                  <a:gd name="T51" fmla="*/ 150 h 203"/>
                  <a:gd name="T52" fmla="*/ 1729 w 1921"/>
                  <a:gd name="T53" fmla="*/ 162 h 203"/>
                  <a:gd name="T54" fmla="*/ 1640 w 1921"/>
                  <a:gd name="T55" fmla="*/ 174 h 203"/>
                  <a:gd name="T56" fmla="*/ 1535 w 1921"/>
                  <a:gd name="T57" fmla="*/ 183 h 203"/>
                  <a:gd name="T58" fmla="*/ 1421 w 1921"/>
                  <a:gd name="T59" fmla="*/ 191 h 203"/>
                  <a:gd name="T60" fmla="*/ 1295 w 1921"/>
                  <a:gd name="T61" fmla="*/ 197 h 203"/>
                  <a:gd name="T62" fmla="*/ 1164 w 1921"/>
                  <a:gd name="T63" fmla="*/ 201 h 203"/>
                  <a:gd name="T64" fmla="*/ 1029 w 1921"/>
                  <a:gd name="T65" fmla="*/ 203 h 203"/>
                  <a:gd name="T66" fmla="*/ 892 w 1921"/>
                  <a:gd name="T67" fmla="*/ 203 h 203"/>
                  <a:gd name="T68" fmla="*/ 756 w 1921"/>
                  <a:gd name="T69" fmla="*/ 201 h 203"/>
                  <a:gd name="T70" fmla="*/ 624 w 1921"/>
                  <a:gd name="T71" fmla="*/ 197 h 203"/>
                  <a:gd name="T72" fmla="*/ 500 w 1921"/>
                  <a:gd name="T73" fmla="*/ 191 h 203"/>
                  <a:gd name="T74" fmla="*/ 384 w 1921"/>
                  <a:gd name="T75" fmla="*/ 183 h 203"/>
                  <a:gd name="T76" fmla="*/ 281 w 1921"/>
                  <a:gd name="T77" fmla="*/ 174 h 203"/>
                  <a:gd name="T78" fmla="*/ 191 w 1921"/>
                  <a:gd name="T79" fmla="*/ 162 h 203"/>
                  <a:gd name="T80" fmla="*/ 117 w 1921"/>
                  <a:gd name="T81" fmla="*/ 150 h 203"/>
                  <a:gd name="T82" fmla="*/ 59 w 1921"/>
                  <a:gd name="T83" fmla="*/ 137 h 203"/>
                  <a:gd name="T84" fmla="*/ 21 w 1921"/>
                  <a:gd name="T85" fmla="*/ 123 h 203"/>
                  <a:gd name="T86" fmla="*/ 2 w 1921"/>
                  <a:gd name="T87" fmla="*/ 109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3"/>
                  <a:gd name="T134" fmla="*/ 1921 w 1921"/>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3">
                    <a:moveTo>
                      <a:pt x="0" y="102"/>
                    </a:moveTo>
                    <a:lnTo>
                      <a:pt x="2" y="94"/>
                    </a:lnTo>
                    <a:lnTo>
                      <a:pt x="8" y="88"/>
                    </a:lnTo>
                    <a:lnTo>
                      <a:pt x="21" y="80"/>
                    </a:lnTo>
                    <a:lnTo>
                      <a:pt x="38" y="74"/>
                    </a:lnTo>
                    <a:lnTo>
                      <a:pt x="59" y="66"/>
                    </a:lnTo>
                    <a:lnTo>
                      <a:pt x="86" y="60"/>
                    </a:lnTo>
                    <a:lnTo>
                      <a:pt x="117" y="53"/>
                    </a:lnTo>
                    <a:lnTo>
                      <a:pt x="151" y="47"/>
                    </a:lnTo>
                    <a:lnTo>
                      <a:pt x="191" y="41"/>
                    </a:lnTo>
                    <a:lnTo>
                      <a:pt x="234" y="36"/>
                    </a:lnTo>
                    <a:lnTo>
                      <a:pt x="281" y="31"/>
                    </a:lnTo>
                    <a:lnTo>
                      <a:pt x="331" y="25"/>
                    </a:lnTo>
                    <a:lnTo>
                      <a:pt x="384" y="21"/>
                    </a:lnTo>
                    <a:lnTo>
                      <a:pt x="440" y="17"/>
                    </a:lnTo>
                    <a:lnTo>
                      <a:pt x="500" y="13"/>
                    </a:lnTo>
                    <a:lnTo>
                      <a:pt x="561" y="10"/>
                    </a:lnTo>
                    <a:lnTo>
                      <a:pt x="624" y="7"/>
                    </a:lnTo>
                    <a:lnTo>
                      <a:pt x="689" y="5"/>
                    </a:lnTo>
                    <a:lnTo>
                      <a:pt x="756" y="3"/>
                    </a:lnTo>
                    <a:lnTo>
                      <a:pt x="823" y="2"/>
                    </a:lnTo>
                    <a:lnTo>
                      <a:pt x="892" y="0"/>
                    </a:lnTo>
                    <a:lnTo>
                      <a:pt x="960" y="0"/>
                    </a:lnTo>
                    <a:lnTo>
                      <a:pt x="1029" y="0"/>
                    </a:lnTo>
                    <a:lnTo>
                      <a:pt x="1096" y="2"/>
                    </a:lnTo>
                    <a:lnTo>
                      <a:pt x="1164" y="3"/>
                    </a:lnTo>
                    <a:lnTo>
                      <a:pt x="1230" y="5"/>
                    </a:lnTo>
                    <a:lnTo>
                      <a:pt x="1295" y="7"/>
                    </a:lnTo>
                    <a:lnTo>
                      <a:pt x="1358" y="10"/>
                    </a:lnTo>
                    <a:lnTo>
                      <a:pt x="1421" y="13"/>
                    </a:lnTo>
                    <a:lnTo>
                      <a:pt x="1479" y="17"/>
                    </a:lnTo>
                    <a:lnTo>
                      <a:pt x="1535" y="21"/>
                    </a:lnTo>
                    <a:lnTo>
                      <a:pt x="1589" y="25"/>
                    </a:lnTo>
                    <a:lnTo>
                      <a:pt x="1640" y="31"/>
                    </a:lnTo>
                    <a:lnTo>
                      <a:pt x="1686" y="36"/>
                    </a:lnTo>
                    <a:lnTo>
                      <a:pt x="1729" y="41"/>
                    </a:lnTo>
                    <a:lnTo>
                      <a:pt x="1768" y="47"/>
                    </a:lnTo>
                    <a:lnTo>
                      <a:pt x="1803" y="53"/>
                    </a:lnTo>
                    <a:lnTo>
                      <a:pt x="1834" y="60"/>
                    </a:lnTo>
                    <a:lnTo>
                      <a:pt x="1860" y="66"/>
                    </a:lnTo>
                    <a:lnTo>
                      <a:pt x="1881" y="74"/>
                    </a:lnTo>
                    <a:lnTo>
                      <a:pt x="1898" y="80"/>
                    </a:lnTo>
                    <a:lnTo>
                      <a:pt x="1911" y="88"/>
                    </a:lnTo>
                    <a:lnTo>
                      <a:pt x="1918" y="94"/>
                    </a:lnTo>
                    <a:lnTo>
                      <a:pt x="1921" y="102"/>
                    </a:lnTo>
                    <a:lnTo>
                      <a:pt x="1918" y="109"/>
                    </a:lnTo>
                    <a:lnTo>
                      <a:pt x="1911" y="117"/>
                    </a:lnTo>
                    <a:lnTo>
                      <a:pt x="1898" y="123"/>
                    </a:lnTo>
                    <a:lnTo>
                      <a:pt x="1881" y="131"/>
                    </a:lnTo>
                    <a:lnTo>
                      <a:pt x="1860" y="137"/>
                    </a:lnTo>
                    <a:lnTo>
                      <a:pt x="1834" y="144"/>
                    </a:lnTo>
                    <a:lnTo>
                      <a:pt x="1803" y="150"/>
                    </a:lnTo>
                    <a:lnTo>
                      <a:pt x="1768" y="157"/>
                    </a:lnTo>
                    <a:lnTo>
                      <a:pt x="1729" y="162"/>
                    </a:lnTo>
                    <a:lnTo>
                      <a:pt x="1686" y="169"/>
                    </a:lnTo>
                    <a:lnTo>
                      <a:pt x="1640" y="174"/>
                    </a:lnTo>
                    <a:lnTo>
                      <a:pt x="1589" y="178"/>
                    </a:lnTo>
                    <a:lnTo>
                      <a:pt x="1535" y="183"/>
                    </a:lnTo>
                    <a:lnTo>
                      <a:pt x="1479" y="187"/>
                    </a:lnTo>
                    <a:lnTo>
                      <a:pt x="1421" y="191"/>
                    </a:lnTo>
                    <a:lnTo>
                      <a:pt x="1358" y="194"/>
                    </a:lnTo>
                    <a:lnTo>
                      <a:pt x="1295" y="197"/>
                    </a:lnTo>
                    <a:lnTo>
                      <a:pt x="1230" y="199"/>
                    </a:lnTo>
                    <a:lnTo>
                      <a:pt x="1164" y="201"/>
                    </a:lnTo>
                    <a:lnTo>
                      <a:pt x="1096" y="202"/>
                    </a:lnTo>
                    <a:lnTo>
                      <a:pt x="1029" y="203"/>
                    </a:lnTo>
                    <a:lnTo>
                      <a:pt x="960" y="203"/>
                    </a:lnTo>
                    <a:lnTo>
                      <a:pt x="892" y="203"/>
                    </a:lnTo>
                    <a:lnTo>
                      <a:pt x="823" y="202"/>
                    </a:lnTo>
                    <a:lnTo>
                      <a:pt x="756" y="201"/>
                    </a:lnTo>
                    <a:lnTo>
                      <a:pt x="689" y="199"/>
                    </a:lnTo>
                    <a:lnTo>
                      <a:pt x="624" y="197"/>
                    </a:lnTo>
                    <a:lnTo>
                      <a:pt x="561" y="194"/>
                    </a:lnTo>
                    <a:lnTo>
                      <a:pt x="500" y="191"/>
                    </a:lnTo>
                    <a:lnTo>
                      <a:pt x="440" y="187"/>
                    </a:lnTo>
                    <a:lnTo>
                      <a:pt x="384" y="183"/>
                    </a:lnTo>
                    <a:lnTo>
                      <a:pt x="331" y="178"/>
                    </a:lnTo>
                    <a:lnTo>
                      <a:pt x="281" y="174"/>
                    </a:lnTo>
                    <a:lnTo>
                      <a:pt x="234" y="169"/>
                    </a:lnTo>
                    <a:lnTo>
                      <a:pt x="191" y="162"/>
                    </a:lnTo>
                    <a:lnTo>
                      <a:pt x="151" y="157"/>
                    </a:lnTo>
                    <a:lnTo>
                      <a:pt x="117" y="150"/>
                    </a:lnTo>
                    <a:lnTo>
                      <a:pt x="86" y="144"/>
                    </a:lnTo>
                    <a:lnTo>
                      <a:pt x="59" y="137"/>
                    </a:lnTo>
                    <a:lnTo>
                      <a:pt x="38" y="131"/>
                    </a:lnTo>
                    <a:lnTo>
                      <a:pt x="21" y="123"/>
                    </a:lnTo>
                    <a:lnTo>
                      <a:pt x="8" y="117"/>
                    </a:lnTo>
                    <a:lnTo>
                      <a:pt x="2" y="109"/>
                    </a:lnTo>
                    <a:lnTo>
                      <a:pt x="0" y="102"/>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06" name="Freeform 357"/>
              <p:cNvSpPr>
                <a:spLocks/>
              </p:cNvSpPr>
              <p:nvPr/>
            </p:nvSpPr>
            <p:spPr bwMode="auto">
              <a:xfrm>
                <a:off x="6048" y="17963"/>
                <a:ext cx="1921" cy="202"/>
              </a:xfrm>
              <a:custGeom>
                <a:avLst/>
                <a:gdLst>
                  <a:gd name="T0" fmla="*/ 2 w 1921"/>
                  <a:gd name="T1" fmla="*/ 94 h 202"/>
                  <a:gd name="T2" fmla="*/ 21 w 1921"/>
                  <a:gd name="T3" fmla="*/ 80 h 202"/>
                  <a:gd name="T4" fmla="*/ 59 w 1921"/>
                  <a:gd name="T5" fmla="*/ 66 h 202"/>
                  <a:gd name="T6" fmla="*/ 117 w 1921"/>
                  <a:gd name="T7" fmla="*/ 53 h 202"/>
                  <a:gd name="T8" fmla="*/ 191 w 1921"/>
                  <a:gd name="T9" fmla="*/ 41 h 202"/>
                  <a:gd name="T10" fmla="*/ 281 w 1921"/>
                  <a:gd name="T11" fmla="*/ 30 h 202"/>
                  <a:gd name="T12" fmla="*/ 384 w 1921"/>
                  <a:gd name="T13" fmla="*/ 20 h 202"/>
                  <a:gd name="T14" fmla="*/ 500 w 1921"/>
                  <a:gd name="T15" fmla="*/ 13 h 202"/>
                  <a:gd name="T16" fmla="*/ 624 w 1921"/>
                  <a:gd name="T17" fmla="*/ 6 h 202"/>
                  <a:gd name="T18" fmla="*/ 756 w 1921"/>
                  <a:gd name="T19" fmla="*/ 2 h 202"/>
                  <a:gd name="T20" fmla="*/ 892 w 1921"/>
                  <a:gd name="T21" fmla="*/ 0 h 202"/>
                  <a:gd name="T22" fmla="*/ 1029 w 1921"/>
                  <a:gd name="T23" fmla="*/ 0 h 202"/>
                  <a:gd name="T24" fmla="*/ 1164 w 1921"/>
                  <a:gd name="T25" fmla="*/ 2 h 202"/>
                  <a:gd name="T26" fmla="*/ 1295 w 1921"/>
                  <a:gd name="T27" fmla="*/ 6 h 202"/>
                  <a:gd name="T28" fmla="*/ 1421 w 1921"/>
                  <a:gd name="T29" fmla="*/ 13 h 202"/>
                  <a:gd name="T30" fmla="*/ 1535 w 1921"/>
                  <a:gd name="T31" fmla="*/ 20 h 202"/>
                  <a:gd name="T32" fmla="*/ 1640 w 1921"/>
                  <a:gd name="T33" fmla="*/ 30 h 202"/>
                  <a:gd name="T34" fmla="*/ 1729 w 1921"/>
                  <a:gd name="T35" fmla="*/ 41 h 202"/>
                  <a:gd name="T36" fmla="*/ 1803 w 1921"/>
                  <a:gd name="T37" fmla="*/ 53 h 202"/>
                  <a:gd name="T38" fmla="*/ 1860 w 1921"/>
                  <a:gd name="T39" fmla="*/ 66 h 202"/>
                  <a:gd name="T40" fmla="*/ 1898 w 1921"/>
                  <a:gd name="T41" fmla="*/ 80 h 202"/>
                  <a:gd name="T42" fmla="*/ 1918 w 1921"/>
                  <a:gd name="T43" fmla="*/ 94 h 202"/>
                  <a:gd name="T44" fmla="*/ 1918 w 1921"/>
                  <a:gd name="T45" fmla="*/ 109 h 202"/>
                  <a:gd name="T46" fmla="*/ 1898 w 1921"/>
                  <a:gd name="T47" fmla="*/ 123 h 202"/>
                  <a:gd name="T48" fmla="*/ 1860 w 1921"/>
                  <a:gd name="T49" fmla="*/ 137 h 202"/>
                  <a:gd name="T50" fmla="*/ 1803 w 1921"/>
                  <a:gd name="T51" fmla="*/ 150 h 202"/>
                  <a:gd name="T52" fmla="*/ 1729 w 1921"/>
                  <a:gd name="T53" fmla="*/ 161 h 202"/>
                  <a:gd name="T54" fmla="*/ 1640 w 1921"/>
                  <a:gd name="T55" fmla="*/ 173 h 202"/>
                  <a:gd name="T56" fmla="*/ 1535 w 1921"/>
                  <a:gd name="T57" fmla="*/ 182 h 202"/>
                  <a:gd name="T58" fmla="*/ 1421 w 1921"/>
                  <a:gd name="T59" fmla="*/ 191 h 202"/>
                  <a:gd name="T60" fmla="*/ 1295 w 1921"/>
                  <a:gd name="T61" fmla="*/ 196 h 202"/>
                  <a:gd name="T62" fmla="*/ 1164 w 1921"/>
                  <a:gd name="T63" fmla="*/ 200 h 202"/>
                  <a:gd name="T64" fmla="*/ 1029 w 1921"/>
                  <a:gd name="T65" fmla="*/ 202 h 202"/>
                  <a:gd name="T66" fmla="*/ 892 w 1921"/>
                  <a:gd name="T67" fmla="*/ 202 h 202"/>
                  <a:gd name="T68" fmla="*/ 756 w 1921"/>
                  <a:gd name="T69" fmla="*/ 200 h 202"/>
                  <a:gd name="T70" fmla="*/ 624 w 1921"/>
                  <a:gd name="T71" fmla="*/ 196 h 202"/>
                  <a:gd name="T72" fmla="*/ 500 w 1921"/>
                  <a:gd name="T73" fmla="*/ 191 h 202"/>
                  <a:gd name="T74" fmla="*/ 384 w 1921"/>
                  <a:gd name="T75" fmla="*/ 182 h 202"/>
                  <a:gd name="T76" fmla="*/ 281 w 1921"/>
                  <a:gd name="T77" fmla="*/ 173 h 202"/>
                  <a:gd name="T78" fmla="*/ 191 w 1921"/>
                  <a:gd name="T79" fmla="*/ 161 h 202"/>
                  <a:gd name="T80" fmla="*/ 117 w 1921"/>
                  <a:gd name="T81" fmla="*/ 150 h 202"/>
                  <a:gd name="T82" fmla="*/ 59 w 1921"/>
                  <a:gd name="T83" fmla="*/ 137 h 202"/>
                  <a:gd name="T84" fmla="*/ 21 w 1921"/>
                  <a:gd name="T85" fmla="*/ 123 h 202"/>
                  <a:gd name="T86" fmla="*/ 2 w 1921"/>
                  <a:gd name="T87" fmla="*/ 109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2"/>
                  <a:gd name="T134" fmla="*/ 1921 w 1921"/>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2">
                    <a:moveTo>
                      <a:pt x="0" y="101"/>
                    </a:moveTo>
                    <a:lnTo>
                      <a:pt x="2" y="94"/>
                    </a:lnTo>
                    <a:lnTo>
                      <a:pt x="8" y="87"/>
                    </a:lnTo>
                    <a:lnTo>
                      <a:pt x="21" y="80"/>
                    </a:lnTo>
                    <a:lnTo>
                      <a:pt x="38" y="73"/>
                    </a:lnTo>
                    <a:lnTo>
                      <a:pt x="59" y="66"/>
                    </a:lnTo>
                    <a:lnTo>
                      <a:pt x="86" y="59"/>
                    </a:lnTo>
                    <a:lnTo>
                      <a:pt x="117" y="53"/>
                    </a:lnTo>
                    <a:lnTo>
                      <a:pt x="151" y="46"/>
                    </a:lnTo>
                    <a:lnTo>
                      <a:pt x="191" y="41"/>
                    </a:lnTo>
                    <a:lnTo>
                      <a:pt x="234" y="35"/>
                    </a:lnTo>
                    <a:lnTo>
                      <a:pt x="281" y="30"/>
                    </a:lnTo>
                    <a:lnTo>
                      <a:pt x="331" y="25"/>
                    </a:lnTo>
                    <a:lnTo>
                      <a:pt x="384" y="20"/>
                    </a:lnTo>
                    <a:lnTo>
                      <a:pt x="440" y="16"/>
                    </a:lnTo>
                    <a:lnTo>
                      <a:pt x="500" y="13"/>
                    </a:lnTo>
                    <a:lnTo>
                      <a:pt x="561" y="10"/>
                    </a:lnTo>
                    <a:lnTo>
                      <a:pt x="624" y="6"/>
                    </a:lnTo>
                    <a:lnTo>
                      <a:pt x="689" y="4"/>
                    </a:lnTo>
                    <a:lnTo>
                      <a:pt x="756" y="2"/>
                    </a:lnTo>
                    <a:lnTo>
                      <a:pt x="823" y="1"/>
                    </a:lnTo>
                    <a:lnTo>
                      <a:pt x="892" y="0"/>
                    </a:lnTo>
                    <a:lnTo>
                      <a:pt x="960" y="0"/>
                    </a:lnTo>
                    <a:lnTo>
                      <a:pt x="1029" y="0"/>
                    </a:lnTo>
                    <a:lnTo>
                      <a:pt x="1096" y="1"/>
                    </a:lnTo>
                    <a:lnTo>
                      <a:pt x="1164" y="2"/>
                    </a:lnTo>
                    <a:lnTo>
                      <a:pt x="1230" y="4"/>
                    </a:lnTo>
                    <a:lnTo>
                      <a:pt x="1295" y="6"/>
                    </a:lnTo>
                    <a:lnTo>
                      <a:pt x="1358" y="10"/>
                    </a:lnTo>
                    <a:lnTo>
                      <a:pt x="1421" y="13"/>
                    </a:lnTo>
                    <a:lnTo>
                      <a:pt x="1479" y="16"/>
                    </a:lnTo>
                    <a:lnTo>
                      <a:pt x="1535" y="20"/>
                    </a:lnTo>
                    <a:lnTo>
                      <a:pt x="1589" y="25"/>
                    </a:lnTo>
                    <a:lnTo>
                      <a:pt x="1640" y="30"/>
                    </a:lnTo>
                    <a:lnTo>
                      <a:pt x="1686" y="35"/>
                    </a:lnTo>
                    <a:lnTo>
                      <a:pt x="1729" y="41"/>
                    </a:lnTo>
                    <a:lnTo>
                      <a:pt x="1768" y="46"/>
                    </a:lnTo>
                    <a:lnTo>
                      <a:pt x="1803" y="53"/>
                    </a:lnTo>
                    <a:lnTo>
                      <a:pt x="1834" y="59"/>
                    </a:lnTo>
                    <a:lnTo>
                      <a:pt x="1860" y="66"/>
                    </a:lnTo>
                    <a:lnTo>
                      <a:pt x="1881" y="73"/>
                    </a:lnTo>
                    <a:lnTo>
                      <a:pt x="1898" y="80"/>
                    </a:lnTo>
                    <a:lnTo>
                      <a:pt x="1911" y="87"/>
                    </a:lnTo>
                    <a:lnTo>
                      <a:pt x="1918" y="94"/>
                    </a:lnTo>
                    <a:lnTo>
                      <a:pt x="1921" y="101"/>
                    </a:lnTo>
                    <a:lnTo>
                      <a:pt x="1918" y="109"/>
                    </a:lnTo>
                    <a:lnTo>
                      <a:pt x="1911" y="116"/>
                    </a:lnTo>
                    <a:lnTo>
                      <a:pt x="1898" y="123"/>
                    </a:lnTo>
                    <a:lnTo>
                      <a:pt x="1881" y="130"/>
                    </a:lnTo>
                    <a:lnTo>
                      <a:pt x="1860" y="137"/>
                    </a:lnTo>
                    <a:lnTo>
                      <a:pt x="1834" y="143"/>
                    </a:lnTo>
                    <a:lnTo>
                      <a:pt x="1803" y="150"/>
                    </a:lnTo>
                    <a:lnTo>
                      <a:pt x="1768" y="156"/>
                    </a:lnTo>
                    <a:lnTo>
                      <a:pt x="1729" y="161"/>
                    </a:lnTo>
                    <a:lnTo>
                      <a:pt x="1686" y="168"/>
                    </a:lnTo>
                    <a:lnTo>
                      <a:pt x="1640" y="173"/>
                    </a:lnTo>
                    <a:lnTo>
                      <a:pt x="1589" y="178"/>
                    </a:lnTo>
                    <a:lnTo>
                      <a:pt x="1535" y="182"/>
                    </a:lnTo>
                    <a:lnTo>
                      <a:pt x="1479" y="186"/>
                    </a:lnTo>
                    <a:lnTo>
                      <a:pt x="1421" y="191"/>
                    </a:lnTo>
                    <a:lnTo>
                      <a:pt x="1358" y="194"/>
                    </a:lnTo>
                    <a:lnTo>
                      <a:pt x="1295" y="196"/>
                    </a:lnTo>
                    <a:lnTo>
                      <a:pt x="1230" y="198"/>
                    </a:lnTo>
                    <a:lnTo>
                      <a:pt x="1164" y="200"/>
                    </a:lnTo>
                    <a:lnTo>
                      <a:pt x="1096" y="201"/>
                    </a:lnTo>
                    <a:lnTo>
                      <a:pt x="1029" y="202"/>
                    </a:lnTo>
                    <a:lnTo>
                      <a:pt x="960" y="202"/>
                    </a:lnTo>
                    <a:lnTo>
                      <a:pt x="892" y="202"/>
                    </a:lnTo>
                    <a:lnTo>
                      <a:pt x="823" y="201"/>
                    </a:lnTo>
                    <a:lnTo>
                      <a:pt x="756" y="200"/>
                    </a:lnTo>
                    <a:lnTo>
                      <a:pt x="689" y="198"/>
                    </a:lnTo>
                    <a:lnTo>
                      <a:pt x="624" y="196"/>
                    </a:lnTo>
                    <a:lnTo>
                      <a:pt x="561" y="194"/>
                    </a:lnTo>
                    <a:lnTo>
                      <a:pt x="500" y="191"/>
                    </a:lnTo>
                    <a:lnTo>
                      <a:pt x="440" y="186"/>
                    </a:lnTo>
                    <a:lnTo>
                      <a:pt x="384" y="182"/>
                    </a:lnTo>
                    <a:lnTo>
                      <a:pt x="331" y="178"/>
                    </a:lnTo>
                    <a:lnTo>
                      <a:pt x="281" y="173"/>
                    </a:lnTo>
                    <a:lnTo>
                      <a:pt x="234" y="168"/>
                    </a:lnTo>
                    <a:lnTo>
                      <a:pt x="191" y="161"/>
                    </a:lnTo>
                    <a:lnTo>
                      <a:pt x="151" y="156"/>
                    </a:lnTo>
                    <a:lnTo>
                      <a:pt x="117" y="150"/>
                    </a:lnTo>
                    <a:lnTo>
                      <a:pt x="86" y="143"/>
                    </a:lnTo>
                    <a:lnTo>
                      <a:pt x="59" y="137"/>
                    </a:lnTo>
                    <a:lnTo>
                      <a:pt x="38" y="130"/>
                    </a:lnTo>
                    <a:lnTo>
                      <a:pt x="21" y="123"/>
                    </a:lnTo>
                    <a:lnTo>
                      <a:pt x="8" y="116"/>
                    </a:lnTo>
                    <a:lnTo>
                      <a:pt x="2" y="109"/>
                    </a:lnTo>
                    <a:lnTo>
                      <a:pt x="0" y="101"/>
                    </a:lnTo>
                    <a:close/>
                  </a:path>
                </a:pathLst>
              </a:custGeom>
              <a:solidFill>
                <a:srgbClr val="C0C0C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07" name="Freeform 358"/>
              <p:cNvSpPr>
                <a:spLocks/>
              </p:cNvSpPr>
              <p:nvPr/>
            </p:nvSpPr>
            <p:spPr bwMode="auto">
              <a:xfrm>
                <a:off x="6048" y="17482"/>
                <a:ext cx="1921" cy="203"/>
              </a:xfrm>
              <a:custGeom>
                <a:avLst/>
                <a:gdLst>
                  <a:gd name="T0" fmla="*/ 2 w 1921"/>
                  <a:gd name="T1" fmla="*/ 94 h 203"/>
                  <a:gd name="T2" fmla="*/ 21 w 1921"/>
                  <a:gd name="T3" fmla="*/ 80 h 203"/>
                  <a:gd name="T4" fmla="*/ 59 w 1921"/>
                  <a:gd name="T5" fmla="*/ 66 h 203"/>
                  <a:gd name="T6" fmla="*/ 117 w 1921"/>
                  <a:gd name="T7" fmla="*/ 53 h 203"/>
                  <a:gd name="T8" fmla="*/ 191 w 1921"/>
                  <a:gd name="T9" fmla="*/ 40 h 203"/>
                  <a:gd name="T10" fmla="*/ 281 w 1921"/>
                  <a:gd name="T11" fmla="*/ 29 h 203"/>
                  <a:gd name="T12" fmla="*/ 384 w 1921"/>
                  <a:gd name="T13" fmla="*/ 20 h 203"/>
                  <a:gd name="T14" fmla="*/ 500 w 1921"/>
                  <a:gd name="T15" fmla="*/ 12 h 203"/>
                  <a:gd name="T16" fmla="*/ 624 w 1921"/>
                  <a:gd name="T17" fmla="*/ 7 h 203"/>
                  <a:gd name="T18" fmla="*/ 756 w 1921"/>
                  <a:gd name="T19" fmla="*/ 3 h 203"/>
                  <a:gd name="T20" fmla="*/ 892 w 1921"/>
                  <a:gd name="T21" fmla="*/ 0 h 203"/>
                  <a:gd name="T22" fmla="*/ 1029 w 1921"/>
                  <a:gd name="T23" fmla="*/ 0 h 203"/>
                  <a:gd name="T24" fmla="*/ 1164 w 1921"/>
                  <a:gd name="T25" fmla="*/ 3 h 203"/>
                  <a:gd name="T26" fmla="*/ 1295 w 1921"/>
                  <a:gd name="T27" fmla="*/ 7 h 203"/>
                  <a:gd name="T28" fmla="*/ 1421 w 1921"/>
                  <a:gd name="T29" fmla="*/ 12 h 203"/>
                  <a:gd name="T30" fmla="*/ 1535 w 1921"/>
                  <a:gd name="T31" fmla="*/ 20 h 203"/>
                  <a:gd name="T32" fmla="*/ 1640 w 1921"/>
                  <a:gd name="T33" fmla="*/ 29 h 203"/>
                  <a:gd name="T34" fmla="*/ 1729 w 1921"/>
                  <a:gd name="T35" fmla="*/ 40 h 203"/>
                  <a:gd name="T36" fmla="*/ 1803 w 1921"/>
                  <a:gd name="T37" fmla="*/ 53 h 203"/>
                  <a:gd name="T38" fmla="*/ 1860 w 1921"/>
                  <a:gd name="T39" fmla="*/ 66 h 203"/>
                  <a:gd name="T40" fmla="*/ 1898 w 1921"/>
                  <a:gd name="T41" fmla="*/ 80 h 203"/>
                  <a:gd name="T42" fmla="*/ 1918 w 1921"/>
                  <a:gd name="T43" fmla="*/ 94 h 203"/>
                  <a:gd name="T44" fmla="*/ 1918 w 1921"/>
                  <a:gd name="T45" fmla="*/ 108 h 203"/>
                  <a:gd name="T46" fmla="*/ 1898 w 1921"/>
                  <a:gd name="T47" fmla="*/ 123 h 203"/>
                  <a:gd name="T48" fmla="*/ 1860 w 1921"/>
                  <a:gd name="T49" fmla="*/ 136 h 203"/>
                  <a:gd name="T50" fmla="*/ 1803 w 1921"/>
                  <a:gd name="T51" fmla="*/ 150 h 203"/>
                  <a:gd name="T52" fmla="*/ 1729 w 1921"/>
                  <a:gd name="T53" fmla="*/ 162 h 203"/>
                  <a:gd name="T54" fmla="*/ 1640 w 1921"/>
                  <a:gd name="T55" fmla="*/ 173 h 203"/>
                  <a:gd name="T56" fmla="*/ 1535 w 1921"/>
                  <a:gd name="T57" fmla="*/ 182 h 203"/>
                  <a:gd name="T58" fmla="*/ 1421 w 1921"/>
                  <a:gd name="T59" fmla="*/ 190 h 203"/>
                  <a:gd name="T60" fmla="*/ 1295 w 1921"/>
                  <a:gd name="T61" fmla="*/ 196 h 203"/>
                  <a:gd name="T62" fmla="*/ 1164 w 1921"/>
                  <a:gd name="T63" fmla="*/ 200 h 203"/>
                  <a:gd name="T64" fmla="*/ 1029 w 1921"/>
                  <a:gd name="T65" fmla="*/ 202 h 203"/>
                  <a:gd name="T66" fmla="*/ 892 w 1921"/>
                  <a:gd name="T67" fmla="*/ 202 h 203"/>
                  <a:gd name="T68" fmla="*/ 756 w 1921"/>
                  <a:gd name="T69" fmla="*/ 200 h 203"/>
                  <a:gd name="T70" fmla="*/ 624 w 1921"/>
                  <a:gd name="T71" fmla="*/ 196 h 203"/>
                  <a:gd name="T72" fmla="*/ 500 w 1921"/>
                  <a:gd name="T73" fmla="*/ 190 h 203"/>
                  <a:gd name="T74" fmla="*/ 384 w 1921"/>
                  <a:gd name="T75" fmla="*/ 182 h 203"/>
                  <a:gd name="T76" fmla="*/ 281 w 1921"/>
                  <a:gd name="T77" fmla="*/ 173 h 203"/>
                  <a:gd name="T78" fmla="*/ 191 w 1921"/>
                  <a:gd name="T79" fmla="*/ 162 h 203"/>
                  <a:gd name="T80" fmla="*/ 117 w 1921"/>
                  <a:gd name="T81" fmla="*/ 150 h 203"/>
                  <a:gd name="T82" fmla="*/ 59 w 1921"/>
                  <a:gd name="T83" fmla="*/ 136 h 203"/>
                  <a:gd name="T84" fmla="*/ 21 w 1921"/>
                  <a:gd name="T85" fmla="*/ 123 h 203"/>
                  <a:gd name="T86" fmla="*/ 2 w 1921"/>
                  <a:gd name="T87" fmla="*/ 108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3"/>
                  <a:gd name="T134" fmla="*/ 1921 w 1921"/>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3">
                    <a:moveTo>
                      <a:pt x="0" y="102"/>
                    </a:moveTo>
                    <a:lnTo>
                      <a:pt x="2" y="94"/>
                    </a:lnTo>
                    <a:lnTo>
                      <a:pt x="8" y="87"/>
                    </a:lnTo>
                    <a:lnTo>
                      <a:pt x="21" y="80"/>
                    </a:lnTo>
                    <a:lnTo>
                      <a:pt x="38" y="73"/>
                    </a:lnTo>
                    <a:lnTo>
                      <a:pt x="59" y="66"/>
                    </a:lnTo>
                    <a:lnTo>
                      <a:pt x="86" y="60"/>
                    </a:lnTo>
                    <a:lnTo>
                      <a:pt x="117" y="53"/>
                    </a:lnTo>
                    <a:lnTo>
                      <a:pt x="151" y="47"/>
                    </a:lnTo>
                    <a:lnTo>
                      <a:pt x="191" y="40"/>
                    </a:lnTo>
                    <a:lnTo>
                      <a:pt x="234" y="35"/>
                    </a:lnTo>
                    <a:lnTo>
                      <a:pt x="281" y="29"/>
                    </a:lnTo>
                    <a:lnTo>
                      <a:pt x="331" y="25"/>
                    </a:lnTo>
                    <a:lnTo>
                      <a:pt x="384" y="20"/>
                    </a:lnTo>
                    <a:lnTo>
                      <a:pt x="440" y="17"/>
                    </a:lnTo>
                    <a:lnTo>
                      <a:pt x="500" y="12"/>
                    </a:lnTo>
                    <a:lnTo>
                      <a:pt x="561" y="9"/>
                    </a:lnTo>
                    <a:lnTo>
                      <a:pt x="624" y="7"/>
                    </a:lnTo>
                    <a:lnTo>
                      <a:pt x="689" y="4"/>
                    </a:lnTo>
                    <a:lnTo>
                      <a:pt x="756" y="3"/>
                    </a:lnTo>
                    <a:lnTo>
                      <a:pt x="823" y="1"/>
                    </a:lnTo>
                    <a:lnTo>
                      <a:pt x="892" y="0"/>
                    </a:lnTo>
                    <a:lnTo>
                      <a:pt x="960" y="0"/>
                    </a:lnTo>
                    <a:lnTo>
                      <a:pt x="1029" y="0"/>
                    </a:lnTo>
                    <a:lnTo>
                      <a:pt x="1096" y="1"/>
                    </a:lnTo>
                    <a:lnTo>
                      <a:pt x="1164" y="3"/>
                    </a:lnTo>
                    <a:lnTo>
                      <a:pt x="1230" y="4"/>
                    </a:lnTo>
                    <a:lnTo>
                      <a:pt x="1295" y="7"/>
                    </a:lnTo>
                    <a:lnTo>
                      <a:pt x="1358" y="9"/>
                    </a:lnTo>
                    <a:lnTo>
                      <a:pt x="1421" y="12"/>
                    </a:lnTo>
                    <a:lnTo>
                      <a:pt x="1479" y="17"/>
                    </a:lnTo>
                    <a:lnTo>
                      <a:pt x="1535" y="20"/>
                    </a:lnTo>
                    <a:lnTo>
                      <a:pt x="1589" y="25"/>
                    </a:lnTo>
                    <a:lnTo>
                      <a:pt x="1640" y="29"/>
                    </a:lnTo>
                    <a:lnTo>
                      <a:pt x="1686" y="35"/>
                    </a:lnTo>
                    <a:lnTo>
                      <a:pt x="1729" y="40"/>
                    </a:lnTo>
                    <a:lnTo>
                      <a:pt x="1768" y="47"/>
                    </a:lnTo>
                    <a:lnTo>
                      <a:pt x="1803" y="53"/>
                    </a:lnTo>
                    <a:lnTo>
                      <a:pt x="1834" y="60"/>
                    </a:lnTo>
                    <a:lnTo>
                      <a:pt x="1860" y="66"/>
                    </a:lnTo>
                    <a:lnTo>
                      <a:pt x="1881" y="73"/>
                    </a:lnTo>
                    <a:lnTo>
                      <a:pt x="1898" y="80"/>
                    </a:lnTo>
                    <a:lnTo>
                      <a:pt x="1911" y="87"/>
                    </a:lnTo>
                    <a:lnTo>
                      <a:pt x="1918" y="94"/>
                    </a:lnTo>
                    <a:lnTo>
                      <a:pt x="1921" y="102"/>
                    </a:lnTo>
                    <a:lnTo>
                      <a:pt x="1918" y="108"/>
                    </a:lnTo>
                    <a:lnTo>
                      <a:pt x="1911" y="116"/>
                    </a:lnTo>
                    <a:lnTo>
                      <a:pt x="1898" y="123"/>
                    </a:lnTo>
                    <a:lnTo>
                      <a:pt x="1881" y="130"/>
                    </a:lnTo>
                    <a:lnTo>
                      <a:pt x="1860" y="136"/>
                    </a:lnTo>
                    <a:lnTo>
                      <a:pt x="1834" y="144"/>
                    </a:lnTo>
                    <a:lnTo>
                      <a:pt x="1803" y="150"/>
                    </a:lnTo>
                    <a:lnTo>
                      <a:pt x="1768" y="156"/>
                    </a:lnTo>
                    <a:lnTo>
                      <a:pt x="1729" y="162"/>
                    </a:lnTo>
                    <a:lnTo>
                      <a:pt x="1686" y="167"/>
                    </a:lnTo>
                    <a:lnTo>
                      <a:pt x="1640" y="173"/>
                    </a:lnTo>
                    <a:lnTo>
                      <a:pt x="1589" y="178"/>
                    </a:lnTo>
                    <a:lnTo>
                      <a:pt x="1535" y="182"/>
                    </a:lnTo>
                    <a:lnTo>
                      <a:pt x="1479" y="187"/>
                    </a:lnTo>
                    <a:lnTo>
                      <a:pt x="1421" y="190"/>
                    </a:lnTo>
                    <a:lnTo>
                      <a:pt x="1358" y="193"/>
                    </a:lnTo>
                    <a:lnTo>
                      <a:pt x="1295" y="196"/>
                    </a:lnTo>
                    <a:lnTo>
                      <a:pt x="1230" y="199"/>
                    </a:lnTo>
                    <a:lnTo>
                      <a:pt x="1164" y="200"/>
                    </a:lnTo>
                    <a:lnTo>
                      <a:pt x="1096" y="202"/>
                    </a:lnTo>
                    <a:lnTo>
                      <a:pt x="1029" y="202"/>
                    </a:lnTo>
                    <a:lnTo>
                      <a:pt x="960" y="203"/>
                    </a:lnTo>
                    <a:lnTo>
                      <a:pt x="892" y="202"/>
                    </a:lnTo>
                    <a:lnTo>
                      <a:pt x="823" y="202"/>
                    </a:lnTo>
                    <a:lnTo>
                      <a:pt x="756" y="200"/>
                    </a:lnTo>
                    <a:lnTo>
                      <a:pt x="689" y="199"/>
                    </a:lnTo>
                    <a:lnTo>
                      <a:pt x="624" y="196"/>
                    </a:lnTo>
                    <a:lnTo>
                      <a:pt x="561" y="193"/>
                    </a:lnTo>
                    <a:lnTo>
                      <a:pt x="500" y="190"/>
                    </a:lnTo>
                    <a:lnTo>
                      <a:pt x="440" y="187"/>
                    </a:lnTo>
                    <a:lnTo>
                      <a:pt x="384" y="182"/>
                    </a:lnTo>
                    <a:lnTo>
                      <a:pt x="331" y="178"/>
                    </a:lnTo>
                    <a:lnTo>
                      <a:pt x="281" y="173"/>
                    </a:lnTo>
                    <a:lnTo>
                      <a:pt x="234" y="167"/>
                    </a:lnTo>
                    <a:lnTo>
                      <a:pt x="191" y="162"/>
                    </a:lnTo>
                    <a:lnTo>
                      <a:pt x="151" y="156"/>
                    </a:lnTo>
                    <a:lnTo>
                      <a:pt x="117" y="150"/>
                    </a:lnTo>
                    <a:lnTo>
                      <a:pt x="86" y="144"/>
                    </a:lnTo>
                    <a:lnTo>
                      <a:pt x="59" y="136"/>
                    </a:lnTo>
                    <a:lnTo>
                      <a:pt x="38" y="130"/>
                    </a:lnTo>
                    <a:lnTo>
                      <a:pt x="21" y="123"/>
                    </a:lnTo>
                    <a:lnTo>
                      <a:pt x="8" y="116"/>
                    </a:lnTo>
                    <a:lnTo>
                      <a:pt x="2" y="108"/>
                    </a:lnTo>
                    <a:lnTo>
                      <a:pt x="0" y="102"/>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08" name="Freeform 359"/>
              <p:cNvSpPr>
                <a:spLocks/>
              </p:cNvSpPr>
              <p:nvPr/>
            </p:nvSpPr>
            <p:spPr bwMode="auto">
              <a:xfrm>
                <a:off x="6048" y="17432"/>
                <a:ext cx="1921" cy="202"/>
              </a:xfrm>
              <a:custGeom>
                <a:avLst/>
                <a:gdLst>
                  <a:gd name="T0" fmla="*/ 2 w 1921"/>
                  <a:gd name="T1" fmla="*/ 93 h 202"/>
                  <a:gd name="T2" fmla="*/ 21 w 1921"/>
                  <a:gd name="T3" fmla="*/ 79 h 202"/>
                  <a:gd name="T4" fmla="*/ 59 w 1921"/>
                  <a:gd name="T5" fmla="*/ 65 h 202"/>
                  <a:gd name="T6" fmla="*/ 117 w 1921"/>
                  <a:gd name="T7" fmla="*/ 53 h 202"/>
                  <a:gd name="T8" fmla="*/ 191 w 1921"/>
                  <a:gd name="T9" fmla="*/ 40 h 202"/>
                  <a:gd name="T10" fmla="*/ 281 w 1921"/>
                  <a:gd name="T11" fmla="*/ 29 h 202"/>
                  <a:gd name="T12" fmla="*/ 384 w 1921"/>
                  <a:gd name="T13" fmla="*/ 19 h 202"/>
                  <a:gd name="T14" fmla="*/ 500 w 1921"/>
                  <a:gd name="T15" fmla="*/ 12 h 202"/>
                  <a:gd name="T16" fmla="*/ 624 w 1921"/>
                  <a:gd name="T17" fmla="*/ 6 h 202"/>
                  <a:gd name="T18" fmla="*/ 756 w 1921"/>
                  <a:gd name="T19" fmla="*/ 2 h 202"/>
                  <a:gd name="T20" fmla="*/ 892 w 1921"/>
                  <a:gd name="T21" fmla="*/ 0 h 202"/>
                  <a:gd name="T22" fmla="*/ 1029 w 1921"/>
                  <a:gd name="T23" fmla="*/ 0 h 202"/>
                  <a:gd name="T24" fmla="*/ 1164 w 1921"/>
                  <a:gd name="T25" fmla="*/ 2 h 202"/>
                  <a:gd name="T26" fmla="*/ 1295 w 1921"/>
                  <a:gd name="T27" fmla="*/ 6 h 202"/>
                  <a:gd name="T28" fmla="*/ 1421 w 1921"/>
                  <a:gd name="T29" fmla="*/ 12 h 202"/>
                  <a:gd name="T30" fmla="*/ 1535 w 1921"/>
                  <a:gd name="T31" fmla="*/ 19 h 202"/>
                  <a:gd name="T32" fmla="*/ 1640 w 1921"/>
                  <a:gd name="T33" fmla="*/ 29 h 202"/>
                  <a:gd name="T34" fmla="*/ 1729 w 1921"/>
                  <a:gd name="T35" fmla="*/ 40 h 202"/>
                  <a:gd name="T36" fmla="*/ 1803 w 1921"/>
                  <a:gd name="T37" fmla="*/ 53 h 202"/>
                  <a:gd name="T38" fmla="*/ 1860 w 1921"/>
                  <a:gd name="T39" fmla="*/ 65 h 202"/>
                  <a:gd name="T40" fmla="*/ 1898 w 1921"/>
                  <a:gd name="T41" fmla="*/ 79 h 202"/>
                  <a:gd name="T42" fmla="*/ 1918 w 1921"/>
                  <a:gd name="T43" fmla="*/ 93 h 202"/>
                  <a:gd name="T44" fmla="*/ 1918 w 1921"/>
                  <a:gd name="T45" fmla="*/ 107 h 202"/>
                  <a:gd name="T46" fmla="*/ 1898 w 1921"/>
                  <a:gd name="T47" fmla="*/ 123 h 202"/>
                  <a:gd name="T48" fmla="*/ 1860 w 1921"/>
                  <a:gd name="T49" fmla="*/ 135 h 202"/>
                  <a:gd name="T50" fmla="*/ 1803 w 1921"/>
                  <a:gd name="T51" fmla="*/ 149 h 202"/>
                  <a:gd name="T52" fmla="*/ 1729 w 1921"/>
                  <a:gd name="T53" fmla="*/ 161 h 202"/>
                  <a:gd name="T54" fmla="*/ 1640 w 1921"/>
                  <a:gd name="T55" fmla="*/ 172 h 202"/>
                  <a:gd name="T56" fmla="*/ 1535 w 1921"/>
                  <a:gd name="T57" fmla="*/ 182 h 202"/>
                  <a:gd name="T58" fmla="*/ 1421 w 1921"/>
                  <a:gd name="T59" fmla="*/ 189 h 202"/>
                  <a:gd name="T60" fmla="*/ 1295 w 1921"/>
                  <a:gd name="T61" fmla="*/ 196 h 202"/>
                  <a:gd name="T62" fmla="*/ 1164 w 1921"/>
                  <a:gd name="T63" fmla="*/ 199 h 202"/>
                  <a:gd name="T64" fmla="*/ 1029 w 1921"/>
                  <a:gd name="T65" fmla="*/ 201 h 202"/>
                  <a:gd name="T66" fmla="*/ 892 w 1921"/>
                  <a:gd name="T67" fmla="*/ 201 h 202"/>
                  <a:gd name="T68" fmla="*/ 756 w 1921"/>
                  <a:gd name="T69" fmla="*/ 199 h 202"/>
                  <a:gd name="T70" fmla="*/ 624 w 1921"/>
                  <a:gd name="T71" fmla="*/ 196 h 202"/>
                  <a:gd name="T72" fmla="*/ 500 w 1921"/>
                  <a:gd name="T73" fmla="*/ 189 h 202"/>
                  <a:gd name="T74" fmla="*/ 384 w 1921"/>
                  <a:gd name="T75" fmla="*/ 182 h 202"/>
                  <a:gd name="T76" fmla="*/ 281 w 1921"/>
                  <a:gd name="T77" fmla="*/ 172 h 202"/>
                  <a:gd name="T78" fmla="*/ 191 w 1921"/>
                  <a:gd name="T79" fmla="*/ 161 h 202"/>
                  <a:gd name="T80" fmla="*/ 117 w 1921"/>
                  <a:gd name="T81" fmla="*/ 149 h 202"/>
                  <a:gd name="T82" fmla="*/ 59 w 1921"/>
                  <a:gd name="T83" fmla="*/ 135 h 202"/>
                  <a:gd name="T84" fmla="*/ 21 w 1921"/>
                  <a:gd name="T85" fmla="*/ 123 h 202"/>
                  <a:gd name="T86" fmla="*/ 2 w 1921"/>
                  <a:gd name="T87" fmla="*/ 107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2"/>
                  <a:gd name="T134" fmla="*/ 1921 w 1921"/>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2">
                    <a:moveTo>
                      <a:pt x="0" y="101"/>
                    </a:moveTo>
                    <a:lnTo>
                      <a:pt x="2" y="93"/>
                    </a:lnTo>
                    <a:lnTo>
                      <a:pt x="8" y="86"/>
                    </a:lnTo>
                    <a:lnTo>
                      <a:pt x="21" y="79"/>
                    </a:lnTo>
                    <a:lnTo>
                      <a:pt x="38" y="72"/>
                    </a:lnTo>
                    <a:lnTo>
                      <a:pt x="59" y="65"/>
                    </a:lnTo>
                    <a:lnTo>
                      <a:pt x="86" y="59"/>
                    </a:lnTo>
                    <a:lnTo>
                      <a:pt x="117" y="53"/>
                    </a:lnTo>
                    <a:lnTo>
                      <a:pt x="151" y="46"/>
                    </a:lnTo>
                    <a:lnTo>
                      <a:pt x="191" y="40"/>
                    </a:lnTo>
                    <a:lnTo>
                      <a:pt x="234" y="34"/>
                    </a:lnTo>
                    <a:lnTo>
                      <a:pt x="281" y="29"/>
                    </a:lnTo>
                    <a:lnTo>
                      <a:pt x="331" y="25"/>
                    </a:lnTo>
                    <a:lnTo>
                      <a:pt x="384" y="19"/>
                    </a:lnTo>
                    <a:lnTo>
                      <a:pt x="440" y="16"/>
                    </a:lnTo>
                    <a:lnTo>
                      <a:pt x="500" y="12"/>
                    </a:lnTo>
                    <a:lnTo>
                      <a:pt x="561" y="8"/>
                    </a:lnTo>
                    <a:lnTo>
                      <a:pt x="624" y="6"/>
                    </a:lnTo>
                    <a:lnTo>
                      <a:pt x="689" y="3"/>
                    </a:lnTo>
                    <a:lnTo>
                      <a:pt x="756" y="2"/>
                    </a:lnTo>
                    <a:lnTo>
                      <a:pt x="823" y="1"/>
                    </a:lnTo>
                    <a:lnTo>
                      <a:pt x="892" y="0"/>
                    </a:lnTo>
                    <a:lnTo>
                      <a:pt x="960" y="0"/>
                    </a:lnTo>
                    <a:lnTo>
                      <a:pt x="1029" y="0"/>
                    </a:lnTo>
                    <a:lnTo>
                      <a:pt x="1096" y="1"/>
                    </a:lnTo>
                    <a:lnTo>
                      <a:pt x="1164" y="2"/>
                    </a:lnTo>
                    <a:lnTo>
                      <a:pt x="1230" y="3"/>
                    </a:lnTo>
                    <a:lnTo>
                      <a:pt x="1295" y="6"/>
                    </a:lnTo>
                    <a:lnTo>
                      <a:pt x="1358" y="8"/>
                    </a:lnTo>
                    <a:lnTo>
                      <a:pt x="1421" y="12"/>
                    </a:lnTo>
                    <a:lnTo>
                      <a:pt x="1479" y="16"/>
                    </a:lnTo>
                    <a:lnTo>
                      <a:pt x="1535" y="19"/>
                    </a:lnTo>
                    <a:lnTo>
                      <a:pt x="1589" y="25"/>
                    </a:lnTo>
                    <a:lnTo>
                      <a:pt x="1640" y="29"/>
                    </a:lnTo>
                    <a:lnTo>
                      <a:pt x="1686" y="34"/>
                    </a:lnTo>
                    <a:lnTo>
                      <a:pt x="1729" y="40"/>
                    </a:lnTo>
                    <a:lnTo>
                      <a:pt x="1768" y="46"/>
                    </a:lnTo>
                    <a:lnTo>
                      <a:pt x="1803" y="53"/>
                    </a:lnTo>
                    <a:lnTo>
                      <a:pt x="1834" y="59"/>
                    </a:lnTo>
                    <a:lnTo>
                      <a:pt x="1860" y="65"/>
                    </a:lnTo>
                    <a:lnTo>
                      <a:pt x="1881" y="72"/>
                    </a:lnTo>
                    <a:lnTo>
                      <a:pt x="1898" y="79"/>
                    </a:lnTo>
                    <a:lnTo>
                      <a:pt x="1911" y="86"/>
                    </a:lnTo>
                    <a:lnTo>
                      <a:pt x="1918" y="93"/>
                    </a:lnTo>
                    <a:lnTo>
                      <a:pt x="1921" y="101"/>
                    </a:lnTo>
                    <a:lnTo>
                      <a:pt x="1918" y="107"/>
                    </a:lnTo>
                    <a:lnTo>
                      <a:pt x="1911" y="115"/>
                    </a:lnTo>
                    <a:lnTo>
                      <a:pt x="1898" y="123"/>
                    </a:lnTo>
                    <a:lnTo>
                      <a:pt x="1881" y="129"/>
                    </a:lnTo>
                    <a:lnTo>
                      <a:pt x="1860" y="135"/>
                    </a:lnTo>
                    <a:lnTo>
                      <a:pt x="1834" y="143"/>
                    </a:lnTo>
                    <a:lnTo>
                      <a:pt x="1803" y="149"/>
                    </a:lnTo>
                    <a:lnTo>
                      <a:pt x="1768" y="155"/>
                    </a:lnTo>
                    <a:lnTo>
                      <a:pt x="1729" y="161"/>
                    </a:lnTo>
                    <a:lnTo>
                      <a:pt x="1686" y="167"/>
                    </a:lnTo>
                    <a:lnTo>
                      <a:pt x="1640" y="172"/>
                    </a:lnTo>
                    <a:lnTo>
                      <a:pt x="1589" y="177"/>
                    </a:lnTo>
                    <a:lnTo>
                      <a:pt x="1535" y="182"/>
                    </a:lnTo>
                    <a:lnTo>
                      <a:pt x="1479" y="186"/>
                    </a:lnTo>
                    <a:lnTo>
                      <a:pt x="1421" y="189"/>
                    </a:lnTo>
                    <a:lnTo>
                      <a:pt x="1358" y="193"/>
                    </a:lnTo>
                    <a:lnTo>
                      <a:pt x="1295" y="196"/>
                    </a:lnTo>
                    <a:lnTo>
                      <a:pt x="1230" y="198"/>
                    </a:lnTo>
                    <a:lnTo>
                      <a:pt x="1164" y="199"/>
                    </a:lnTo>
                    <a:lnTo>
                      <a:pt x="1096" y="201"/>
                    </a:lnTo>
                    <a:lnTo>
                      <a:pt x="1029" y="201"/>
                    </a:lnTo>
                    <a:lnTo>
                      <a:pt x="960" y="202"/>
                    </a:lnTo>
                    <a:lnTo>
                      <a:pt x="892" y="201"/>
                    </a:lnTo>
                    <a:lnTo>
                      <a:pt x="823" y="201"/>
                    </a:lnTo>
                    <a:lnTo>
                      <a:pt x="756" y="199"/>
                    </a:lnTo>
                    <a:lnTo>
                      <a:pt x="689" y="198"/>
                    </a:lnTo>
                    <a:lnTo>
                      <a:pt x="624" y="196"/>
                    </a:lnTo>
                    <a:lnTo>
                      <a:pt x="561" y="193"/>
                    </a:lnTo>
                    <a:lnTo>
                      <a:pt x="500" y="189"/>
                    </a:lnTo>
                    <a:lnTo>
                      <a:pt x="440" y="186"/>
                    </a:lnTo>
                    <a:lnTo>
                      <a:pt x="384" y="182"/>
                    </a:lnTo>
                    <a:lnTo>
                      <a:pt x="331" y="177"/>
                    </a:lnTo>
                    <a:lnTo>
                      <a:pt x="281" y="172"/>
                    </a:lnTo>
                    <a:lnTo>
                      <a:pt x="234" y="167"/>
                    </a:lnTo>
                    <a:lnTo>
                      <a:pt x="191" y="161"/>
                    </a:lnTo>
                    <a:lnTo>
                      <a:pt x="151" y="155"/>
                    </a:lnTo>
                    <a:lnTo>
                      <a:pt x="117" y="149"/>
                    </a:lnTo>
                    <a:lnTo>
                      <a:pt x="86" y="143"/>
                    </a:lnTo>
                    <a:lnTo>
                      <a:pt x="59" y="135"/>
                    </a:lnTo>
                    <a:lnTo>
                      <a:pt x="38" y="129"/>
                    </a:lnTo>
                    <a:lnTo>
                      <a:pt x="21" y="123"/>
                    </a:lnTo>
                    <a:lnTo>
                      <a:pt x="8" y="115"/>
                    </a:lnTo>
                    <a:lnTo>
                      <a:pt x="2" y="107"/>
                    </a:lnTo>
                    <a:lnTo>
                      <a:pt x="0" y="101"/>
                    </a:lnTo>
                    <a:close/>
                  </a:path>
                </a:pathLst>
              </a:custGeom>
              <a:solidFill>
                <a:srgbClr val="C0C0C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09" name="Freeform 360"/>
              <p:cNvSpPr>
                <a:spLocks/>
              </p:cNvSpPr>
              <p:nvPr/>
            </p:nvSpPr>
            <p:spPr bwMode="auto">
              <a:xfrm>
                <a:off x="6048" y="17533"/>
                <a:ext cx="1" cy="51"/>
              </a:xfrm>
              <a:custGeom>
                <a:avLst/>
                <a:gdLst>
                  <a:gd name="T0" fmla="*/ 0 w 1"/>
                  <a:gd name="T1" fmla="*/ 51 h 51"/>
                  <a:gd name="T2" fmla="*/ 0 w 1"/>
                  <a:gd name="T3" fmla="*/ 0 h 51"/>
                  <a:gd name="T4" fmla="*/ 0 w 1"/>
                  <a:gd name="T5" fmla="*/ 51 h 51"/>
                  <a:gd name="T6" fmla="*/ 0 60000 65536"/>
                  <a:gd name="T7" fmla="*/ 0 60000 65536"/>
                  <a:gd name="T8" fmla="*/ 0 60000 65536"/>
                  <a:gd name="T9" fmla="*/ 0 w 1"/>
                  <a:gd name="T10" fmla="*/ 0 h 51"/>
                  <a:gd name="T11" fmla="*/ 1 w 1"/>
                  <a:gd name="T12" fmla="*/ 51 h 51"/>
                </a:gdLst>
                <a:ahLst/>
                <a:cxnLst>
                  <a:cxn ang="T6">
                    <a:pos x="T0" y="T1"/>
                  </a:cxn>
                  <a:cxn ang="T7">
                    <a:pos x="T2" y="T3"/>
                  </a:cxn>
                  <a:cxn ang="T8">
                    <a:pos x="T4" y="T5"/>
                  </a:cxn>
                </a:cxnLst>
                <a:rect l="T9" t="T10" r="T11" b="T12"/>
                <a:pathLst>
                  <a:path w="1" h="51">
                    <a:moveTo>
                      <a:pt x="0" y="51"/>
                    </a:moveTo>
                    <a:lnTo>
                      <a:pt x="0" y="0"/>
                    </a:lnTo>
                    <a:lnTo>
                      <a:pt x="0" y="51"/>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10" name="Freeform 361"/>
              <p:cNvSpPr>
                <a:spLocks/>
              </p:cNvSpPr>
              <p:nvPr/>
            </p:nvSpPr>
            <p:spPr bwMode="auto">
              <a:xfrm>
                <a:off x="6048" y="17533"/>
                <a:ext cx="1921" cy="152"/>
              </a:xfrm>
              <a:custGeom>
                <a:avLst/>
                <a:gdLst>
                  <a:gd name="T0" fmla="*/ 2 w 1921"/>
                  <a:gd name="T1" fmla="*/ 57 h 152"/>
                  <a:gd name="T2" fmla="*/ 21 w 1921"/>
                  <a:gd name="T3" fmla="*/ 72 h 152"/>
                  <a:gd name="T4" fmla="*/ 59 w 1921"/>
                  <a:gd name="T5" fmla="*/ 85 h 152"/>
                  <a:gd name="T6" fmla="*/ 117 w 1921"/>
                  <a:gd name="T7" fmla="*/ 99 h 152"/>
                  <a:gd name="T8" fmla="*/ 191 w 1921"/>
                  <a:gd name="T9" fmla="*/ 111 h 152"/>
                  <a:gd name="T10" fmla="*/ 281 w 1921"/>
                  <a:gd name="T11" fmla="*/ 122 h 152"/>
                  <a:gd name="T12" fmla="*/ 384 w 1921"/>
                  <a:gd name="T13" fmla="*/ 131 h 152"/>
                  <a:gd name="T14" fmla="*/ 500 w 1921"/>
                  <a:gd name="T15" fmla="*/ 139 h 152"/>
                  <a:gd name="T16" fmla="*/ 624 w 1921"/>
                  <a:gd name="T17" fmla="*/ 145 h 152"/>
                  <a:gd name="T18" fmla="*/ 756 w 1921"/>
                  <a:gd name="T19" fmla="*/ 149 h 152"/>
                  <a:gd name="T20" fmla="*/ 892 w 1921"/>
                  <a:gd name="T21" fmla="*/ 151 h 152"/>
                  <a:gd name="T22" fmla="*/ 1029 w 1921"/>
                  <a:gd name="T23" fmla="*/ 151 h 152"/>
                  <a:gd name="T24" fmla="*/ 1164 w 1921"/>
                  <a:gd name="T25" fmla="*/ 149 h 152"/>
                  <a:gd name="T26" fmla="*/ 1295 w 1921"/>
                  <a:gd name="T27" fmla="*/ 145 h 152"/>
                  <a:gd name="T28" fmla="*/ 1421 w 1921"/>
                  <a:gd name="T29" fmla="*/ 139 h 152"/>
                  <a:gd name="T30" fmla="*/ 1535 w 1921"/>
                  <a:gd name="T31" fmla="*/ 131 h 152"/>
                  <a:gd name="T32" fmla="*/ 1640 w 1921"/>
                  <a:gd name="T33" fmla="*/ 122 h 152"/>
                  <a:gd name="T34" fmla="*/ 1729 w 1921"/>
                  <a:gd name="T35" fmla="*/ 111 h 152"/>
                  <a:gd name="T36" fmla="*/ 1803 w 1921"/>
                  <a:gd name="T37" fmla="*/ 99 h 152"/>
                  <a:gd name="T38" fmla="*/ 1860 w 1921"/>
                  <a:gd name="T39" fmla="*/ 85 h 152"/>
                  <a:gd name="T40" fmla="*/ 1898 w 1921"/>
                  <a:gd name="T41" fmla="*/ 72 h 152"/>
                  <a:gd name="T42" fmla="*/ 1918 w 1921"/>
                  <a:gd name="T43" fmla="*/ 57 h 152"/>
                  <a:gd name="T44" fmla="*/ 1921 w 1921"/>
                  <a:gd name="T45" fmla="*/ 0 h 152"/>
                  <a:gd name="T46" fmla="*/ 1911 w 1921"/>
                  <a:gd name="T47" fmla="*/ 14 h 152"/>
                  <a:gd name="T48" fmla="*/ 1881 w 1921"/>
                  <a:gd name="T49" fmla="*/ 28 h 152"/>
                  <a:gd name="T50" fmla="*/ 1834 w 1921"/>
                  <a:gd name="T51" fmla="*/ 42 h 152"/>
                  <a:gd name="T52" fmla="*/ 1768 w 1921"/>
                  <a:gd name="T53" fmla="*/ 54 h 152"/>
                  <a:gd name="T54" fmla="*/ 1686 w 1921"/>
                  <a:gd name="T55" fmla="*/ 66 h 152"/>
                  <a:gd name="T56" fmla="*/ 1589 w 1921"/>
                  <a:gd name="T57" fmla="*/ 76 h 152"/>
                  <a:gd name="T58" fmla="*/ 1479 w 1921"/>
                  <a:gd name="T59" fmla="*/ 85 h 152"/>
                  <a:gd name="T60" fmla="*/ 1358 w 1921"/>
                  <a:gd name="T61" fmla="*/ 92 h 152"/>
                  <a:gd name="T62" fmla="*/ 1230 w 1921"/>
                  <a:gd name="T63" fmla="*/ 97 h 152"/>
                  <a:gd name="T64" fmla="*/ 1096 w 1921"/>
                  <a:gd name="T65" fmla="*/ 100 h 152"/>
                  <a:gd name="T66" fmla="*/ 960 w 1921"/>
                  <a:gd name="T67" fmla="*/ 101 h 152"/>
                  <a:gd name="T68" fmla="*/ 823 w 1921"/>
                  <a:gd name="T69" fmla="*/ 100 h 152"/>
                  <a:gd name="T70" fmla="*/ 689 w 1921"/>
                  <a:gd name="T71" fmla="*/ 97 h 152"/>
                  <a:gd name="T72" fmla="*/ 561 w 1921"/>
                  <a:gd name="T73" fmla="*/ 92 h 152"/>
                  <a:gd name="T74" fmla="*/ 440 w 1921"/>
                  <a:gd name="T75" fmla="*/ 85 h 152"/>
                  <a:gd name="T76" fmla="*/ 331 w 1921"/>
                  <a:gd name="T77" fmla="*/ 76 h 152"/>
                  <a:gd name="T78" fmla="*/ 234 w 1921"/>
                  <a:gd name="T79" fmla="*/ 66 h 152"/>
                  <a:gd name="T80" fmla="*/ 151 w 1921"/>
                  <a:gd name="T81" fmla="*/ 54 h 152"/>
                  <a:gd name="T82" fmla="*/ 86 w 1921"/>
                  <a:gd name="T83" fmla="*/ 42 h 152"/>
                  <a:gd name="T84" fmla="*/ 38 w 1921"/>
                  <a:gd name="T85" fmla="*/ 28 h 152"/>
                  <a:gd name="T86" fmla="*/ 8 w 1921"/>
                  <a:gd name="T87" fmla="*/ 14 h 152"/>
                  <a:gd name="T88" fmla="*/ 0 w 1921"/>
                  <a:gd name="T89" fmla="*/ 0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1"/>
                  <a:gd name="T136" fmla="*/ 0 h 152"/>
                  <a:gd name="T137" fmla="*/ 1921 w 1921"/>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1" h="152">
                    <a:moveTo>
                      <a:pt x="0" y="51"/>
                    </a:moveTo>
                    <a:lnTo>
                      <a:pt x="2" y="57"/>
                    </a:lnTo>
                    <a:lnTo>
                      <a:pt x="8" y="65"/>
                    </a:lnTo>
                    <a:lnTo>
                      <a:pt x="21" y="72"/>
                    </a:lnTo>
                    <a:lnTo>
                      <a:pt x="38" y="79"/>
                    </a:lnTo>
                    <a:lnTo>
                      <a:pt x="59" y="85"/>
                    </a:lnTo>
                    <a:lnTo>
                      <a:pt x="86" y="93"/>
                    </a:lnTo>
                    <a:lnTo>
                      <a:pt x="117" y="99"/>
                    </a:lnTo>
                    <a:lnTo>
                      <a:pt x="151" y="105"/>
                    </a:lnTo>
                    <a:lnTo>
                      <a:pt x="191" y="111"/>
                    </a:lnTo>
                    <a:lnTo>
                      <a:pt x="234" y="116"/>
                    </a:lnTo>
                    <a:lnTo>
                      <a:pt x="281" y="122"/>
                    </a:lnTo>
                    <a:lnTo>
                      <a:pt x="331" y="127"/>
                    </a:lnTo>
                    <a:lnTo>
                      <a:pt x="384" y="131"/>
                    </a:lnTo>
                    <a:lnTo>
                      <a:pt x="440" y="136"/>
                    </a:lnTo>
                    <a:lnTo>
                      <a:pt x="500" y="139"/>
                    </a:lnTo>
                    <a:lnTo>
                      <a:pt x="561" y="142"/>
                    </a:lnTo>
                    <a:lnTo>
                      <a:pt x="624" y="145"/>
                    </a:lnTo>
                    <a:lnTo>
                      <a:pt x="689" y="148"/>
                    </a:lnTo>
                    <a:lnTo>
                      <a:pt x="756" y="149"/>
                    </a:lnTo>
                    <a:lnTo>
                      <a:pt x="823" y="151"/>
                    </a:lnTo>
                    <a:lnTo>
                      <a:pt x="892" y="151"/>
                    </a:lnTo>
                    <a:lnTo>
                      <a:pt x="960" y="152"/>
                    </a:lnTo>
                    <a:lnTo>
                      <a:pt x="1029" y="151"/>
                    </a:lnTo>
                    <a:lnTo>
                      <a:pt x="1096" y="151"/>
                    </a:lnTo>
                    <a:lnTo>
                      <a:pt x="1164" y="149"/>
                    </a:lnTo>
                    <a:lnTo>
                      <a:pt x="1230" y="148"/>
                    </a:lnTo>
                    <a:lnTo>
                      <a:pt x="1295" y="145"/>
                    </a:lnTo>
                    <a:lnTo>
                      <a:pt x="1358" y="142"/>
                    </a:lnTo>
                    <a:lnTo>
                      <a:pt x="1421" y="139"/>
                    </a:lnTo>
                    <a:lnTo>
                      <a:pt x="1479" y="136"/>
                    </a:lnTo>
                    <a:lnTo>
                      <a:pt x="1535" y="131"/>
                    </a:lnTo>
                    <a:lnTo>
                      <a:pt x="1589" y="127"/>
                    </a:lnTo>
                    <a:lnTo>
                      <a:pt x="1640" y="122"/>
                    </a:lnTo>
                    <a:lnTo>
                      <a:pt x="1686" y="116"/>
                    </a:lnTo>
                    <a:lnTo>
                      <a:pt x="1729" y="111"/>
                    </a:lnTo>
                    <a:lnTo>
                      <a:pt x="1768" y="105"/>
                    </a:lnTo>
                    <a:lnTo>
                      <a:pt x="1803" y="99"/>
                    </a:lnTo>
                    <a:lnTo>
                      <a:pt x="1834" y="93"/>
                    </a:lnTo>
                    <a:lnTo>
                      <a:pt x="1860" y="85"/>
                    </a:lnTo>
                    <a:lnTo>
                      <a:pt x="1881" y="79"/>
                    </a:lnTo>
                    <a:lnTo>
                      <a:pt x="1898" y="72"/>
                    </a:lnTo>
                    <a:lnTo>
                      <a:pt x="1911" y="65"/>
                    </a:lnTo>
                    <a:lnTo>
                      <a:pt x="1918" y="57"/>
                    </a:lnTo>
                    <a:lnTo>
                      <a:pt x="1921" y="51"/>
                    </a:lnTo>
                    <a:lnTo>
                      <a:pt x="1921" y="0"/>
                    </a:lnTo>
                    <a:lnTo>
                      <a:pt x="1918" y="6"/>
                    </a:lnTo>
                    <a:lnTo>
                      <a:pt x="1911" y="14"/>
                    </a:lnTo>
                    <a:lnTo>
                      <a:pt x="1898" y="22"/>
                    </a:lnTo>
                    <a:lnTo>
                      <a:pt x="1881" y="28"/>
                    </a:lnTo>
                    <a:lnTo>
                      <a:pt x="1860" y="34"/>
                    </a:lnTo>
                    <a:lnTo>
                      <a:pt x="1834" y="42"/>
                    </a:lnTo>
                    <a:lnTo>
                      <a:pt x="1803" y="48"/>
                    </a:lnTo>
                    <a:lnTo>
                      <a:pt x="1768" y="54"/>
                    </a:lnTo>
                    <a:lnTo>
                      <a:pt x="1729" y="60"/>
                    </a:lnTo>
                    <a:lnTo>
                      <a:pt x="1686" y="66"/>
                    </a:lnTo>
                    <a:lnTo>
                      <a:pt x="1640" y="71"/>
                    </a:lnTo>
                    <a:lnTo>
                      <a:pt x="1589" y="76"/>
                    </a:lnTo>
                    <a:lnTo>
                      <a:pt x="1535" y="81"/>
                    </a:lnTo>
                    <a:lnTo>
                      <a:pt x="1479" y="85"/>
                    </a:lnTo>
                    <a:lnTo>
                      <a:pt x="1421" y="88"/>
                    </a:lnTo>
                    <a:lnTo>
                      <a:pt x="1358" y="92"/>
                    </a:lnTo>
                    <a:lnTo>
                      <a:pt x="1295" y="95"/>
                    </a:lnTo>
                    <a:lnTo>
                      <a:pt x="1230" y="97"/>
                    </a:lnTo>
                    <a:lnTo>
                      <a:pt x="1164" y="98"/>
                    </a:lnTo>
                    <a:lnTo>
                      <a:pt x="1096" y="100"/>
                    </a:lnTo>
                    <a:lnTo>
                      <a:pt x="1029" y="100"/>
                    </a:lnTo>
                    <a:lnTo>
                      <a:pt x="960" y="101"/>
                    </a:lnTo>
                    <a:lnTo>
                      <a:pt x="892" y="100"/>
                    </a:lnTo>
                    <a:lnTo>
                      <a:pt x="823" y="100"/>
                    </a:lnTo>
                    <a:lnTo>
                      <a:pt x="756" y="98"/>
                    </a:lnTo>
                    <a:lnTo>
                      <a:pt x="689" y="97"/>
                    </a:lnTo>
                    <a:lnTo>
                      <a:pt x="624" y="95"/>
                    </a:lnTo>
                    <a:lnTo>
                      <a:pt x="561" y="92"/>
                    </a:lnTo>
                    <a:lnTo>
                      <a:pt x="500" y="88"/>
                    </a:lnTo>
                    <a:lnTo>
                      <a:pt x="440" y="85"/>
                    </a:lnTo>
                    <a:lnTo>
                      <a:pt x="384" y="81"/>
                    </a:lnTo>
                    <a:lnTo>
                      <a:pt x="331" y="76"/>
                    </a:lnTo>
                    <a:lnTo>
                      <a:pt x="281" y="71"/>
                    </a:lnTo>
                    <a:lnTo>
                      <a:pt x="234" y="66"/>
                    </a:lnTo>
                    <a:lnTo>
                      <a:pt x="191" y="60"/>
                    </a:lnTo>
                    <a:lnTo>
                      <a:pt x="151" y="54"/>
                    </a:lnTo>
                    <a:lnTo>
                      <a:pt x="117" y="48"/>
                    </a:lnTo>
                    <a:lnTo>
                      <a:pt x="86" y="42"/>
                    </a:lnTo>
                    <a:lnTo>
                      <a:pt x="59" y="34"/>
                    </a:lnTo>
                    <a:lnTo>
                      <a:pt x="38" y="28"/>
                    </a:lnTo>
                    <a:lnTo>
                      <a:pt x="21" y="22"/>
                    </a:lnTo>
                    <a:lnTo>
                      <a:pt x="8" y="14"/>
                    </a:lnTo>
                    <a:lnTo>
                      <a:pt x="2" y="6"/>
                    </a:lnTo>
                    <a:lnTo>
                      <a:pt x="0" y="0"/>
                    </a:lnTo>
                    <a:lnTo>
                      <a:pt x="0" y="51"/>
                    </a:lnTo>
                    <a:close/>
                  </a:path>
                </a:pathLst>
              </a:custGeom>
              <a:solidFill>
                <a:srgbClr val="C0C0C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11" name="Freeform 362"/>
              <p:cNvSpPr>
                <a:spLocks/>
              </p:cNvSpPr>
              <p:nvPr/>
            </p:nvSpPr>
            <p:spPr bwMode="auto">
              <a:xfrm>
                <a:off x="6048" y="18064"/>
                <a:ext cx="1921" cy="152"/>
              </a:xfrm>
              <a:custGeom>
                <a:avLst/>
                <a:gdLst>
                  <a:gd name="T0" fmla="*/ 0 w 1921"/>
                  <a:gd name="T1" fmla="*/ 51 h 152"/>
                  <a:gd name="T2" fmla="*/ 8 w 1921"/>
                  <a:gd name="T3" fmla="*/ 66 h 152"/>
                  <a:gd name="T4" fmla="*/ 38 w 1921"/>
                  <a:gd name="T5" fmla="*/ 80 h 152"/>
                  <a:gd name="T6" fmla="*/ 86 w 1921"/>
                  <a:gd name="T7" fmla="*/ 93 h 152"/>
                  <a:gd name="T8" fmla="*/ 151 w 1921"/>
                  <a:gd name="T9" fmla="*/ 106 h 152"/>
                  <a:gd name="T10" fmla="*/ 234 w 1921"/>
                  <a:gd name="T11" fmla="*/ 118 h 152"/>
                  <a:gd name="T12" fmla="*/ 331 w 1921"/>
                  <a:gd name="T13" fmla="*/ 127 h 152"/>
                  <a:gd name="T14" fmla="*/ 440 w 1921"/>
                  <a:gd name="T15" fmla="*/ 136 h 152"/>
                  <a:gd name="T16" fmla="*/ 561 w 1921"/>
                  <a:gd name="T17" fmla="*/ 143 h 152"/>
                  <a:gd name="T18" fmla="*/ 689 w 1921"/>
                  <a:gd name="T19" fmla="*/ 148 h 152"/>
                  <a:gd name="T20" fmla="*/ 823 w 1921"/>
                  <a:gd name="T21" fmla="*/ 151 h 152"/>
                  <a:gd name="T22" fmla="*/ 960 w 1921"/>
                  <a:gd name="T23" fmla="*/ 152 h 152"/>
                  <a:gd name="T24" fmla="*/ 1096 w 1921"/>
                  <a:gd name="T25" fmla="*/ 151 h 152"/>
                  <a:gd name="T26" fmla="*/ 1230 w 1921"/>
                  <a:gd name="T27" fmla="*/ 148 h 152"/>
                  <a:gd name="T28" fmla="*/ 1358 w 1921"/>
                  <a:gd name="T29" fmla="*/ 143 h 152"/>
                  <a:gd name="T30" fmla="*/ 1479 w 1921"/>
                  <a:gd name="T31" fmla="*/ 136 h 152"/>
                  <a:gd name="T32" fmla="*/ 1589 w 1921"/>
                  <a:gd name="T33" fmla="*/ 127 h 152"/>
                  <a:gd name="T34" fmla="*/ 1686 w 1921"/>
                  <a:gd name="T35" fmla="*/ 118 h 152"/>
                  <a:gd name="T36" fmla="*/ 1768 w 1921"/>
                  <a:gd name="T37" fmla="*/ 106 h 152"/>
                  <a:gd name="T38" fmla="*/ 1834 w 1921"/>
                  <a:gd name="T39" fmla="*/ 93 h 152"/>
                  <a:gd name="T40" fmla="*/ 1881 w 1921"/>
                  <a:gd name="T41" fmla="*/ 80 h 152"/>
                  <a:gd name="T42" fmla="*/ 1911 w 1921"/>
                  <a:gd name="T43" fmla="*/ 66 h 152"/>
                  <a:gd name="T44" fmla="*/ 1921 w 1921"/>
                  <a:gd name="T45" fmla="*/ 51 h 152"/>
                  <a:gd name="T46" fmla="*/ 1918 w 1921"/>
                  <a:gd name="T47" fmla="*/ 8 h 152"/>
                  <a:gd name="T48" fmla="*/ 1898 w 1921"/>
                  <a:gd name="T49" fmla="*/ 22 h 152"/>
                  <a:gd name="T50" fmla="*/ 1860 w 1921"/>
                  <a:gd name="T51" fmla="*/ 36 h 152"/>
                  <a:gd name="T52" fmla="*/ 1803 w 1921"/>
                  <a:gd name="T53" fmla="*/ 49 h 152"/>
                  <a:gd name="T54" fmla="*/ 1729 w 1921"/>
                  <a:gd name="T55" fmla="*/ 60 h 152"/>
                  <a:gd name="T56" fmla="*/ 1640 w 1921"/>
                  <a:gd name="T57" fmla="*/ 72 h 152"/>
                  <a:gd name="T58" fmla="*/ 1535 w 1921"/>
                  <a:gd name="T59" fmla="*/ 81 h 152"/>
                  <a:gd name="T60" fmla="*/ 1421 w 1921"/>
                  <a:gd name="T61" fmla="*/ 90 h 152"/>
                  <a:gd name="T62" fmla="*/ 1295 w 1921"/>
                  <a:gd name="T63" fmla="*/ 95 h 152"/>
                  <a:gd name="T64" fmla="*/ 1164 w 1921"/>
                  <a:gd name="T65" fmla="*/ 99 h 152"/>
                  <a:gd name="T66" fmla="*/ 1029 w 1921"/>
                  <a:gd name="T67" fmla="*/ 101 h 152"/>
                  <a:gd name="T68" fmla="*/ 892 w 1921"/>
                  <a:gd name="T69" fmla="*/ 101 h 152"/>
                  <a:gd name="T70" fmla="*/ 756 w 1921"/>
                  <a:gd name="T71" fmla="*/ 99 h 152"/>
                  <a:gd name="T72" fmla="*/ 624 w 1921"/>
                  <a:gd name="T73" fmla="*/ 95 h 152"/>
                  <a:gd name="T74" fmla="*/ 500 w 1921"/>
                  <a:gd name="T75" fmla="*/ 90 h 152"/>
                  <a:gd name="T76" fmla="*/ 384 w 1921"/>
                  <a:gd name="T77" fmla="*/ 81 h 152"/>
                  <a:gd name="T78" fmla="*/ 281 w 1921"/>
                  <a:gd name="T79" fmla="*/ 72 h 152"/>
                  <a:gd name="T80" fmla="*/ 191 w 1921"/>
                  <a:gd name="T81" fmla="*/ 60 h 152"/>
                  <a:gd name="T82" fmla="*/ 117 w 1921"/>
                  <a:gd name="T83" fmla="*/ 49 h 152"/>
                  <a:gd name="T84" fmla="*/ 59 w 1921"/>
                  <a:gd name="T85" fmla="*/ 36 h 152"/>
                  <a:gd name="T86" fmla="*/ 21 w 1921"/>
                  <a:gd name="T87" fmla="*/ 22 h 152"/>
                  <a:gd name="T88" fmla="*/ 2 w 1921"/>
                  <a:gd name="T89" fmla="*/ 8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1"/>
                  <a:gd name="T136" fmla="*/ 0 h 152"/>
                  <a:gd name="T137" fmla="*/ 1921 w 1921"/>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1" h="152">
                    <a:moveTo>
                      <a:pt x="0" y="0"/>
                    </a:moveTo>
                    <a:lnTo>
                      <a:pt x="0" y="51"/>
                    </a:lnTo>
                    <a:lnTo>
                      <a:pt x="2" y="58"/>
                    </a:lnTo>
                    <a:lnTo>
                      <a:pt x="8" y="66"/>
                    </a:lnTo>
                    <a:lnTo>
                      <a:pt x="21" y="72"/>
                    </a:lnTo>
                    <a:lnTo>
                      <a:pt x="38" y="80"/>
                    </a:lnTo>
                    <a:lnTo>
                      <a:pt x="59" y="86"/>
                    </a:lnTo>
                    <a:lnTo>
                      <a:pt x="86" y="93"/>
                    </a:lnTo>
                    <a:lnTo>
                      <a:pt x="117" y="99"/>
                    </a:lnTo>
                    <a:lnTo>
                      <a:pt x="151" y="106"/>
                    </a:lnTo>
                    <a:lnTo>
                      <a:pt x="191" y="111"/>
                    </a:lnTo>
                    <a:lnTo>
                      <a:pt x="234" y="118"/>
                    </a:lnTo>
                    <a:lnTo>
                      <a:pt x="281" y="123"/>
                    </a:lnTo>
                    <a:lnTo>
                      <a:pt x="331" y="127"/>
                    </a:lnTo>
                    <a:lnTo>
                      <a:pt x="384" y="132"/>
                    </a:lnTo>
                    <a:lnTo>
                      <a:pt x="440" y="136"/>
                    </a:lnTo>
                    <a:lnTo>
                      <a:pt x="500" y="140"/>
                    </a:lnTo>
                    <a:lnTo>
                      <a:pt x="561" y="143"/>
                    </a:lnTo>
                    <a:lnTo>
                      <a:pt x="624" y="146"/>
                    </a:lnTo>
                    <a:lnTo>
                      <a:pt x="689" y="148"/>
                    </a:lnTo>
                    <a:lnTo>
                      <a:pt x="756" y="150"/>
                    </a:lnTo>
                    <a:lnTo>
                      <a:pt x="823" y="151"/>
                    </a:lnTo>
                    <a:lnTo>
                      <a:pt x="892" y="152"/>
                    </a:lnTo>
                    <a:lnTo>
                      <a:pt x="960" y="152"/>
                    </a:lnTo>
                    <a:lnTo>
                      <a:pt x="1029" y="152"/>
                    </a:lnTo>
                    <a:lnTo>
                      <a:pt x="1096" y="151"/>
                    </a:lnTo>
                    <a:lnTo>
                      <a:pt x="1164" y="150"/>
                    </a:lnTo>
                    <a:lnTo>
                      <a:pt x="1230" y="148"/>
                    </a:lnTo>
                    <a:lnTo>
                      <a:pt x="1295" y="146"/>
                    </a:lnTo>
                    <a:lnTo>
                      <a:pt x="1358" y="143"/>
                    </a:lnTo>
                    <a:lnTo>
                      <a:pt x="1421" y="140"/>
                    </a:lnTo>
                    <a:lnTo>
                      <a:pt x="1479" y="136"/>
                    </a:lnTo>
                    <a:lnTo>
                      <a:pt x="1535" y="132"/>
                    </a:lnTo>
                    <a:lnTo>
                      <a:pt x="1589" y="127"/>
                    </a:lnTo>
                    <a:lnTo>
                      <a:pt x="1640" y="123"/>
                    </a:lnTo>
                    <a:lnTo>
                      <a:pt x="1686" y="118"/>
                    </a:lnTo>
                    <a:lnTo>
                      <a:pt x="1729" y="111"/>
                    </a:lnTo>
                    <a:lnTo>
                      <a:pt x="1768" y="106"/>
                    </a:lnTo>
                    <a:lnTo>
                      <a:pt x="1803" y="99"/>
                    </a:lnTo>
                    <a:lnTo>
                      <a:pt x="1834" y="93"/>
                    </a:lnTo>
                    <a:lnTo>
                      <a:pt x="1860" y="86"/>
                    </a:lnTo>
                    <a:lnTo>
                      <a:pt x="1881" y="80"/>
                    </a:lnTo>
                    <a:lnTo>
                      <a:pt x="1898" y="72"/>
                    </a:lnTo>
                    <a:lnTo>
                      <a:pt x="1911" y="66"/>
                    </a:lnTo>
                    <a:lnTo>
                      <a:pt x="1918" y="58"/>
                    </a:lnTo>
                    <a:lnTo>
                      <a:pt x="1921" y="51"/>
                    </a:lnTo>
                    <a:lnTo>
                      <a:pt x="1921" y="0"/>
                    </a:lnTo>
                    <a:lnTo>
                      <a:pt x="1918" y="8"/>
                    </a:lnTo>
                    <a:lnTo>
                      <a:pt x="1911" y="15"/>
                    </a:lnTo>
                    <a:lnTo>
                      <a:pt x="1898" y="22"/>
                    </a:lnTo>
                    <a:lnTo>
                      <a:pt x="1881" y="29"/>
                    </a:lnTo>
                    <a:lnTo>
                      <a:pt x="1860" y="36"/>
                    </a:lnTo>
                    <a:lnTo>
                      <a:pt x="1834" y="42"/>
                    </a:lnTo>
                    <a:lnTo>
                      <a:pt x="1803" y="49"/>
                    </a:lnTo>
                    <a:lnTo>
                      <a:pt x="1768" y="55"/>
                    </a:lnTo>
                    <a:lnTo>
                      <a:pt x="1729" y="60"/>
                    </a:lnTo>
                    <a:lnTo>
                      <a:pt x="1686" y="67"/>
                    </a:lnTo>
                    <a:lnTo>
                      <a:pt x="1640" y="72"/>
                    </a:lnTo>
                    <a:lnTo>
                      <a:pt x="1589" y="77"/>
                    </a:lnTo>
                    <a:lnTo>
                      <a:pt x="1535" y="81"/>
                    </a:lnTo>
                    <a:lnTo>
                      <a:pt x="1479" y="85"/>
                    </a:lnTo>
                    <a:lnTo>
                      <a:pt x="1421" y="90"/>
                    </a:lnTo>
                    <a:lnTo>
                      <a:pt x="1358" y="93"/>
                    </a:lnTo>
                    <a:lnTo>
                      <a:pt x="1295" y="95"/>
                    </a:lnTo>
                    <a:lnTo>
                      <a:pt x="1230" y="97"/>
                    </a:lnTo>
                    <a:lnTo>
                      <a:pt x="1164" y="99"/>
                    </a:lnTo>
                    <a:lnTo>
                      <a:pt x="1096" y="100"/>
                    </a:lnTo>
                    <a:lnTo>
                      <a:pt x="1029" y="101"/>
                    </a:lnTo>
                    <a:lnTo>
                      <a:pt x="960" y="101"/>
                    </a:lnTo>
                    <a:lnTo>
                      <a:pt x="892" y="101"/>
                    </a:lnTo>
                    <a:lnTo>
                      <a:pt x="823" y="100"/>
                    </a:lnTo>
                    <a:lnTo>
                      <a:pt x="756" y="99"/>
                    </a:lnTo>
                    <a:lnTo>
                      <a:pt x="689" y="97"/>
                    </a:lnTo>
                    <a:lnTo>
                      <a:pt x="624" y="95"/>
                    </a:lnTo>
                    <a:lnTo>
                      <a:pt x="561" y="93"/>
                    </a:lnTo>
                    <a:lnTo>
                      <a:pt x="500" y="90"/>
                    </a:lnTo>
                    <a:lnTo>
                      <a:pt x="440" y="85"/>
                    </a:lnTo>
                    <a:lnTo>
                      <a:pt x="384" y="81"/>
                    </a:lnTo>
                    <a:lnTo>
                      <a:pt x="331" y="77"/>
                    </a:lnTo>
                    <a:lnTo>
                      <a:pt x="281" y="72"/>
                    </a:lnTo>
                    <a:lnTo>
                      <a:pt x="234" y="67"/>
                    </a:lnTo>
                    <a:lnTo>
                      <a:pt x="191" y="60"/>
                    </a:lnTo>
                    <a:lnTo>
                      <a:pt x="151" y="55"/>
                    </a:lnTo>
                    <a:lnTo>
                      <a:pt x="117" y="49"/>
                    </a:lnTo>
                    <a:lnTo>
                      <a:pt x="86" y="42"/>
                    </a:lnTo>
                    <a:lnTo>
                      <a:pt x="59" y="36"/>
                    </a:lnTo>
                    <a:lnTo>
                      <a:pt x="38" y="29"/>
                    </a:lnTo>
                    <a:lnTo>
                      <a:pt x="21" y="22"/>
                    </a:lnTo>
                    <a:lnTo>
                      <a:pt x="8" y="15"/>
                    </a:lnTo>
                    <a:lnTo>
                      <a:pt x="2" y="8"/>
                    </a:lnTo>
                    <a:lnTo>
                      <a:pt x="0" y="0"/>
                    </a:lnTo>
                    <a:close/>
                  </a:path>
                </a:pathLst>
              </a:custGeom>
              <a:solidFill>
                <a:srgbClr val="C0C0C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12" name="Freeform 363"/>
              <p:cNvSpPr>
                <a:spLocks/>
              </p:cNvSpPr>
              <p:nvPr/>
            </p:nvSpPr>
            <p:spPr bwMode="auto">
              <a:xfrm>
                <a:off x="6095" y="17457"/>
                <a:ext cx="1825" cy="151"/>
              </a:xfrm>
              <a:custGeom>
                <a:avLst/>
                <a:gdLst>
                  <a:gd name="T0" fmla="*/ 2 w 1825"/>
                  <a:gd name="T1" fmla="*/ 70 h 151"/>
                  <a:gd name="T2" fmla="*/ 22 w 1825"/>
                  <a:gd name="T3" fmla="*/ 59 h 151"/>
                  <a:gd name="T4" fmla="*/ 61 w 1825"/>
                  <a:gd name="T5" fmla="*/ 48 h 151"/>
                  <a:gd name="T6" fmla="*/ 117 w 1825"/>
                  <a:gd name="T7" fmla="*/ 38 h 151"/>
                  <a:gd name="T8" fmla="*/ 190 w 1825"/>
                  <a:gd name="T9" fmla="*/ 30 h 151"/>
                  <a:gd name="T10" fmla="*/ 280 w 1825"/>
                  <a:gd name="T11" fmla="*/ 21 h 151"/>
                  <a:gd name="T12" fmla="*/ 382 w 1825"/>
                  <a:gd name="T13" fmla="*/ 14 h 151"/>
                  <a:gd name="T14" fmla="*/ 495 w 1825"/>
                  <a:gd name="T15" fmla="*/ 8 h 151"/>
                  <a:gd name="T16" fmla="*/ 618 w 1825"/>
                  <a:gd name="T17" fmla="*/ 4 h 151"/>
                  <a:gd name="T18" fmla="*/ 746 w 1825"/>
                  <a:gd name="T19" fmla="*/ 1 h 151"/>
                  <a:gd name="T20" fmla="*/ 880 w 1825"/>
                  <a:gd name="T21" fmla="*/ 0 h 151"/>
                  <a:gd name="T22" fmla="*/ 1013 w 1825"/>
                  <a:gd name="T23" fmla="*/ 1 h 151"/>
                  <a:gd name="T24" fmla="*/ 1143 w 1825"/>
                  <a:gd name="T25" fmla="*/ 2 h 151"/>
                  <a:gd name="T26" fmla="*/ 1269 w 1825"/>
                  <a:gd name="T27" fmla="*/ 6 h 151"/>
                  <a:gd name="T28" fmla="*/ 1389 w 1825"/>
                  <a:gd name="T29" fmla="*/ 10 h 151"/>
                  <a:gd name="T30" fmla="*/ 1497 w 1825"/>
                  <a:gd name="T31" fmla="*/ 17 h 151"/>
                  <a:gd name="T32" fmla="*/ 1593 w 1825"/>
                  <a:gd name="T33" fmla="*/ 25 h 151"/>
                  <a:gd name="T34" fmla="*/ 1673 w 1825"/>
                  <a:gd name="T35" fmla="*/ 34 h 151"/>
                  <a:gd name="T36" fmla="*/ 1739 w 1825"/>
                  <a:gd name="T37" fmla="*/ 44 h 151"/>
                  <a:gd name="T38" fmla="*/ 1787 w 1825"/>
                  <a:gd name="T39" fmla="*/ 53 h 151"/>
                  <a:gd name="T40" fmla="*/ 1815 w 1825"/>
                  <a:gd name="T41" fmla="*/ 64 h 151"/>
                  <a:gd name="T42" fmla="*/ 1825 w 1825"/>
                  <a:gd name="T43" fmla="*/ 76 h 151"/>
                  <a:gd name="T44" fmla="*/ 1815 w 1825"/>
                  <a:gd name="T45" fmla="*/ 87 h 151"/>
                  <a:gd name="T46" fmla="*/ 1787 w 1825"/>
                  <a:gd name="T47" fmla="*/ 98 h 151"/>
                  <a:gd name="T48" fmla="*/ 1739 w 1825"/>
                  <a:gd name="T49" fmla="*/ 108 h 151"/>
                  <a:gd name="T50" fmla="*/ 1673 w 1825"/>
                  <a:gd name="T51" fmla="*/ 118 h 151"/>
                  <a:gd name="T52" fmla="*/ 1593 w 1825"/>
                  <a:gd name="T53" fmla="*/ 127 h 151"/>
                  <a:gd name="T54" fmla="*/ 1497 w 1825"/>
                  <a:gd name="T55" fmla="*/ 134 h 151"/>
                  <a:gd name="T56" fmla="*/ 1389 w 1825"/>
                  <a:gd name="T57" fmla="*/ 141 h 151"/>
                  <a:gd name="T58" fmla="*/ 1269 w 1825"/>
                  <a:gd name="T59" fmla="*/ 146 h 151"/>
                  <a:gd name="T60" fmla="*/ 1143 w 1825"/>
                  <a:gd name="T61" fmla="*/ 149 h 151"/>
                  <a:gd name="T62" fmla="*/ 1013 w 1825"/>
                  <a:gd name="T63" fmla="*/ 151 h 151"/>
                  <a:gd name="T64" fmla="*/ 880 w 1825"/>
                  <a:gd name="T65" fmla="*/ 151 h 151"/>
                  <a:gd name="T66" fmla="*/ 746 w 1825"/>
                  <a:gd name="T67" fmla="*/ 150 h 151"/>
                  <a:gd name="T68" fmla="*/ 618 w 1825"/>
                  <a:gd name="T69" fmla="*/ 147 h 151"/>
                  <a:gd name="T70" fmla="*/ 495 w 1825"/>
                  <a:gd name="T71" fmla="*/ 143 h 151"/>
                  <a:gd name="T72" fmla="*/ 382 w 1825"/>
                  <a:gd name="T73" fmla="*/ 137 h 151"/>
                  <a:gd name="T74" fmla="*/ 280 w 1825"/>
                  <a:gd name="T75" fmla="*/ 130 h 151"/>
                  <a:gd name="T76" fmla="*/ 190 w 1825"/>
                  <a:gd name="T77" fmla="*/ 122 h 151"/>
                  <a:gd name="T78" fmla="*/ 117 w 1825"/>
                  <a:gd name="T79" fmla="*/ 113 h 151"/>
                  <a:gd name="T80" fmla="*/ 61 w 1825"/>
                  <a:gd name="T81" fmla="*/ 103 h 151"/>
                  <a:gd name="T82" fmla="*/ 22 w 1825"/>
                  <a:gd name="T83" fmla="*/ 92 h 151"/>
                  <a:gd name="T84" fmla="*/ 2 w 1825"/>
                  <a:gd name="T85" fmla="*/ 81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25"/>
                  <a:gd name="T130" fmla="*/ 0 h 151"/>
                  <a:gd name="T131" fmla="*/ 1825 w 1825"/>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25" h="151">
                    <a:moveTo>
                      <a:pt x="0" y="76"/>
                    </a:moveTo>
                    <a:lnTo>
                      <a:pt x="2" y="70"/>
                    </a:lnTo>
                    <a:lnTo>
                      <a:pt x="10" y="64"/>
                    </a:lnTo>
                    <a:lnTo>
                      <a:pt x="22" y="59"/>
                    </a:lnTo>
                    <a:lnTo>
                      <a:pt x="39" y="53"/>
                    </a:lnTo>
                    <a:lnTo>
                      <a:pt x="61" y="48"/>
                    </a:lnTo>
                    <a:lnTo>
                      <a:pt x="87" y="44"/>
                    </a:lnTo>
                    <a:lnTo>
                      <a:pt x="117" y="38"/>
                    </a:lnTo>
                    <a:lnTo>
                      <a:pt x="152" y="34"/>
                    </a:lnTo>
                    <a:lnTo>
                      <a:pt x="190" y="30"/>
                    </a:lnTo>
                    <a:lnTo>
                      <a:pt x="233" y="25"/>
                    </a:lnTo>
                    <a:lnTo>
                      <a:pt x="280" y="21"/>
                    </a:lnTo>
                    <a:lnTo>
                      <a:pt x="328" y="17"/>
                    </a:lnTo>
                    <a:lnTo>
                      <a:pt x="382" y="14"/>
                    </a:lnTo>
                    <a:lnTo>
                      <a:pt x="438" y="10"/>
                    </a:lnTo>
                    <a:lnTo>
                      <a:pt x="495" y="8"/>
                    </a:lnTo>
                    <a:lnTo>
                      <a:pt x="556" y="6"/>
                    </a:lnTo>
                    <a:lnTo>
                      <a:pt x="618" y="4"/>
                    </a:lnTo>
                    <a:lnTo>
                      <a:pt x="682" y="2"/>
                    </a:lnTo>
                    <a:lnTo>
                      <a:pt x="746" y="1"/>
                    </a:lnTo>
                    <a:lnTo>
                      <a:pt x="812" y="1"/>
                    </a:lnTo>
                    <a:lnTo>
                      <a:pt x="880" y="0"/>
                    </a:lnTo>
                    <a:lnTo>
                      <a:pt x="946" y="0"/>
                    </a:lnTo>
                    <a:lnTo>
                      <a:pt x="1013" y="1"/>
                    </a:lnTo>
                    <a:lnTo>
                      <a:pt x="1079" y="1"/>
                    </a:lnTo>
                    <a:lnTo>
                      <a:pt x="1143" y="2"/>
                    </a:lnTo>
                    <a:lnTo>
                      <a:pt x="1207" y="4"/>
                    </a:lnTo>
                    <a:lnTo>
                      <a:pt x="1269" y="6"/>
                    </a:lnTo>
                    <a:lnTo>
                      <a:pt x="1330" y="8"/>
                    </a:lnTo>
                    <a:lnTo>
                      <a:pt x="1389" y="10"/>
                    </a:lnTo>
                    <a:lnTo>
                      <a:pt x="1443" y="14"/>
                    </a:lnTo>
                    <a:lnTo>
                      <a:pt x="1497" y="17"/>
                    </a:lnTo>
                    <a:lnTo>
                      <a:pt x="1547" y="21"/>
                    </a:lnTo>
                    <a:lnTo>
                      <a:pt x="1593" y="25"/>
                    </a:lnTo>
                    <a:lnTo>
                      <a:pt x="1635" y="30"/>
                    </a:lnTo>
                    <a:lnTo>
                      <a:pt x="1673" y="34"/>
                    </a:lnTo>
                    <a:lnTo>
                      <a:pt x="1708" y="38"/>
                    </a:lnTo>
                    <a:lnTo>
                      <a:pt x="1739" y="44"/>
                    </a:lnTo>
                    <a:lnTo>
                      <a:pt x="1766" y="48"/>
                    </a:lnTo>
                    <a:lnTo>
                      <a:pt x="1787" y="53"/>
                    </a:lnTo>
                    <a:lnTo>
                      <a:pt x="1803" y="59"/>
                    </a:lnTo>
                    <a:lnTo>
                      <a:pt x="1815" y="64"/>
                    </a:lnTo>
                    <a:lnTo>
                      <a:pt x="1823" y="70"/>
                    </a:lnTo>
                    <a:lnTo>
                      <a:pt x="1825" y="76"/>
                    </a:lnTo>
                    <a:lnTo>
                      <a:pt x="1823" y="81"/>
                    </a:lnTo>
                    <a:lnTo>
                      <a:pt x="1815" y="87"/>
                    </a:lnTo>
                    <a:lnTo>
                      <a:pt x="1803" y="92"/>
                    </a:lnTo>
                    <a:lnTo>
                      <a:pt x="1787" y="98"/>
                    </a:lnTo>
                    <a:lnTo>
                      <a:pt x="1766" y="103"/>
                    </a:lnTo>
                    <a:lnTo>
                      <a:pt x="1739" y="108"/>
                    </a:lnTo>
                    <a:lnTo>
                      <a:pt x="1708" y="113"/>
                    </a:lnTo>
                    <a:lnTo>
                      <a:pt x="1673" y="118"/>
                    </a:lnTo>
                    <a:lnTo>
                      <a:pt x="1635" y="122"/>
                    </a:lnTo>
                    <a:lnTo>
                      <a:pt x="1593" y="127"/>
                    </a:lnTo>
                    <a:lnTo>
                      <a:pt x="1547" y="130"/>
                    </a:lnTo>
                    <a:lnTo>
                      <a:pt x="1497" y="134"/>
                    </a:lnTo>
                    <a:lnTo>
                      <a:pt x="1443" y="137"/>
                    </a:lnTo>
                    <a:lnTo>
                      <a:pt x="1389" y="141"/>
                    </a:lnTo>
                    <a:lnTo>
                      <a:pt x="1330" y="143"/>
                    </a:lnTo>
                    <a:lnTo>
                      <a:pt x="1269" y="146"/>
                    </a:lnTo>
                    <a:lnTo>
                      <a:pt x="1207" y="147"/>
                    </a:lnTo>
                    <a:lnTo>
                      <a:pt x="1143" y="149"/>
                    </a:lnTo>
                    <a:lnTo>
                      <a:pt x="1079" y="150"/>
                    </a:lnTo>
                    <a:lnTo>
                      <a:pt x="1013" y="151"/>
                    </a:lnTo>
                    <a:lnTo>
                      <a:pt x="946" y="151"/>
                    </a:lnTo>
                    <a:lnTo>
                      <a:pt x="880" y="151"/>
                    </a:lnTo>
                    <a:lnTo>
                      <a:pt x="812" y="151"/>
                    </a:lnTo>
                    <a:lnTo>
                      <a:pt x="746" y="150"/>
                    </a:lnTo>
                    <a:lnTo>
                      <a:pt x="682" y="149"/>
                    </a:lnTo>
                    <a:lnTo>
                      <a:pt x="618" y="147"/>
                    </a:lnTo>
                    <a:lnTo>
                      <a:pt x="556" y="146"/>
                    </a:lnTo>
                    <a:lnTo>
                      <a:pt x="495" y="143"/>
                    </a:lnTo>
                    <a:lnTo>
                      <a:pt x="438" y="141"/>
                    </a:lnTo>
                    <a:lnTo>
                      <a:pt x="382" y="137"/>
                    </a:lnTo>
                    <a:lnTo>
                      <a:pt x="328" y="134"/>
                    </a:lnTo>
                    <a:lnTo>
                      <a:pt x="280" y="130"/>
                    </a:lnTo>
                    <a:lnTo>
                      <a:pt x="233" y="127"/>
                    </a:lnTo>
                    <a:lnTo>
                      <a:pt x="190" y="122"/>
                    </a:lnTo>
                    <a:lnTo>
                      <a:pt x="152" y="118"/>
                    </a:lnTo>
                    <a:lnTo>
                      <a:pt x="117" y="113"/>
                    </a:lnTo>
                    <a:lnTo>
                      <a:pt x="87" y="108"/>
                    </a:lnTo>
                    <a:lnTo>
                      <a:pt x="61" y="103"/>
                    </a:lnTo>
                    <a:lnTo>
                      <a:pt x="39" y="98"/>
                    </a:lnTo>
                    <a:lnTo>
                      <a:pt x="22" y="92"/>
                    </a:lnTo>
                    <a:lnTo>
                      <a:pt x="10" y="87"/>
                    </a:lnTo>
                    <a:lnTo>
                      <a:pt x="2" y="81"/>
                    </a:lnTo>
                    <a:lnTo>
                      <a:pt x="0" y="76"/>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13" name="Freeform 364"/>
              <p:cNvSpPr>
                <a:spLocks/>
              </p:cNvSpPr>
              <p:nvPr/>
            </p:nvSpPr>
            <p:spPr bwMode="auto">
              <a:xfrm>
                <a:off x="6071" y="18052"/>
                <a:ext cx="24" cy="12"/>
              </a:xfrm>
              <a:custGeom>
                <a:avLst/>
                <a:gdLst>
                  <a:gd name="T0" fmla="*/ 0 w 24"/>
                  <a:gd name="T1" fmla="*/ 6 h 12"/>
                  <a:gd name="T2" fmla="*/ 3 w 24"/>
                  <a:gd name="T3" fmla="*/ 2 h 12"/>
                  <a:gd name="T4" fmla="*/ 9 w 24"/>
                  <a:gd name="T5" fmla="*/ 0 h 12"/>
                  <a:gd name="T6" fmla="*/ 16 w 24"/>
                  <a:gd name="T7" fmla="*/ 0 h 12"/>
                  <a:gd name="T8" fmla="*/ 21 w 24"/>
                  <a:gd name="T9" fmla="*/ 2 h 12"/>
                  <a:gd name="T10" fmla="*/ 24 w 24"/>
                  <a:gd name="T11" fmla="*/ 6 h 12"/>
                  <a:gd name="T12" fmla="*/ 21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1" y="2"/>
                    </a:lnTo>
                    <a:lnTo>
                      <a:pt x="24" y="6"/>
                    </a:lnTo>
                    <a:lnTo>
                      <a:pt x="21"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14" name="Freeform 365"/>
              <p:cNvSpPr>
                <a:spLocks/>
              </p:cNvSpPr>
              <p:nvPr/>
            </p:nvSpPr>
            <p:spPr bwMode="auto">
              <a:xfrm>
                <a:off x="6143" y="18084"/>
                <a:ext cx="24" cy="11"/>
              </a:xfrm>
              <a:custGeom>
                <a:avLst/>
                <a:gdLst>
                  <a:gd name="T0" fmla="*/ 0 w 24"/>
                  <a:gd name="T1" fmla="*/ 6 h 11"/>
                  <a:gd name="T2" fmla="*/ 3 w 24"/>
                  <a:gd name="T3" fmla="*/ 2 h 11"/>
                  <a:gd name="T4" fmla="*/ 8 w 24"/>
                  <a:gd name="T5" fmla="*/ 0 h 11"/>
                  <a:gd name="T6" fmla="*/ 15 w 24"/>
                  <a:gd name="T7" fmla="*/ 0 h 11"/>
                  <a:gd name="T8" fmla="*/ 22 w 24"/>
                  <a:gd name="T9" fmla="*/ 2 h 11"/>
                  <a:gd name="T10" fmla="*/ 24 w 24"/>
                  <a:gd name="T11" fmla="*/ 6 h 11"/>
                  <a:gd name="T12" fmla="*/ 22 w 24"/>
                  <a:gd name="T13" fmla="*/ 9 h 11"/>
                  <a:gd name="T14" fmla="*/ 15 w 24"/>
                  <a:gd name="T15" fmla="*/ 11 h 11"/>
                  <a:gd name="T16" fmla="*/ 8 w 24"/>
                  <a:gd name="T17" fmla="*/ 11 h 11"/>
                  <a:gd name="T18" fmla="*/ 3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3" y="2"/>
                    </a:lnTo>
                    <a:lnTo>
                      <a:pt x="8" y="0"/>
                    </a:lnTo>
                    <a:lnTo>
                      <a:pt x="15" y="0"/>
                    </a:lnTo>
                    <a:lnTo>
                      <a:pt x="22" y="2"/>
                    </a:lnTo>
                    <a:lnTo>
                      <a:pt x="24" y="6"/>
                    </a:lnTo>
                    <a:lnTo>
                      <a:pt x="22" y="9"/>
                    </a:lnTo>
                    <a:lnTo>
                      <a:pt x="15" y="11"/>
                    </a:lnTo>
                    <a:lnTo>
                      <a:pt x="8"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15" name="Freeform 366"/>
              <p:cNvSpPr>
                <a:spLocks/>
              </p:cNvSpPr>
              <p:nvPr/>
            </p:nvSpPr>
            <p:spPr bwMode="auto">
              <a:xfrm>
                <a:off x="6252" y="18109"/>
                <a:ext cx="23" cy="12"/>
              </a:xfrm>
              <a:custGeom>
                <a:avLst/>
                <a:gdLst>
                  <a:gd name="T0" fmla="*/ 0 w 23"/>
                  <a:gd name="T1" fmla="*/ 6 h 12"/>
                  <a:gd name="T2" fmla="*/ 1 w 23"/>
                  <a:gd name="T3" fmla="*/ 3 h 12"/>
                  <a:gd name="T4" fmla="*/ 7 w 23"/>
                  <a:gd name="T5" fmla="*/ 0 h 12"/>
                  <a:gd name="T6" fmla="*/ 15 w 23"/>
                  <a:gd name="T7" fmla="*/ 0 h 12"/>
                  <a:gd name="T8" fmla="*/ 21 w 23"/>
                  <a:gd name="T9" fmla="*/ 3 h 12"/>
                  <a:gd name="T10" fmla="*/ 23 w 23"/>
                  <a:gd name="T11" fmla="*/ 6 h 12"/>
                  <a:gd name="T12" fmla="*/ 21 w 23"/>
                  <a:gd name="T13" fmla="*/ 10 h 12"/>
                  <a:gd name="T14" fmla="*/ 15 w 23"/>
                  <a:gd name="T15" fmla="*/ 12 h 12"/>
                  <a:gd name="T16" fmla="*/ 7 w 23"/>
                  <a:gd name="T17" fmla="*/ 12 h 12"/>
                  <a:gd name="T18" fmla="*/ 1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1" y="3"/>
                    </a:lnTo>
                    <a:lnTo>
                      <a:pt x="7" y="0"/>
                    </a:lnTo>
                    <a:lnTo>
                      <a:pt x="15" y="0"/>
                    </a:lnTo>
                    <a:lnTo>
                      <a:pt x="21" y="3"/>
                    </a:lnTo>
                    <a:lnTo>
                      <a:pt x="23" y="6"/>
                    </a:lnTo>
                    <a:lnTo>
                      <a:pt x="21" y="10"/>
                    </a:lnTo>
                    <a:lnTo>
                      <a:pt x="15" y="12"/>
                    </a:lnTo>
                    <a:lnTo>
                      <a:pt x="7" y="12"/>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16" name="Freeform 367"/>
              <p:cNvSpPr>
                <a:spLocks/>
              </p:cNvSpPr>
              <p:nvPr/>
            </p:nvSpPr>
            <p:spPr bwMode="auto">
              <a:xfrm>
                <a:off x="6359" y="18121"/>
                <a:ext cx="25" cy="12"/>
              </a:xfrm>
              <a:custGeom>
                <a:avLst/>
                <a:gdLst>
                  <a:gd name="T0" fmla="*/ 0 w 25"/>
                  <a:gd name="T1" fmla="*/ 7 h 12"/>
                  <a:gd name="T2" fmla="*/ 2 w 25"/>
                  <a:gd name="T3" fmla="*/ 2 h 12"/>
                  <a:gd name="T4" fmla="*/ 8 w 25"/>
                  <a:gd name="T5" fmla="*/ 0 h 12"/>
                  <a:gd name="T6" fmla="*/ 16 w 25"/>
                  <a:gd name="T7" fmla="*/ 0 h 12"/>
                  <a:gd name="T8" fmla="*/ 22 w 25"/>
                  <a:gd name="T9" fmla="*/ 2 h 12"/>
                  <a:gd name="T10" fmla="*/ 25 w 25"/>
                  <a:gd name="T11" fmla="*/ 7 h 12"/>
                  <a:gd name="T12" fmla="*/ 22 w 25"/>
                  <a:gd name="T13" fmla="*/ 10 h 12"/>
                  <a:gd name="T14" fmla="*/ 16 w 25"/>
                  <a:gd name="T15" fmla="*/ 12 h 12"/>
                  <a:gd name="T16" fmla="*/ 8 w 25"/>
                  <a:gd name="T17" fmla="*/ 12 h 12"/>
                  <a:gd name="T18" fmla="*/ 2 w 25"/>
                  <a:gd name="T19" fmla="*/ 10 h 12"/>
                  <a:gd name="T20" fmla="*/ 0 w 2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7"/>
                    </a:moveTo>
                    <a:lnTo>
                      <a:pt x="2" y="2"/>
                    </a:lnTo>
                    <a:lnTo>
                      <a:pt x="8" y="0"/>
                    </a:lnTo>
                    <a:lnTo>
                      <a:pt x="16" y="0"/>
                    </a:lnTo>
                    <a:lnTo>
                      <a:pt x="22" y="2"/>
                    </a:lnTo>
                    <a:lnTo>
                      <a:pt x="25" y="7"/>
                    </a:lnTo>
                    <a:lnTo>
                      <a:pt x="22" y="10"/>
                    </a:lnTo>
                    <a:lnTo>
                      <a:pt x="16" y="12"/>
                    </a:lnTo>
                    <a:lnTo>
                      <a:pt x="8" y="12"/>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17" name="Freeform 368"/>
              <p:cNvSpPr>
                <a:spLocks/>
              </p:cNvSpPr>
              <p:nvPr/>
            </p:nvSpPr>
            <p:spPr bwMode="auto">
              <a:xfrm>
                <a:off x="6492" y="18128"/>
                <a:ext cx="24" cy="12"/>
              </a:xfrm>
              <a:custGeom>
                <a:avLst/>
                <a:gdLst>
                  <a:gd name="T0" fmla="*/ 0 w 24"/>
                  <a:gd name="T1" fmla="*/ 6 h 12"/>
                  <a:gd name="T2" fmla="*/ 1 w 24"/>
                  <a:gd name="T3" fmla="*/ 2 h 12"/>
                  <a:gd name="T4" fmla="*/ 7 w 24"/>
                  <a:gd name="T5" fmla="*/ 0 h 12"/>
                  <a:gd name="T6" fmla="*/ 15 w 24"/>
                  <a:gd name="T7" fmla="*/ 0 h 12"/>
                  <a:gd name="T8" fmla="*/ 21 w 24"/>
                  <a:gd name="T9" fmla="*/ 2 h 12"/>
                  <a:gd name="T10" fmla="*/ 24 w 24"/>
                  <a:gd name="T11" fmla="*/ 6 h 12"/>
                  <a:gd name="T12" fmla="*/ 21 w 24"/>
                  <a:gd name="T13" fmla="*/ 9 h 12"/>
                  <a:gd name="T14" fmla="*/ 15 w 24"/>
                  <a:gd name="T15" fmla="*/ 12 h 12"/>
                  <a:gd name="T16" fmla="*/ 7 w 24"/>
                  <a:gd name="T17" fmla="*/ 12 h 12"/>
                  <a:gd name="T18" fmla="*/ 1 w 24"/>
                  <a:gd name="T19" fmla="*/ 9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1" y="2"/>
                    </a:lnTo>
                    <a:lnTo>
                      <a:pt x="7" y="0"/>
                    </a:lnTo>
                    <a:lnTo>
                      <a:pt x="15" y="0"/>
                    </a:lnTo>
                    <a:lnTo>
                      <a:pt x="21" y="2"/>
                    </a:lnTo>
                    <a:lnTo>
                      <a:pt x="24" y="6"/>
                    </a:lnTo>
                    <a:lnTo>
                      <a:pt x="21" y="9"/>
                    </a:lnTo>
                    <a:lnTo>
                      <a:pt x="15" y="12"/>
                    </a:lnTo>
                    <a:lnTo>
                      <a:pt x="7" y="12"/>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18" name="Freeform 369"/>
              <p:cNvSpPr>
                <a:spLocks/>
              </p:cNvSpPr>
              <p:nvPr/>
            </p:nvSpPr>
            <p:spPr bwMode="auto">
              <a:xfrm>
                <a:off x="6671" y="18141"/>
                <a:ext cx="25" cy="11"/>
              </a:xfrm>
              <a:custGeom>
                <a:avLst/>
                <a:gdLst>
                  <a:gd name="T0" fmla="*/ 0 w 25"/>
                  <a:gd name="T1" fmla="*/ 6 h 11"/>
                  <a:gd name="T2" fmla="*/ 3 w 25"/>
                  <a:gd name="T3" fmla="*/ 2 h 11"/>
                  <a:gd name="T4" fmla="*/ 9 w 25"/>
                  <a:gd name="T5" fmla="*/ 0 h 11"/>
                  <a:gd name="T6" fmla="*/ 16 w 25"/>
                  <a:gd name="T7" fmla="*/ 0 h 11"/>
                  <a:gd name="T8" fmla="*/ 22 w 25"/>
                  <a:gd name="T9" fmla="*/ 2 h 11"/>
                  <a:gd name="T10" fmla="*/ 25 w 25"/>
                  <a:gd name="T11" fmla="*/ 6 h 11"/>
                  <a:gd name="T12" fmla="*/ 22 w 25"/>
                  <a:gd name="T13" fmla="*/ 9 h 11"/>
                  <a:gd name="T14" fmla="*/ 16 w 25"/>
                  <a:gd name="T15" fmla="*/ 11 h 11"/>
                  <a:gd name="T16" fmla="*/ 9 w 25"/>
                  <a:gd name="T17" fmla="*/ 11 h 11"/>
                  <a:gd name="T18" fmla="*/ 3 w 25"/>
                  <a:gd name="T19" fmla="*/ 9 h 11"/>
                  <a:gd name="T20" fmla="*/ 0 w 25"/>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6"/>
                    </a:moveTo>
                    <a:lnTo>
                      <a:pt x="3" y="2"/>
                    </a:lnTo>
                    <a:lnTo>
                      <a:pt x="9" y="0"/>
                    </a:lnTo>
                    <a:lnTo>
                      <a:pt x="16" y="0"/>
                    </a:lnTo>
                    <a:lnTo>
                      <a:pt x="22" y="2"/>
                    </a:lnTo>
                    <a:lnTo>
                      <a:pt x="25" y="6"/>
                    </a:lnTo>
                    <a:lnTo>
                      <a:pt x="22" y="9"/>
                    </a:lnTo>
                    <a:lnTo>
                      <a:pt x="16" y="11"/>
                    </a:lnTo>
                    <a:lnTo>
                      <a:pt x="9"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19" name="Freeform 370"/>
              <p:cNvSpPr>
                <a:spLocks/>
              </p:cNvSpPr>
              <p:nvPr/>
            </p:nvSpPr>
            <p:spPr bwMode="auto">
              <a:xfrm>
                <a:off x="6875" y="18147"/>
                <a:ext cx="25" cy="12"/>
              </a:xfrm>
              <a:custGeom>
                <a:avLst/>
                <a:gdLst>
                  <a:gd name="T0" fmla="*/ 0 w 25"/>
                  <a:gd name="T1" fmla="*/ 5 h 12"/>
                  <a:gd name="T2" fmla="*/ 3 w 25"/>
                  <a:gd name="T3" fmla="*/ 2 h 12"/>
                  <a:gd name="T4" fmla="*/ 9 w 25"/>
                  <a:gd name="T5" fmla="*/ 0 h 12"/>
                  <a:gd name="T6" fmla="*/ 16 w 25"/>
                  <a:gd name="T7" fmla="*/ 0 h 12"/>
                  <a:gd name="T8" fmla="*/ 22 w 25"/>
                  <a:gd name="T9" fmla="*/ 2 h 12"/>
                  <a:gd name="T10" fmla="*/ 25 w 25"/>
                  <a:gd name="T11" fmla="*/ 5 h 12"/>
                  <a:gd name="T12" fmla="*/ 22 w 25"/>
                  <a:gd name="T13" fmla="*/ 10 h 12"/>
                  <a:gd name="T14" fmla="*/ 16 w 25"/>
                  <a:gd name="T15" fmla="*/ 12 h 12"/>
                  <a:gd name="T16" fmla="*/ 9 w 25"/>
                  <a:gd name="T17" fmla="*/ 12 h 12"/>
                  <a:gd name="T18" fmla="*/ 3 w 25"/>
                  <a:gd name="T19" fmla="*/ 10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3" y="2"/>
                    </a:lnTo>
                    <a:lnTo>
                      <a:pt x="9" y="0"/>
                    </a:lnTo>
                    <a:lnTo>
                      <a:pt x="16" y="0"/>
                    </a:lnTo>
                    <a:lnTo>
                      <a:pt x="22" y="2"/>
                    </a:lnTo>
                    <a:lnTo>
                      <a:pt x="25" y="5"/>
                    </a:lnTo>
                    <a:lnTo>
                      <a:pt x="22" y="10"/>
                    </a:lnTo>
                    <a:lnTo>
                      <a:pt x="16"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20" name="Freeform 371"/>
              <p:cNvSpPr>
                <a:spLocks/>
              </p:cNvSpPr>
              <p:nvPr/>
            </p:nvSpPr>
            <p:spPr bwMode="auto">
              <a:xfrm>
                <a:off x="7068" y="18147"/>
                <a:ext cx="24" cy="12"/>
              </a:xfrm>
              <a:custGeom>
                <a:avLst/>
                <a:gdLst>
                  <a:gd name="T0" fmla="*/ 0 w 24"/>
                  <a:gd name="T1" fmla="*/ 5 h 12"/>
                  <a:gd name="T2" fmla="*/ 2 w 24"/>
                  <a:gd name="T3" fmla="*/ 2 h 12"/>
                  <a:gd name="T4" fmla="*/ 9 w 24"/>
                  <a:gd name="T5" fmla="*/ 0 h 12"/>
                  <a:gd name="T6" fmla="*/ 15 w 24"/>
                  <a:gd name="T7" fmla="*/ 0 h 12"/>
                  <a:gd name="T8" fmla="*/ 21 w 24"/>
                  <a:gd name="T9" fmla="*/ 2 h 12"/>
                  <a:gd name="T10" fmla="*/ 24 w 24"/>
                  <a:gd name="T11" fmla="*/ 5 h 12"/>
                  <a:gd name="T12" fmla="*/ 21 w 24"/>
                  <a:gd name="T13" fmla="*/ 10 h 12"/>
                  <a:gd name="T14" fmla="*/ 15 w 24"/>
                  <a:gd name="T15" fmla="*/ 12 h 12"/>
                  <a:gd name="T16" fmla="*/ 9 w 24"/>
                  <a:gd name="T17" fmla="*/ 12 h 12"/>
                  <a:gd name="T18" fmla="*/ 2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9" y="0"/>
                    </a:lnTo>
                    <a:lnTo>
                      <a:pt x="15" y="0"/>
                    </a:lnTo>
                    <a:lnTo>
                      <a:pt x="21" y="2"/>
                    </a:lnTo>
                    <a:lnTo>
                      <a:pt x="24" y="5"/>
                    </a:lnTo>
                    <a:lnTo>
                      <a:pt x="21" y="10"/>
                    </a:lnTo>
                    <a:lnTo>
                      <a:pt x="15" y="12"/>
                    </a:lnTo>
                    <a:lnTo>
                      <a:pt x="9"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21" name="Freeform 372"/>
              <p:cNvSpPr>
                <a:spLocks/>
              </p:cNvSpPr>
              <p:nvPr/>
            </p:nvSpPr>
            <p:spPr bwMode="auto">
              <a:xfrm>
                <a:off x="7308" y="18141"/>
                <a:ext cx="24" cy="11"/>
              </a:xfrm>
              <a:custGeom>
                <a:avLst/>
                <a:gdLst>
                  <a:gd name="T0" fmla="*/ 0 w 24"/>
                  <a:gd name="T1" fmla="*/ 6 h 11"/>
                  <a:gd name="T2" fmla="*/ 3 w 24"/>
                  <a:gd name="T3" fmla="*/ 2 h 11"/>
                  <a:gd name="T4" fmla="*/ 9 w 24"/>
                  <a:gd name="T5" fmla="*/ 0 h 11"/>
                  <a:gd name="T6" fmla="*/ 15 w 24"/>
                  <a:gd name="T7" fmla="*/ 0 h 11"/>
                  <a:gd name="T8" fmla="*/ 21 w 24"/>
                  <a:gd name="T9" fmla="*/ 2 h 11"/>
                  <a:gd name="T10" fmla="*/ 24 w 24"/>
                  <a:gd name="T11" fmla="*/ 6 h 11"/>
                  <a:gd name="T12" fmla="*/ 21 w 24"/>
                  <a:gd name="T13" fmla="*/ 9 h 11"/>
                  <a:gd name="T14" fmla="*/ 15 w 24"/>
                  <a:gd name="T15" fmla="*/ 11 h 11"/>
                  <a:gd name="T16" fmla="*/ 9 w 24"/>
                  <a:gd name="T17" fmla="*/ 11 h 11"/>
                  <a:gd name="T18" fmla="*/ 3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3" y="2"/>
                    </a:lnTo>
                    <a:lnTo>
                      <a:pt x="9" y="0"/>
                    </a:lnTo>
                    <a:lnTo>
                      <a:pt x="15" y="0"/>
                    </a:lnTo>
                    <a:lnTo>
                      <a:pt x="21" y="2"/>
                    </a:lnTo>
                    <a:lnTo>
                      <a:pt x="24" y="6"/>
                    </a:lnTo>
                    <a:lnTo>
                      <a:pt x="21" y="9"/>
                    </a:lnTo>
                    <a:lnTo>
                      <a:pt x="15" y="11"/>
                    </a:lnTo>
                    <a:lnTo>
                      <a:pt x="9"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22" name="Freeform 373"/>
              <p:cNvSpPr>
                <a:spLocks/>
              </p:cNvSpPr>
              <p:nvPr/>
            </p:nvSpPr>
            <p:spPr bwMode="auto">
              <a:xfrm>
                <a:off x="7500" y="18134"/>
                <a:ext cx="25" cy="12"/>
              </a:xfrm>
              <a:custGeom>
                <a:avLst/>
                <a:gdLst>
                  <a:gd name="T0" fmla="*/ 0 w 25"/>
                  <a:gd name="T1" fmla="*/ 7 h 12"/>
                  <a:gd name="T2" fmla="*/ 2 w 25"/>
                  <a:gd name="T3" fmla="*/ 2 h 12"/>
                  <a:gd name="T4" fmla="*/ 8 w 25"/>
                  <a:gd name="T5" fmla="*/ 0 h 12"/>
                  <a:gd name="T6" fmla="*/ 16 w 25"/>
                  <a:gd name="T7" fmla="*/ 0 h 12"/>
                  <a:gd name="T8" fmla="*/ 22 w 25"/>
                  <a:gd name="T9" fmla="*/ 2 h 12"/>
                  <a:gd name="T10" fmla="*/ 25 w 25"/>
                  <a:gd name="T11" fmla="*/ 7 h 12"/>
                  <a:gd name="T12" fmla="*/ 22 w 25"/>
                  <a:gd name="T13" fmla="*/ 10 h 12"/>
                  <a:gd name="T14" fmla="*/ 16 w 25"/>
                  <a:gd name="T15" fmla="*/ 12 h 12"/>
                  <a:gd name="T16" fmla="*/ 8 w 25"/>
                  <a:gd name="T17" fmla="*/ 12 h 12"/>
                  <a:gd name="T18" fmla="*/ 2 w 25"/>
                  <a:gd name="T19" fmla="*/ 10 h 12"/>
                  <a:gd name="T20" fmla="*/ 0 w 2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7"/>
                    </a:moveTo>
                    <a:lnTo>
                      <a:pt x="2" y="2"/>
                    </a:lnTo>
                    <a:lnTo>
                      <a:pt x="8" y="0"/>
                    </a:lnTo>
                    <a:lnTo>
                      <a:pt x="16" y="0"/>
                    </a:lnTo>
                    <a:lnTo>
                      <a:pt x="22" y="2"/>
                    </a:lnTo>
                    <a:lnTo>
                      <a:pt x="25" y="7"/>
                    </a:lnTo>
                    <a:lnTo>
                      <a:pt x="22" y="10"/>
                    </a:lnTo>
                    <a:lnTo>
                      <a:pt x="16" y="12"/>
                    </a:lnTo>
                    <a:lnTo>
                      <a:pt x="8" y="12"/>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23" name="Freeform 374"/>
              <p:cNvSpPr>
                <a:spLocks/>
              </p:cNvSpPr>
              <p:nvPr/>
            </p:nvSpPr>
            <p:spPr bwMode="auto">
              <a:xfrm>
                <a:off x="7680" y="18115"/>
                <a:ext cx="24" cy="13"/>
              </a:xfrm>
              <a:custGeom>
                <a:avLst/>
                <a:gdLst>
                  <a:gd name="T0" fmla="*/ 0 w 24"/>
                  <a:gd name="T1" fmla="*/ 6 h 13"/>
                  <a:gd name="T2" fmla="*/ 3 w 24"/>
                  <a:gd name="T3" fmla="*/ 3 h 13"/>
                  <a:gd name="T4" fmla="*/ 9 w 24"/>
                  <a:gd name="T5" fmla="*/ 0 h 13"/>
                  <a:gd name="T6" fmla="*/ 16 w 24"/>
                  <a:gd name="T7" fmla="*/ 0 h 13"/>
                  <a:gd name="T8" fmla="*/ 21 w 24"/>
                  <a:gd name="T9" fmla="*/ 3 h 13"/>
                  <a:gd name="T10" fmla="*/ 24 w 24"/>
                  <a:gd name="T11" fmla="*/ 6 h 13"/>
                  <a:gd name="T12" fmla="*/ 21 w 24"/>
                  <a:gd name="T13" fmla="*/ 9 h 13"/>
                  <a:gd name="T14" fmla="*/ 16 w 24"/>
                  <a:gd name="T15" fmla="*/ 13 h 13"/>
                  <a:gd name="T16" fmla="*/ 9 w 24"/>
                  <a:gd name="T17" fmla="*/ 13 h 13"/>
                  <a:gd name="T18" fmla="*/ 3 w 24"/>
                  <a:gd name="T19" fmla="*/ 9 h 13"/>
                  <a:gd name="T20" fmla="*/ 0 w 24"/>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6"/>
                    </a:moveTo>
                    <a:lnTo>
                      <a:pt x="3" y="3"/>
                    </a:lnTo>
                    <a:lnTo>
                      <a:pt x="9" y="0"/>
                    </a:lnTo>
                    <a:lnTo>
                      <a:pt x="16" y="0"/>
                    </a:lnTo>
                    <a:lnTo>
                      <a:pt x="21" y="3"/>
                    </a:lnTo>
                    <a:lnTo>
                      <a:pt x="24" y="6"/>
                    </a:lnTo>
                    <a:lnTo>
                      <a:pt x="21" y="9"/>
                    </a:lnTo>
                    <a:lnTo>
                      <a:pt x="16" y="13"/>
                    </a:lnTo>
                    <a:lnTo>
                      <a:pt x="9" y="13"/>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24" name="Freeform 375"/>
              <p:cNvSpPr>
                <a:spLocks/>
              </p:cNvSpPr>
              <p:nvPr/>
            </p:nvSpPr>
            <p:spPr bwMode="auto">
              <a:xfrm>
                <a:off x="7848" y="18090"/>
                <a:ext cx="24" cy="12"/>
              </a:xfrm>
              <a:custGeom>
                <a:avLst/>
                <a:gdLst>
                  <a:gd name="T0" fmla="*/ 0 w 24"/>
                  <a:gd name="T1" fmla="*/ 6 h 12"/>
                  <a:gd name="T2" fmla="*/ 3 w 24"/>
                  <a:gd name="T3" fmla="*/ 2 h 12"/>
                  <a:gd name="T4" fmla="*/ 9 w 24"/>
                  <a:gd name="T5" fmla="*/ 0 h 12"/>
                  <a:gd name="T6" fmla="*/ 16 w 24"/>
                  <a:gd name="T7" fmla="*/ 0 h 12"/>
                  <a:gd name="T8" fmla="*/ 22 w 24"/>
                  <a:gd name="T9" fmla="*/ 2 h 12"/>
                  <a:gd name="T10" fmla="*/ 24 w 24"/>
                  <a:gd name="T11" fmla="*/ 6 h 12"/>
                  <a:gd name="T12" fmla="*/ 22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2" y="2"/>
                    </a:lnTo>
                    <a:lnTo>
                      <a:pt x="24" y="6"/>
                    </a:lnTo>
                    <a:lnTo>
                      <a:pt x="22"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25" name="Freeform 376"/>
              <p:cNvSpPr>
                <a:spLocks/>
              </p:cNvSpPr>
              <p:nvPr/>
            </p:nvSpPr>
            <p:spPr bwMode="auto">
              <a:xfrm>
                <a:off x="7920" y="18052"/>
                <a:ext cx="24" cy="12"/>
              </a:xfrm>
              <a:custGeom>
                <a:avLst/>
                <a:gdLst>
                  <a:gd name="T0" fmla="*/ 0 w 24"/>
                  <a:gd name="T1" fmla="*/ 6 h 12"/>
                  <a:gd name="T2" fmla="*/ 3 w 24"/>
                  <a:gd name="T3" fmla="*/ 2 h 12"/>
                  <a:gd name="T4" fmla="*/ 9 w 24"/>
                  <a:gd name="T5" fmla="*/ 0 h 12"/>
                  <a:gd name="T6" fmla="*/ 16 w 24"/>
                  <a:gd name="T7" fmla="*/ 0 h 12"/>
                  <a:gd name="T8" fmla="*/ 21 w 24"/>
                  <a:gd name="T9" fmla="*/ 2 h 12"/>
                  <a:gd name="T10" fmla="*/ 24 w 24"/>
                  <a:gd name="T11" fmla="*/ 6 h 12"/>
                  <a:gd name="T12" fmla="*/ 21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1" y="2"/>
                    </a:lnTo>
                    <a:lnTo>
                      <a:pt x="24" y="6"/>
                    </a:lnTo>
                    <a:lnTo>
                      <a:pt x="21"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26" name="Freeform 377"/>
              <p:cNvSpPr>
                <a:spLocks/>
              </p:cNvSpPr>
              <p:nvPr/>
            </p:nvSpPr>
            <p:spPr bwMode="auto">
              <a:xfrm>
                <a:off x="7933" y="17527"/>
                <a:ext cx="23" cy="11"/>
              </a:xfrm>
              <a:custGeom>
                <a:avLst/>
                <a:gdLst>
                  <a:gd name="T0" fmla="*/ 0 w 23"/>
                  <a:gd name="T1" fmla="*/ 6 h 11"/>
                  <a:gd name="T2" fmla="*/ 2 w 23"/>
                  <a:gd name="T3" fmla="*/ 2 h 11"/>
                  <a:gd name="T4" fmla="*/ 7 w 23"/>
                  <a:gd name="T5" fmla="*/ 0 h 11"/>
                  <a:gd name="T6" fmla="*/ 15 w 23"/>
                  <a:gd name="T7" fmla="*/ 0 h 11"/>
                  <a:gd name="T8" fmla="*/ 21 w 23"/>
                  <a:gd name="T9" fmla="*/ 2 h 11"/>
                  <a:gd name="T10" fmla="*/ 23 w 23"/>
                  <a:gd name="T11" fmla="*/ 6 h 11"/>
                  <a:gd name="T12" fmla="*/ 21 w 23"/>
                  <a:gd name="T13" fmla="*/ 9 h 11"/>
                  <a:gd name="T14" fmla="*/ 15 w 23"/>
                  <a:gd name="T15" fmla="*/ 11 h 11"/>
                  <a:gd name="T16" fmla="*/ 7 w 23"/>
                  <a:gd name="T17" fmla="*/ 11 h 11"/>
                  <a:gd name="T18" fmla="*/ 2 w 23"/>
                  <a:gd name="T19" fmla="*/ 9 h 11"/>
                  <a:gd name="T20" fmla="*/ 0 w 23"/>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6"/>
                    </a:moveTo>
                    <a:lnTo>
                      <a:pt x="2" y="2"/>
                    </a:lnTo>
                    <a:lnTo>
                      <a:pt x="7" y="0"/>
                    </a:lnTo>
                    <a:lnTo>
                      <a:pt x="15" y="0"/>
                    </a:lnTo>
                    <a:lnTo>
                      <a:pt x="21" y="2"/>
                    </a:lnTo>
                    <a:lnTo>
                      <a:pt x="23" y="6"/>
                    </a:lnTo>
                    <a:lnTo>
                      <a:pt x="21" y="9"/>
                    </a:lnTo>
                    <a:lnTo>
                      <a:pt x="15" y="11"/>
                    </a:lnTo>
                    <a:lnTo>
                      <a:pt x="7" y="11"/>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27" name="Freeform 378"/>
              <p:cNvSpPr>
                <a:spLocks/>
              </p:cNvSpPr>
              <p:nvPr/>
            </p:nvSpPr>
            <p:spPr bwMode="auto">
              <a:xfrm>
                <a:off x="7848" y="17564"/>
                <a:ext cx="24" cy="12"/>
              </a:xfrm>
              <a:custGeom>
                <a:avLst/>
                <a:gdLst>
                  <a:gd name="T0" fmla="*/ 0 w 24"/>
                  <a:gd name="T1" fmla="*/ 7 h 12"/>
                  <a:gd name="T2" fmla="*/ 3 w 24"/>
                  <a:gd name="T3" fmla="*/ 2 h 12"/>
                  <a:gd name="T4" fmla="*/ 9 w 24"/>
                  <a:gd name="T5" fmla="*/ 0 h 12"/>
                  <a:gd name="T6" fmla="*/ 16 w 24"/>
                  <a:gd name="T7" fmla="*/ 0 h 12"/>
                  <a:gd name="T8" fmla="*/ 22 w 24"/>
                  <a:gd name="T9" fmla="*/ 2 h 12"/>
                  <a:gd name="T10" fmla="*/ 24 w 24"/>
                  <a:gd name="T11" fmla="*/ 7 h 12"/>
                  <a:gd name="T12" fmla="*/ 22 w 24"/>
                  <a:gd name="T13" fmla="*/ 10 h 12"/>
                  <a:gd name="T14" fmla="*/ 16 w 24"/>
                  <a:gd name="T15" fmla="*/ 12 h 12"/>
                  <a:gd name="T16" fmla="*/ 9 w 24"/>
                  <a:gd name="T17" fmla="*/ 12 h 12"/>
                  <a:gd name="T18" fmla="*/ 3 w 24"/>
                  <a:gd name="T19" fmla="*/ 10 h 12"/>
                  <a:gd name="T20" fmla="*/ 0 w 24"/>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7"/>
                    </a:moveTo>
                    <a:lnTo>
                      <a:pt x="3" y="2"/>
                    </a:lnTo>
                    <a:lnTo>
                      <a:pt x="9" y="0"/>
                    </a:lnTo>
                    <a:lnTo>
                      <a:pt x="16" y="0"/>
                    </a:lnTo>
                    <a:lnTo>
                      <a:pt x="22" y="2"/>
                    </a:lnTo>
                    <a:lnTo>
                      <a:pt x="24" y="7"/>
                    </a:lnTo>
                    <a:lnTo>
                      <a:pt x="22" y="10"/>
                    </a:lnTo>
                    <a:lnTo>
                      <a:pt x="16" y="12"/>
                    </a:lnTo>
                    <a:lnTo>
                      <a:pt x="9" y="12"/>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28" name="Freeform 379"/>
              <p:cNvSpPr>
                <a:spLocks/>
              </p:cNvSpPr>
              <p:nvPr/>
            </p:nvSpPr>
            <p:spPr bwMode="auto">
              <a:xfrm>
                <a:off x="7836" y="17482"/>
                <a:ext cx="25" cy="12"/>
              </a:xfrm>
              <a:custGeom>
                <a:avLst/>
                <a:gdLst>
                  <a:gd name="T0" fmla="*/ 0 w 25"/>
                  <a:gd name="T1" fmla="*/ 7 h 12"/>
                  <a:gd name="T2" fmla="*/ 2 w 25"/>
                  <a:gd name="T3" fmla="*/ 3 h 12"/>
                  <a:gd name="T4" fmla="*/ 8 w 25"/>
                  <a:gd name="T5" fmla="*/ 0 h 12"/>
                  <a:gd name="T6" fmla="*/ 16 w 25"/>
                  <a:gd name="T7" fmla="*/ 0 h 12"/>
                  <a:gd name="T8" fmla="*/ 22 w 25"/>
                  <a:gd name="T9" fmla="*/ 3 h 12"/>
                  <a:gd name="T10" fmla="*/ 25 w 25"/>
                  <a:gd name="T11" fmla="*/ 7 h 12"/>
                  <a:gd name="T12" fmla="*/ 22 w 25"/>
                  <a:gd name="T13" fmla="*/ 10 h 12"/>
                  <a:gd name="T14" fmla="*/ 16 w 25"/>
                  <a:gd name="T15" fmla="*/ 12 h 12"/>
                  <a:gd name="T16" fmla="*/ 8 w 25"/>
                  <a:gd name="T17" fmla="*/ 12 h 12"/>
                  <a:gd name="T18" fmla="*/ 2 w 25"/>
                  <a:gd name="T19" fmla="*/ 10 h 12"/>
                  <a:gd name="T20" fmla="*/ 0 w 2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7"/>
                    </a:moveTo>
                    <a:lnTo>
                      <a:pt x="2" y="3"/>
                    </a:lnTo>
                    <a:lnTo>
                      <a:pt x="8" y="0"/>
                    </a:lnTo>
                    <a:lnTo>
                      <a:pt x="16" y="0"/>
                    </a:lnTo>
                    <a:lnTo>
                      <a:pt x="22" y="3"/>
                    </a:lnTo>
                    <a:lnTo>
                      <a:pt x="25" y="7"/>
                    </a:lnTo>
                    <a:lnTo>
                      <a:pt x="22" y="10"/>
                    </a:lnTo>
                    <a:lnTo>
                      <a:pt x="16" y="12"/>
                    </a:lnTo>
                    <a:lnTo>
                      <a:pt x="8" y="12"/>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29" name="Freeform 380"/>
              <p:cNvSpPr>
                <a:spLocks/>
              </p:cNvSpPr>
              <p:nvPr/>
            </p:nvSpPr>
            <p:spPr bwMode="auto">
              <a:xfrm>
                <a:off x="7716" y="17469"/>
                <a:ext cx="24" cy="12"/>
              </a:xfrm>
              <a:custGeom>
                <a:avLst/>
                <a:gdLst>
                  <a:gd name="T0" fmla="*/ 0 w 24"/>
                  <a:gd name="T1" fmla="*/ 7 h 12"/>
                  <a:gd name="T2" fmla="*/ 3 w 24"/>
                  <a:gd name="T3" fmla="*/ 3 h 12"/>
                  <a:gd name="T4" fmla="*/ 9 w 24"/>
                  <a:gd name="T5" fmla="*/ 0 h 12"/>
                  <a:gd name="T6" fmla="*/ 16 w 24"/>
                  <a:gd name="T7" fmla="*/ 0 h 12"/>
                  <a:gd name="T8" fmla="*/ 21 w 24"/>
                  <a:gd name="T9" fmla="*/ 3 h 12"/>
                  <a:gd name="T10" fmla="*/ 24 w 24"/>
                  <a:gd name="T11" fmla="*/ 7 h 12"/>
                  <a:gd name="T12" fmla="*/ 21 w 24"/>
                  <a:gd name="T13" fmla="*/ 10 h 12"/>
                  <a:gd name="T14" fmla="*/ 16 w 24"/>
                  <a:gd name="T15" fmla="*/ 12 h 12"/>
                  <a:gd name="T16" fmla="*/ 9 w 24"/>
                  <a:gd name="T17" fmla="*/ 12 h 12"/>
                  <a:gd name="T18" fmla="*/ 3 w 24"/>
                  <a:gd name="T19" fmla="*/ 10 h 12"/>
                  <a:gd name="T20" fmla="*/ 0 w 24"/>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7"/>
                    </a:moveTo>
                    <a:lnTo>
                      <a:pt x="3" y="3"/>
                    </a:lnTo>
                    <a:lnTo>
                      <a:pt x="9" y="0"/>
                    </a:lnTo>
                    <a:lnTo>
                      <a:pt x="16" y="0"/>
                    </a:lnTo>
                    <a:lnTo>
                      <a:pt x="21" y="3"/>
                    </a:lnTo>
                    <a:lnTo>
                      <a:pt x="24" y="7"/>
                    </a:lnTo>
                    <a:lnTo>
                      <a:pt x="21" y="10"/>
                    </a:lnTo>
                    <a:lnTo>
                      <a:pt x="16" y="12"/>
                    </a:lnTo>
                    <a:lnTo>
                      <a:pt x="9" y="12"/>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30" name="Freeform 381"/>
              <p:cNvSpPr>
                <a:spLocks/>
              </p:cNvSpPr>
              <p:nvPr/>
            </p:nvSpPr>
            <p:spPr bwMode="auto">
              <a:xfrm>
                <a:off x="7596" y="17457"/>
                <a:ext cx="24" cy="12"/>
              </a:xfrm>
              <a:custGeom>
                <a:avLst/>
                <a:gdLst>
                  <a:gd name="T0" fmla="*/ 0 w 24"/>
                  <a:gd name="T1" fmla="*/ 6 h 12"/>
                  <a:gd name="T2" fmla="*/ 2 w 24"/>
                  <a:gd name="T3" fmla="*/ 3 h 12"/>
                  <a:gd name="T4" fmla="*/ 8 w 24"/>
                  <a:gd name="T5" fmla="*/ 0 h 12"/>
                  <a:gd name="T6" fmla="*/ 16 w 24"/>
                  <a:gd name="T7" fmla="*/ 0 h 12"/>
                  <a:gd name="T8" fmla="*/ 22 w 24"/>
                  <a:gd name="T9" fmla="*/ 3 h 12"/>
                  <a:gd name="T10" fmla="*/ 24 w 24"/>
                  <a:gd name="T11" fmla="*/ 6 h 12"/>
                  <a:gd name="T12" fmla="*/ 22 w 24"/>
                  <a:gd name="T13" fmla="*/ 9 h 12"/>
                  <a:gd name="T14" fmla="*/ 16 w 24"/>
                  <a:gd name="T15" fmla="*/ 12 h 12"/>
                  <a:gd name="T16" fmla="*/ 8 w 24"/>
                  <a:gd name="T17" fmla="*/ 12 h 12"/>
                  <a:gd name="T18" fmla="*/ 2 w 24"/>
                  <a:gd name="T19" fmla="*/ 9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2" y="3"/>
                    </a:lnTo>
                    <a:lnTo>
                      <a:pt x="8" y="0"/>
                    </a:lnTo>
                    <a:lnTo>
                      <a:pt x="16" y="0"/>
                    </a:lnTo>
                    <a:lnTo>
                      <a:pt x="22" y="3"/>
                    </a:lnTo>
                    <a:lnTo>
                      <a:pt x="24" y="6"/>
                    </a:lnTo>
                    <a:lnTo>
                      <a:pt x="22" y="9"/>
                    </a:lnTo>
                    <a:lnTo>
                      <a:pt x="16" y="12"/>
                    </a:lnTo>
                    <a:lnTo>
                      <a:pt x="8" y="12"/>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31" name="Freeform 382"/>
              <p:cNvSpPr>
                <a:spLocks/>
              </p:cNvSpPr>
              <p:nvPr/>
            </p:nvSpPr>
            <p:spPr bwMode="auto">
              <a:xfrm>
                <a:off x="7729" y="17584"/>
                <a:ext cx="23" cy="11"/>
              </a:xfrm>
              <a:custGeom>
                <a:avLst/>
                <a:gdLst>
                  <a:gd name="T0" fmla="*/ 0 w 23"/>
                  <a:gd name="T1" fmla="*/ 6 h 11"/>
                  <a:gd name="T2" fmla="*/ 1 w 23"/>
                  <a:gd name="T3" fmla="*/ 2 h 11"/>
                  <a:gd name="T4" fmla="*/ 7 w 23"/>
                  <a:gd name="T5" fmla="*/ 0 h 11"/>
                  <a:gd name="T6" fmla="*/ 15 w 23"/>
                  <a:gd name="T7" fmla="*/ 0 h 11"/>
                  <a:gd name="T8" fmla="*/ 21 w 23"/>
                  <a:gd name="T9" fmla="*/ 2 h 11"/>
                  <a:gd name="T10" fmla="*/ 23 w 23"/>
                  <a:gd name="T11" fmla="*/ 6 h 11"/>
                  <a:gd name="T12" fmla="*/ 21 w 23"/>
                  <a:gd name="T13" fmla="*/ 9 h 11"/>
                  <a:gd name="T14" fmla="*/ 15 w 23"/>
                  <a:gd name="T15" fmla="*/ 11 h 11"/>
                  <a:gd name="T16" fmla="*/ 7 w 23"/>
                  <a:gd name="T17" fmla="*/ 11 h 11"/>
                  <a:gd name="T18" fmla="*/ 1 w 23"/>
                  <a:gd name="T19" fmla="*/ 9 h 11"/>
                  <a:gd name="T20" fmla="*/ 0 w 23"/>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6"/>
                    </a:moveTo>
                    <a:lnTo>
                      <a:pt x="1" y="2"/>
                    </a:lnTo>
                    <a:lnTo>
                      <a:pt x="7" y="0"/>
                    </a:lnTo>
                    <a:lnTo>
                      <a:pt x="15" y="0"/>
                    </a:lnTo>
                    <a:lnTo>
                      <a:pt x="21" y="2"/>
                    </a:lnTo>
                    <a:lnTo>
                      <a:pt x="23" y="6"/>
                    </a:lnTo>
                    <a:lnTo>
                      <a:pt x="21" y="9"/>
                    </a:lnTo>
                    <a:lnTo>
                      <a:pt x="15" y="11"/>
                    </a:lnTo>
                    <a:lnTo>
                      <a:pt x="7" y="11"/>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32" name="Freeform 383"/>
              <p:cNvSpPr>
                <a:spLocks/>
              </p:cNvSpPr>
              <p:nvPr/>
            </p:nvSpPr>
            <p:spPr bwMode="auto">
              <a:xfrm>
                <a:off x="7596" y="17597"/>
                <a:ext cx="24" cy="11"/>
              </a:xfrm>
              <a:custGeom>
                <a:avLst/>
                <a:gdLst>
                  <a:gd name="T0" fmla="*/ 0 w 24"/>
                  <a:gd name="T1" fmla="*/ 5 h 11"/>
                  <a:gd name="T2" fmla="*/ 2 w 24"/>
                  <a:gd name="T3" fmla="*/ 2 h 11"/>
                  <a:gd name="T4" fmla="*/ 8 w 24"/>
                  <a:gd name="T5" fmla="*/ 0 h 11"/>
                  <a:gd name="T6" fmla="*/ 16 w 24"/>
                  <a:gd name="T7" fmla="*/ 0 h 11"/>
                  <a:gd name="T8" fmla="*/ 22 w 24"/>
                  <a:gd name="T9" fmla="*/ 2 h 11"/>
                  <a:gd name="T10" fmla="*/ 24 w 24"/>
                  <a:gd name="T11" fmla="*/ 5 h 11"/>
                  <a:gd name="T12" fmla="*/ 22 w 24"/>
                  <a:gd name="T13" fmla="*/ 9 h 11"/>
                  <a:gd name="T14" fmla="*/ 16 w 24"/>
                  <a:gd name="T15" fmla="*/ 11 h 11"/>
                  <a:gd name="T16" fmla="*/ 8 w 24"/>
                  <a:gd name="T17" fmla="*/ 11 h 11"/>
                  <a:gd name="T18" fmla="*/ 2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2" y="2"/>
                    </a:lnTo>
                    <a:lnTo>
                      <a:pt x="8" y="0"/>
                    </a:lnTo>
                    <a:lnTo>
                      <a:pt x="16" y="0"/>
                    </a:lnTo>
                    <a:lnTo>
                      <a:pt x="22" y="2"/>
                    </a:lnTo>
                    <a:lnTo>
                      <a:pt x="24" y="5"/>
                    </a:lnTo>
                    <a:lnTo>
                      <a:pt x="22" y="9"/>
                    </a:lnTo>
                    <a:lnTo>
                      <a:pt x="16" y="11"/>
                    </a:lnTo>
                    <a:lnTo>
                      <a:pt x="8" y="11"/>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33" name="Freeform 384"/>
              <p:cNvSpPr>
                <a:spLocks/>
              </p:cNvSpPr>
              <p:nvPr/>
            </p:nvSpPr>
            <p:spPr bwMode="auto">
              <a:xfrm>
                <a:off x="7464" y="17451"/>
                <a:ext cx="25" cy="12"/>
              </a:xfrm>
              <a:custGeom>
                <a:avLst/>
                <a:gdLst>
                  <a:gd name="T0" fmla="*/ 0 w 25"/>
                  <a:gd name="T1" fmla="*/ 6 h 12"/>
                  <a:gd name="T2" fmla="*/ 2 w 25"/>
                  <a:gd name="T3" fmla="*/ 2 h 12"/>
                  <a:gd name="T4" fmla="*/ 8 w 25"/>
                  <a:gd name="T5" fmla="*/ 0 h 12"/>
                  <a:gd name="T6" fmla="*/ 16 w 25"/>
                  <a:gd name="T7" fmla="*/ 0 h 12"/>
                  <a:gd name="T8" fmla="*/ 22 w 25"/>
                  <a:gd name="T9" fmla="*/ 2 h 12"/>
                  <a:gd name="T10" fmla="*/ 25 w 25"/>
                  <a:gd name="T11" fmla="*/ 6 h 12"/>
                  <a:gd name="T12" fmla="*/ 22 w 25"/>
                  <a:gd name="T13" fmla="*/ 10 h 12"/>
                  <a:gd name="T14" fmla="*/ 16 w 25"/>
                  <a:gd name="T15" fmla="*/ 12 h 12"/>
                  <a:gd name="T16" fmla="*/ 8 w 25"/>
                  <a:gd name="T17" fmla="*/ 12 h 12"/>
                  <a:gd name="T18" fmla="*/ 2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2" y="2"/>
                    </a:lnTo>
                    <a:lnTo>
                      <a:pt x="8" y="0"/>
                    </a:lnTo>
                    <a:lnTo>
                      <a:pt x="16" y="0"/>
                    </a:lnTo>
                    <a:lnTo>
                      <a:pt x="22" y="2"/>
                    </a:lnTo>
                    <a:lnTo>
                      <a:pt x="25" y="6"/>
                    </a:lnTo>
                    <a:lnTo>
                      <a:pt x="22" y="10"/>
                    </a:lnTo>
                    <a:lnTo>
                      <a:pt x="16" y="12"/>
                    </a:lnTo>
                    <a:lnTo>
                      <a:pt x="8"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34" name="Freeform 385"/>
              <p:cNvSpPr>
                <a:spLocks/>
              </p:cNvSpPr>
              <p:nvPr/>
            </p:nvSpPr>
            <p:spPr bwMode="auto">
              <a:xfrm>
                <a:off x="7452" y="17603"/>
                <a:ext cx="24" cy="12"/>
              </a:xfrm>
              <a:custGeom>
                <a:avLst/>
                <a:gdLst>
                  <a:gd name="T0" fmla="*/ 0 w 24"/>
                  <a:gd name="T1" fmla="*/ 5 h 12"/>
                  <a:gd name="T2" fmla="*/ 3 w 24"/>
                  <a:gd name="T3" fmla="*/ 2 h 12"/>
                  <a:gd name="T4" fmla="*/ 8 w 24"/>
                  <a:gd name="T5" fmla="*/ 0 h 12"/>
                  <a:gd name="T6" fmla="*/ 15 w 24"/>
                  <a:gd name="T7" fmla="*/ 0 h 12"/>
                  <a:gd name="T8" fmla="*/ 22 w 24"/>
                  <a:gd name="T9" fmla="*/ 2 h 12"/>
                  <a:gd name="T10" fmla="*/ 24 w 24"/>
                  <a:gd name="T11" fmla="*/ 5 h 12"/>
                  <a:gd name="T12" fmla="*/ 22 w 24"/>
                  <a:gd name="T13" fmla="*/ 10 h 12"/>
                  <a:gd name="T14" fmla="*/ 15 w 24"/>
                  <a:gd name="T15" fmla="*/ 12 h 12"/>
                  <a:gd name="T16" fmla="*/ 8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8" y="0"/>
                    </a:lnTo>
                    <a:lnTo>
                      <a:pt x="15" y="0"/>
                    </a:lnTo>
                    <a:lnTo>
                      <a:pt x="22" y="2"/>
                    </a:lnTo>
                    <a:lnTo>
                      <a:pt x="24" y="5"/>
                    </a:lnTo>
                    <a:lnTo>
                      <a:pt x="22" y="10"/>
                    </a:lnTo>
                    <a:lnTo>
                      <a:pt x="15" y="12"/>
                    </a:lnTo>
                    <a:lnTo>
                      <a:pt x="8"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35" name="Freeform 386"/>
              <p:cNvSpPr>
                <a:spLocks/>
              </p:cNvSpPr>
              <p:nvPr/>
            </p:nvSpPr>
            <p:spPr bwMode="auto">
              <a:xfrm>
                <a:off x="7332" y="17608"/>
                <a:ext cx="23" cy="13"/>
              </a:xfrm>
              <a:custGeom>
                <a:avLst/>
                <a:gdLst>
                  <a:gd name="T0" fmla="*/ 0 w 23"/>
                  <a:gd name="T1" fmla="*/ 7 h 13"/>
                  <a:gd name="T2" fmla="*/ 2 w 23"/>
                  <a:gd name="T3" fmla="*/ 4 h 13"/>
                  <a:gd name="T4" fmla="*/ 8 w 23"/>
                  <a:gd name="T5" fmla="*/ 0 h 13"/>
                  <a:gd name="T6" fmla="*/ 16 w 23"/>
                  <a:gd name="T7" fmla="*/ 0 h 13"/>
                  <a:gd name="T8" fmla="*/ 22 w 23"/>
                  <a:gd name="T9" fmla="*/ 4 h 13"/>
                  <a:gd name="T10" fmla="*/ 23 w 23"/>
                  <a:gd name="T11" fmla="*/ 7 h 13"/>
                  <a:gd name="T12" fmla="*/ 22 w 23"/>
                  <a:gd name="T13" fmla="*/ 10 h 13"/>
                  <a:gd name="T14" fmla="*/ 16 w 23"/>
                  <a:gd name="T15" fmla="*/ 13 h 13"/>
                  <a:gd name="T16" fmla="*/ 8 w 23"/>
                  <a:gd name="T17" fmla="*/ 13 h 13"/>
                  <a:gd name="T18" fmla="*/ 2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2" y="4"/>
                    </a:lnTo>
                    <a:lnTo>
                      <a:pt x="8" y="0"/>
                    </a:lnTo>
                    <a:lnTo>
                      <a:pt x="16" y="0"/>
                    </a:lnTo>
                    <a:lnTo>
                      <a:pt x="22" y="4"/>
                    </a:lnTo>
                    <a:lnTo>
                      <a:pt x="23" y="7"/>
                    </a:lnTo>
                    <a:lnTo>
                      <a:pt x="22" y="10"/>
                    </a:lnTo>
                    <a:lnTo>
                      <a:pt x="16" y="13"/>
                    </a:lnTo>
                    <a:lnTo>
                      <a:pt x="8"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36" name="Freeform 387"/>
              <p:cNvSpPr>
                <a:spLocks/>
              </p:cNvSpPr>
              <p:nvPr/>
            </p:nvSpPr>
            <p:spPr bwMode="auto">
              <a:xfrm>
                <a:off x="7338" y="17445"/>
                <a:ext cx="24" cy="12"/>
              </a:xfrm>
              <a:custGeom>
                <a:avLst/>
                <a:gdLst>
                  <a:gd name="T0" fmla="*/ 0 w 24"/>
                  <a:gd name="T1" fmla="*/ 5 h 12"/>
                  <a:gd name="T2" fmla="*/ 2 w 24"/>
                  <a:gd name="T3" fmla="*/ 2 h 12"/>
                  <a:gd name="T4" fmla="*/ 9 w 24"/>
                  <a:gd name="T5" fmla="*/ 0 h 12"/>
                  <a:gd name="T6" fmla="*/ 16 w 24"/>
                  <a:gd name="T7" fmla="*/ 0 h 12"/>
                  <a:gd name="T8" fmla="*/ 21 w 24"/>
                  <a:gd name="T9" fmla="*/ 2 h 12"/>
                  <a:gd name="T10" fmla="*/ 24 w 24"/>
                  <a:gd name="T11" fmla="*/ 5 h 12"/>
                  <a:gd name="T12" fmla="*/ 21 w 24"/>
                  <a:gd name="T13" fmla="*/ 9 h 12"/>
                  <a:gd name="T14" fmla="*/ 16 w 24"/>
                  <a:gd name="T15" fmla="*/ 12 h 12"/>
                  <a:gd name="T16" fmla="*/ 9 w 24"/>
                  <a:gd name="T17" fmla="*/ 12 h 12"/>
                  <a:gd name="T18" fmla="*/ 2 w 24"/>
                  <a:gd name="T19" fmla="*/ 9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9" y="0"/>
                    </a:lnTo>
                    <a:lnTo>
                      <a:pt x="16" y="0"/>
                    </a:lnTo>
                    <a:lnTo>
                      <a:pt x="21" y="2"/>
                    </a:lnTo>
                    <a:lnTo>
                      <a:pt x="24" y="5"/>
                    </a:lnTo>
                    <a:lnTo>
                      <a:pt x="21" y="9"/>
                    </a:lnTo>
                    <a:lnTo>
                      <a:pt x="16" y="12"/>
                    </a:lnTo>
                    <a:lnTo>
                      <a:pt x="9" y="12"/>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37" name="Freeform 388"/>
              <p:cNvSpPr>
                <a:spLocks/>
              </p:cNvSpPr>
              <p:nvPr/>
            </p:nvSpPr>
            <p:spPr bwMode="auto">
              <a:xfrm>
                <a:off x="7223" y="17438"/>
                <a:ext cx="25" cy="12"/>
              </a:xfrm>
              <a:custGeom>
                <a:avLst/>
                <a:gdLst>
                  <a:gd name="T0" fmla="*/ 0 w 25"/>
                  <a:gd name="T1" fmla="*/ 6 h 12"/>
                  <a:gd name="T2" fmla="*/ 3 w 25"/>
                  <a:gd name="T3" fmla="*/ 2 h 12"/>
                  <a:gd name="T4" fmla="*/ 9 w 25"/>
                  <a:gd name="T5" fmla="*/ 0 h 12"/>
                  <a:gd name="T6" fmla="*/ 17 w 25"/>
                  <a:gd name="T7" fmla="*/ 0 h 12"/>
                  <a:gd name="T8" fmla="*/ 23 w 25"/>
                  <a:gd name="T9" fmla="*/ 2 h 12"/>
                  <a:gd name="T10" fmla="*/ 25 w 25"/>
                  <a:gd name="T11" fmla="*/ 6 h 12"/>
                  <a:gd name="T12" fmla="*/ 23 w 25"/>
                  <a:gd name="T13" fmla="*/ 10 h 12"/>
                  <a:gd name="T14" fmla="*/ 17 w 25"/>
                  <a:gd name="T15" fmla="*/ 12 h 12"/>
                  <a:gd name="T16" fmla="*/ 9 w 25"/>
                  <a:gd name="T17" fmla="*/ 12 h 12"/>
                  <a:gd name="T18" fmla="*/ 3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3" y="2"/>
                    </a:lnTo>
                    <a:lnTo>
                      <a:pt x="9" y="0"/>
                    </a:lnTo>
                    <a:lnTo>
                      <a:pt x="17" y="0"/>
                    </a:lnTo>
                    <a:lnTo>
                      <a:pt x="23" y="2"/>
                    </a:lnTo>
                    <a:lnTo>
                      <a:pt x="25" y="6"/>
                    </a:lnTo>
                    <a:lnTo>
                      <a:pt x="23" y="10"/>
                    </a:lnTo>
                    <a:lnTo>
                      <a:pt x="17"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38" name="Freeform 389"/>
              <p:cNvSpPr>
                <a:spLocks/>
              </p:cNvSpPr>
              <p:nvPr/>
            </p:nvSpPr>
            <p:spPr bwMode="auto">
              <a:xfrm>
                <a:off x="7212" y="17615"/>
                <a:ext cx="24" cy="12"/>
              </a:xfrm>
              <a:custGeom>
                <a:avLst/>
                <a:gdLst>
                  <a:gd name="T0" fmla="*/ 0 w 24"/>
                  <a:gd name="T1" fmla="*/ 6 h 12"/>
                  <a:gd name="T2" fmla="*/ 3 w 24"/>
                  <a:gd name="T3" fmla="*/ 2 h 12"/>
                  <a:gd name="T4" fmla="*/ 8 w 24"/>
                  <a:gd name="T5" fmla="*/ 0 h 12"/>
                  <a:gd name="T6" fmla="*/ 15 w 24"/>
                  <a:gd name="T7" fmla="*/ 0 h 12"/>
                  <a:gd name="T8" fmla="*/ 21 w 24"/>
                  <a:gd name="T9" fmla="*/ 2 h 12"/>
                  <a:gd name="T10" fmla="*/ 24 w 24"/>
                  <a:gd name="T11" fmla="*/ 6 h 12"/>
                  <a:gd name="T12" fmla="*/ 21 w 24"/>
                  <a:gd name="T13" fmla="*/ 10 h 12"/>
                  <a:gd name="T14" fmla="*/ 15 w 24"/>
                  <a:gd name="T15" fmla="*/ 12 h 12"/>
                  <a:gd name="T16" fmla="*/ 8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8" y="0"/>
                    </a:lnTo>
                    <a:lnTo>
                      <a:pt x="15" y="0"/>
                    </a:lnTo>
                    <a:lnTo>
                      <a:pt x="21" y="2"/>
                    </a:lnTo>
                    <a:lnTo>
                      <a:pt x="24" y="6"/>
                    </a:lnTo>
                    <a:lnTo>
                      <a:pt x="21" y="10"/>
                    </a:lnTo>
                    <a:lnTo>
                      <a:pt x="15" y="12"/>
                    </a:lnTo>
                    <a:lnTo>
                      <a:pt x="8"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39" name="Freeform 390"/>
              <p:cNvSpPr>
                <a:spLocks/>
              </p:cNvSpPr>
              <p:nvPr/>
            </p:nvSpPr>
            <p:spPr bwMode="auto">
              <a:xfrm>
                <a:off x="7080" y="17438"/>
                <a:ext cx="24" cy="12"/>
              </a:xfrm>
              <a:custGeom>
                <a:avLst/>
                <a:gdLst>
                  <a:gd name="T0" fmla="*/ 0 w 24"/>
                  <a:gd name="T1" fmla="*/ 6 h 12"/>
                  <a:gd name="T2" fmla="*/ 2 w 24"/>
                  <a:gd name="T3" fmla="*/ 2 h 12"/>
                  <a:gd name="T4" fmla="*/ 8 w 24"/>
                  <a:gd name="T5" fmla="*/ 0 h 12"/>
                  <a:gd name="T6" fmla="*/ 15 w 24"/>
                  <a:gd name="T7" fmla="*/ 0 h 12"/>
                  <a:gd name="T8" fmla="*/ 22 w 24"/>
                  <a:gd name="T9" fmla="*/ 2 h 12"/>
                  <a:gd name="T10" fmla="*/ 24 w 24"/>
                  <a:gd name="T11" fmla="*/ 6 h 12"/>
                  <a:gd name="T12" fmla="*/ 22 w 24"/>
                  <a:gd name="T13" fmla="*/ 10 h 12"/>
                  <a:gd name="T14" fmla="*/ 15 w 24"/>
                  <a:gd name="T15" fmla="*/ 12 h 12"/>
                  <a:gd name="T16" fmla="*/ 8 w 24"/>
                  <a:gd name="T17" fmla="*/ 12 h 12"/>
                  <a:gd name="T18" fmla="*/ 2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2" y="2"/>
                    </a:lnTo>
                    <a:lnTo>
                      <a:pt x="8" y="0"/>
                    </a:lnTo>
                    <a:lnTo>
                      <a:pt x="15" y="0"/>
                    </a:lnTo>
                    <a:lnTo>
                      <a:pt x="22" y="2"/>
                    </a:lnTo>
                    <a:lnTo>
                      <a:pt x="24" y="6"/>
                    </a:lnTo>
                    <a:lnTo>
                      <a:pt x="22" y="10"/>
                    </a:lnTo>
                    <a:lnTo>
                      <a:pt x="15" y="12"/>
                    </a:lnTo>
                    <a:lnTo>
                      <a:pt x="8"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40" name="Freeform 391"/>
              <p:cNvSpPr>
                <a:spLocks/>
              </p:cNvSpPr>
              <p:nvPr/>
            </p:nvSpPr>
            <p:spPr bwMode="auto">
              <a:xfrm>
                <a:off x="7092" y="17615"/>
                <a:ext cx="23" cy="12"/>
              </a:xfrm>
              <a:custGeom>
                <a:avLst/>
                <a:gdLst>
                  <a:gd name="T0" fmla="*/ 0 w 23"/>
                  <a:gd name="T1" fmla="*/ 6 h 12"/>
                  <a:gd name="T2" fmla="*/ 2 w 23"/>
                  <a:gd name="T3" fmla="*/ 2 h 12"/>
                  <a:gd name="T4" fmla="*/ 8 w 23"/>
                  <a:gd name="T5" fmla="*/ 0 h 12"/>
                  <a:gd name="T6" fmla="*/ 16 w 23"/>
                  <a:gd name="T7" fmla="*/ 0 h 12"/>
                  <a:gd name="T8" fmla="*/ 22 w 23"/>
                  <a:gd name="T9" fmla="*/ 2 h 12"/>
                  <a:gd name="T10" fmla="*/ 23 w 23"/>
                  <a:gd name="T11" fmla="*/ 6 h 12"/>
                  <a:gd name="T12" fmla="*/ 22 w 23"/>
                  <a:gd name="T13" fmla="*/ 10 h 12"/>
                  <a:gd name="T14" fmla="*/ 16 w 23"/>
                  <a:gd name="T15" fmla="*/ 12 h 12"/>
                  <a:gd name="T16" fmla="*/ 8 w 23"/>
                  <a:gd name="T17" fmla="*/ 12 h 12"/>
                  <a:gd name="T18" fmla="*/ 2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2"/>
                    </a:lnTo>
                    <a:lnTo>
                      <a:pt x="8" y="0"/>
                    </a:lnTo>
                    <a:lnTo>
                      <a:pt x="16" y="0"/>
                    </a:lnTo>
                    <a:lnTo>
                      <a:pt x="22" y="2"/>
                    </a:lnTo>
                    <a:lnTo>
                      <a:pt x="23" y="6"/>
                    </a:lnTo>
                    <a:lnTo>
                      <a:pt x="22" y="10"/>
                    </a:lnTo>
                    <a:lnTo>
                      <a:pt x="16" y="12"/>
                    </a:lnTo>
                    <a:lnTo>
                      <a:pt x="8"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41" name="Freeform 392"/>
              <p:cNvSpPr>
                <a:spLocks/>
              </p:cNvSpPr>
              <p:nvPr/>
            </p:nvSpPr>
            <p:spPr bwMode="auto">
              <a:xfrm>
                <a:off x="6953" y="17438"/>
                <a:ext cx="24" cy="12"/>
              </a:xfrm>
              <a:custGeom>
                <a:avLst/>
                <a:gdLst>
                  <a:gd name="T0" fmla="*/ 0 w 24"/>
                  <a:gd name="T1" fmla="*/ 6 h 12"/>
                  <a:gd name="T2" fmla="*/ 3 w 24"/>
                  <a:gd name="T3" fmla="*/ 2 h 12"/>
                  <a:gd name="T4" fmla="*/ 9 w 24"/>
                  <a:gd name="T5" fmla="*/ 0 h 12"/>
                  <a:gd name="T6" fmla="*/ 17 w 24"/>
                  <a:gd name="T7" fmla="*/ 0 h 12"/>
                  <a:gd name="T8" fmla="*/ 23 w 24"/>
                  <a:gd name="T9" fmla="*/ 2 h 12"/>
                  <a:gd name="T10" fmla="*/ 24 w 24"/>
                  <a:gd name="T11" fmla="*/ 6 h 12"/>
                  <a:gd name="T12" fmla="*/ 23 w 24"/>
                  <a:gd name="T13" fmla="*/ 10 h 12"/>
                  <a:gd name="T14" fmla="*/ 17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7" y="0"/>
                    </a:lnTo>
                    <a:lnTo>
                      <a:pt x="23" y="2"/>
                    </a:lnTo>
                    <a:lnTo>
                      <a:pt x="24" y="6"/>
                    </a:lnTo>
                    <a:lnTo>
                      <a:pt x="23" y="10"/>
                    </a:lnTo>
                    <a:lnTo>
                      <a:pt x="17"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42" name="Freeform 393"/>
              <p:cNvSpPr>
                <a:spLocks/>
              </p:cNvSpPr>
              <p:nvPr/>
            </p:nvSpPr>
            <p:spPr bwMode="auto">
              <a:xfrm>
                <a:off x="6972" y="17615"/>
                <a:ext cx="24" cy="12"/>
              </a:xfrm>
              <a:custGeom>
                <a:avLst/>
                <a:gdLst>
                  <a:gd name="T0" fmla="*/ 0 w 24"/>
                  <a:gd name="T1" fmla="*/ 6 h 12"/>
                  <a:gd name="T2" fmla="*/ 3 w 24"/>
                  <a:gd name="T3" fmla="*/ 2 h 12"/>
                  <a:gd name="T4" fmla="*/ 8 w 24"/>
                  <a:gd name="T5" fmla="*/ 0 h 12"/>
                  <a:gd name="T6" fmla="*/ 15 w 24"/>
                  <a:gd name="T7" fmla="*/ 0 h 12"/>
                  <a:gd name="T8" fmla="*/ 21 w 24"/>
                  <a:gd name="T9" fmla="*/ 2 h 12"/>
                  <a:gd name="T10" fmla="*/ 24 w 24"/>
                  <a:gd name="T11" fmla="*/ 6 h 12"/>
                  <a:gd name="T12" fmla="*/ 21 w 24"/>
                  <a:gd name="T13" fmla="*/ 10 h 12"/>
                  <a:gd name="T14" fmla="*/ 15 w 24"/>
                  <a:gd name="T15" fmla="*/ 12 h 12"/>
                  <a:gd name="T16" fmla="*/ 8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8" y="0"/>
                    </a:lnTo>
                    <a:lnTo>
                      <a:pt x="15" y="0"/>
                    </a:lnTo>
                    <a:lnTo>
                      <a:pt x="21" y="2"/>
                    </a:lnTo>
                    <a:lnTo>
                      <a:pt x="24" y="6"/>
                    </a:lnTo>
                    <a:lnTo>
                      <a:pt x="21" y="10"/>
                    </a:lnTo>
                    <a:lnTo>
                      <a:pt x="15" y="12"/>
                    </a:lnTo>
                    <a:lnTo>
                      <a:pt x="8"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43" name="Freeform 394"/>
              <p:cNvSpPr>
                <a:spLocks/>
              </p:cNvSpPr>
              <p:nvPr/>
            </p:nvSpPr>
            <p:spPr bwMode="auto">
              <a:xfrm>
                <a:off x="6840" y="17438"/>
                <a:ext cx="24" cy="12"/>
              </a:xfrm>
              <a:custGeom>
                <a:avLst/>
                <a:gdLst>
                  <a:gd name="T0" fmla="*/ 0 w 24"/>
                  <a:gd name="T1" fmla="*/ 6 h 12"/>
                  <a:gd name="T2" fmla="*/ 1 w 24"/>
                  <a:gd name="T3" fmla="*/ 2 h 12"/>
                  <a:gd name="T4" fmla="*/ 8 w 24"/>
                  <a:gd name="T5" fmla="*/ 0 h 12"/>
                  <a:gd name="T6" fmla="*/ 15 w 24"/>
                  <a:gd name="T7" fmla="*/ 0 h 12"/>
                  <a:gd name="T8" fmla="*/ 21 w 24"/>
                  <a:gd name="T9" fmla="*/ 2 h 12"/>
                  <a:gd name="T10" fmla="*/ 24 w 24"/>
                  <a:gd name="T11" fmla="*/ 6 h 12"/>
                  <a:gd name="T12" fmla="*/ 21 w 24"/>
                  <a:gd name="T13" fmla="*/ 10 h 12"/>
                  <a:gd name="T14" fmla="*/ 15 w 24"/>
                  <a:gd name="T15" fmla="*/ 12 h 12"/>
                  <a:gd name="T16" fmla="*/ 8 w 24"/>
                  <a:gd name="T17" fmla="*/ 12 h 12"/>
                  <a:gd name="T18" fmla="*/ 1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1" y="2"/>
                    </a:lnTo>
                    <a:lnTo>
                      <a:pt x="8" y="0"/>
                    </a:lnTo>
                    <a:lnTo>
                      <a:pt x="15" y="0"/>
                    </a:lnTo>
                    <a:lnTo>
                      <a:pt x="21" y="2"/>
                    </a:lnTo>
                    <a:lnTo>
                      <a:pt x="24" y="6"/>
                    </a:lnTo>
                    <a:lnTo>
                      <a:pt x="21" y="10"/>
                    </a:lnTo>
                    <a:lnTo>
                      <a:pt x="15" y="12"/>
                    </a:lnTo>
                    <a:lnTo>
                      <a:pt x="8" y="12"/>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44" name="Freeform 395"/>
              <p:cNvSpPr>
                <a:spLocks/>
              </p:cNvSpPr>
              <p:nvPr/>
            </p:nvSpPr>
            <p:spPr bwMode="auto">
              <a:xfrm>
                <a:off x="6840" y="17615"/>
                <a:ext cx="24" cy="12"/>
              </a:xfrm>
              <a:custGeom>
                <a:avLst/>
                <a:gdLst>
                  <a:gd name="T0" fmla="*/ 0 w 24"/>
                  <a:gd name="T1" fmla="*/ 6 h 12"/>
                  <a:gd name="T2" fmla="*/ 1 w 24"/>
                  <a:gd name="T3" fmla="*/ 2 h 12"/>
                  <a:gd name="T4" fmla="*/ 8 w 24"/>
                  <a:gd name="T5" fmla="*/ 0 h 12"/>
                  <a:gd name="T6" fmla="*/ 15 w 24"/>
                  <a:gd name="T7" fmla="*/ 0 h 12"/>
                  <a:gd name="T8" fmla="*/ 21 w 24"/>
                  <a:gd name="T9" fmla="*/ 2 h 12"/>
                  <a:gd name="T10" fmla="*/ 24 w 24"/>
                  <a:gd name="T11" fmla="*/ 6 h 12"/>
                  <a:gd name="T12" fmla="*/ 21 w 24"/>
                  <a:gd name="T13" fmla="*/ 10 h 12"/>
                  <a:gd name="T14" fmla="*/ 15 w 24"/>
                  <a:gd name="T15" fmla="*/ 12 h 12"/>
                  <a:gd name="T16" fmla="*/ 8 w 24"/>
                  <a:gd name="T17" fmla="*/ 12 h 12"/>
                  <a:gd name="T18" fmla="*/ 1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1" y="2"/>
                    </a:lnTo>
                    <a:lnTo>
                      <a:pt x="8" y="0"/>
                    </a:lnTo>
                    <a:lnTo>
                      <a:pt x="15" y="0"/>
                    </a:lnTo>
                    <a:lnTo>
                      <a:pt x="21" y="2"/>
                    </a:lnTo>
                    <a:lnTo>
                      <a:pt x="24" y="6"/>
                    </a:lnTo>
                    <a:lnTo>
                      <a:pt x="21" y="10"/>
                    </a:lnTo>
                    <a:lnTo>
                      <a:pt x="15" y="12"/>
                    </a:lnTo>
                    <a:lnTo>
                      <a:pt x="8" y="12"/>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45" name="Freeform 396"/>
              <p:cNvSpPr>
                <a:spLocks/>
              </p:cNvSpPr>
              <p:nvPr/>
            </p:nvSpPr>
            <p:spPr bwMode="auto">
              <a:xfrm>
                <a:off x="6707" y="17445"/>
                <a:ext cx="25" cy="12"/>
              </a:xfrm>
              <a:custGeom>
                <a:avLst/>
                <a:gdLst>
                  <a:gd name="T0" fmla="*/ 0 w 25"/>
                  <a:gd name="T1" fmla="*/ 5 h 12"/>
                  <a:gd name="T2" fmla="*/ 3 w 25"/>
                  <a:gd name="T3" fmla="*/ 2 h 12"/>
                  <a:gd name="T4" fmla="*/ 9 w 25"/>
                  <a:gd name="T5" fmla="*/ 0 h 12"/>
                  <a:gd name="T6" fmla="*/ 16 w 25"/>
                  <a:gd name="T7" fmla="*/ 0 h 12"/>
                  <a:gd name="T8" fmla="*/ 23 w 25"/>
                  <a:gd name="T9" fmla="*/ 2 h 12"/>
                  <a:gd name="T10" fmla="*/ 25 w 25"/>
                  <a:gd name="T11" fmla="*/ 5 h 12"/>
                  <a:gd name="T12" fmla="*/ 23 w 25"/>
                  <a:gd name="T13" fmla="*/ 9 h 12"/>
                  <a:gd name="T14" fmla="*/ 16 w 25"/>
                  <a:gd name="T15" fmla="*/ 12 h 12"/>
                  <a:gd name="T16" fmla="*/ 9 w 25"/>
                  <a:gd name="T17" fmla="*/ 12 h 12"/>
                  <a:gd name="T18" fmla="*/ 3 w 25"/>
                  <a:gd name="T19" fmla="*/ 9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3" y="2"/>
                    </a:lnTo>
                    <a:lnTo>
                      <a:pt x="9" y="0"/>
                    </a:lnTo>
                    <a:lnTo>
                      <a:pt x="16" y="0"/>
                    </a:lnTo>
                    <a:lnTo>
                      <a:pt x="23" y="2"/>
                    </a:lnTo>
                    <a:lnTo>
                      <a:pt x="25" y="5"/>
                    </a:lnTo>
                    <a:lnTo>
                      <a:pt x="23" y="9"/>
                    </a:lnTo>
                    <a:lnTo>
                      <a:pt x="16" y="12"/>
                    </a:lnTo>
                    <a:lnTo>
                      <a:pt x="9" y="12"/>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46" name="Freeform 397"/>
              <p:cNvSpPr>
                <a:spLocks/>
              </p:cNvSpPr>
              <p:nvPr/>
            </p:nvSpPr>
            <p:spPr bwMode="auto">
              <a:xfrm>
                <a:off x="6713" y="17608"/>
                <a:ext cx="24" cy="13"/>
              </a:xfrm>
              <a:custGeom>
                <a:avLst/>
                <a:gdLst>
                  <a:gd name="T0" fmla="*/ 0 w 24"/>
                  <a:gd name="T1" fmla="*/ 7 h 13"/>
                  <a:gd name="T2" fmla="*/ 3 w 24"/>
                  <a:gd name="T3" fmla="*/ 4 h 13"/>
                  <a:gd name="T4" fmla="*/ 9 w 24"/>
                  <a:gd name="T5" fmla="*/ 0 h 13"/>
                  <a:gd name="T6" fmla="*/ 17 w 24"/>
                  <a:gd name="T7" fmla="*/ 0 h 13"/>
                  <a:gd name="T8" fmla="*/ 23 w 24"/>
                  <a:gd name="T9" fmla="*/ 4 h 13"/>
                  <a:gd name="T10" fmla="*/ 24 w 24"/>
                  <a:gd name="T11" fmla="*/ 7 h 13"/>
                  <a:gd name="T12" fmla="*/ 23 w 24"/>
                  <a:gd name="T13" fmla="*/ 10 h 13"/>
                  <a:gd name="T14" fmla="*/ 17 w 24"/>
                  <a:gd name="T15" fmla="*/ 13 h 13"/>
                  <a:gd name="T16" fmla="*/ 9 w 24"/>
                  <a:gd name="T17" fmla="*/ 13 h 13"/>
                  <a:gd name="T18" fmla="*/ 3 w 24"/>
                  <a:gd name="T19" fmla="*/ 10 h 13"/>
                  <a:gd name="T20" fmla="*/ 0 w 24"/>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7"/>
                    </a:moveTo>
                    <a:lnTo>
                      <a:pt x="3" y="4"/>
                    </a:lnTo>
                    <a:lnTo>
                      <a:pt x="9" y="0"/>
                    </a:lnTo>
                    <a:lnTo>
                      <a:pt x="17" y="0"/>
                    </a:lnTo>
                    <a:lnTo>
                      <a:pt x="23" y="4"/>
                    </a:lnTo>
                    <a:lnTo>
                      <a:pt x="24" y="7"/>
                    </a:lnTo>
                    <a:lnTo>
                      <a:pt x="23" y="10"/>
                    </a:lnTo>
                    <a:lnTo>
                      <a:pt x="17" y="13"/>
                    </a:lnTo>
                    <a:lnTo>
                      <a:pt x="9"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47" name="Freeform 398"/>
              <p:cNvSpPr>
                <a:spLocks/>
              </p:cNvSpPr>
              <p:nvPr/>
            </p:nvSpPr>
            <p:spPr bwMode="auto">
              <a:xfrm>
                <a:off x="6443" y="17603"/>
                <a:ext cx="24" cy="12"/>
              </a:xfrm>
              <a:custGeom>
                <a:avLst/>
                <a:gdLst>
                  <a:gd name="T0" fmla="*/ 0 w 24"/>
                  <a:gd name="T1" fmla="*/ 5 h 12"/>
                  <a:gd name="T2" fmla="*/ 3 w 24"/>
                  <a:gd name="T3" fmla="*/ 2 h 12"/>
                  <a:gd name="T4" fmla="*/ 9 w 24"/>
                  <a:gd name="T5" fmla="*/ 0 h 12"/>
                  <a:gd name="T6" fmla="*/ 17 w 24"/>
                  <a:gd name="T7" fmla="*/ 0 h 12"/>
                  <a:gd name="T8" fmla="*/ 23 w 24"/>
                  <a:gd name="T9" fmla="*/ 2 h 12"/>
                  <a:gd name="T10" fmla="*/ 24 w 24"/>
                  <a:gd name="T11" fmla="*/ 5 h 12"/>
                  <a:gd name="T12" fmla="*/ 23 w 24"/>
                  <a:gd name="T13" fmla="*/ 10 h 12"/>
                  <a:gd name="T14" fmla="*/ 17 w 24"/>
                  <a:gd name="T15" fmla="*/ 12 h 12"/>
                  <a:gd name="T16" fmla="*/ 9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7" y="0"/>
                    </a:lnTo>
                    <a:lnTo>
                      <a:pt x="23" y="2"/>
                    </a:lnTo>
                    <a:lnTo>
                      <a:pt x="24" y="5"/>
                    </a:lnTo>
                    <a:lnTo>
                      <a:pt x="23" y="10"/>
                    </a:lnTo>
                    <a:lnTo>
                      <a:pt x="17"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48" name="Freeform 399"/>
              <p:cNvSpPr>
                <a:spLocks/>
              </p:cNvSpPr>
              <p:nvPr/>
            </p:nvSpPr>
            <p:spPr bwMode="auto">
              <a:xfrm>
                <a:off x="6575" y="17608"/>
                <a:ext cx="25" cy="13"/>
              </a:xfrm>
              <a:custGeom>
                <a:avLst/>
                <a:gdLst>
                  <a:gd name="T0" fmla="*/ 0 w 25"/>
                  <a:gd name="T1" fmla="*/ 7 h 13"/>
                  <a:gd name="T2" fmla="*/ 3 w 25"/>
                  <a:gd name="T3" fmla="*/ 4 h 13"/>
                  <a:gd name="T4" fmla="*/ 9 w 25"/>
                  <a:gd name="T5" fmla="*/ 0 h 13"/>
                  <a:gd name="T6" fmla="*/ 16 w 25"/>
                  <a:gd name="T7" fmla="*/ 0 h 13"/>
                  <a:gd name="T8" fmla="*/ 23 w 25"/>
                  <a:gd name="T9" fmla="*/ 4 h 13"/>
                  <a:gd name="T10" fmla="*/ 25 w 25"/>
                  <a:gd name="T11" fmla="*/ 7 h 13"/>
                  <a:gd name="T12" fmla="*/ 23 w 25"/>
                  <a:gd name="T13" fmla="*/ 10 h 13"/>
                  <a:gd name="T14" fmla="*/ 16 w 25"/>
                  <a:gd name="T15" fmla="*/ 13 h 13"/>
                  <a:gd name="T16" fmla="*/ 9 w 25"/>
                  <a:gd name="T17" fmla="*/ 13 h 13"/>
                  <a:gd name="T18" fmla="*/ 3 w 25"/>
                  <a:gd name="T19" fmla="*/ 10 h 13"/>
                  <a:gd name="T20" fmla="*/ 0 w 25"/>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7"/>
                    </a:moveTo>
                    <a:lnTo>
                      <a:pt x="3" y="4"/>
                    </a:lnTo>
                    <a:lnTo>
                      <a:pt x="9" y="0"/>
                    </a:lnTo>
                    <a:lnTo>
                      <a:pt x="16" y="0"/>
                    </a:lnTo>
                    <a:lnTo>
                      <a:pt x="23" y="4"/>
                    </a:lnTo>
                    <a:lnTo>
                      <a:pt x="25" y="7"/>
                    </a:lnTo>
                    <a:lnTo>
                      <a:pt x="23" y="10"/>
                    </a:lnTo>
                    <a:lnTo>
                      <a:pt x="16" y="13"/>
                    </a:lnTo>
                    <a:lnTo>
                      <a:pt x="9"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49" name="Freeform 400"/>
              <p:cNvSpPr>
                <a:spLocks/>
              </p:cNvSpPr>
              <p:nvPr/>
            </p:nvSpPr>
            <p:spPr bwMode="auto">
              <a:xfrm>
                <a:off x="6456" y="17457"/>
                <a:ext cx="23" cy="12"/>
              </a:xfrm>
              <a:custGeom>
                <a:avLst/>
                <a:gdLst>
                  <a:gd name="T0" fmla="*/ 0 w 23"/>
                  <a:gd name="T1" fmla="*/ 6 h 12"/>
                  <a:gd name="T2" fmla="*/ 2 w 23"/>
                  <a:gd name="T3" fmla="*/ 3 h 12"/>
                  <a:gd name="T4" fmla="*/ 7 w 23"/>
                  <a:gd name="T5" fmla="*/ 0 h 12"/>
                  <a:gd name="T6" fmla="*/ 15 w 23"/>
                  <a:gd name="T7" fmla="*/ 0 h 12"/>
                  <a:gd name="T8" fmla="*/ 21 w 23"/>
                  <a:gd name="T9" fmla="*/ 3 h 12"/>
                  <a:gd name="T10" fmla="*/ 23 w 23"/>
                  <a:gd name="T11" fmla="*/ 6 h 12"/>
                  <a:gd name="T12" fmla="*/ 21 w 23"/>
                  <a:gd name="T13" fmla="*/ 9 h 12"/>
                  <a:gd name="T14" fmla="*/ 15 w 23"/>
                  <a:gd name="T15" fmla="*/ 12 h 12"/>
                  <a:gd name="T16" fmla="*/ 7 w 23"/>
                  <a:gd name="T17" fmla="*/ 12 h 12"/>
                  <a:gd name="T18" fmla="*/ 2 w 23"/>
                  <a:gd name="T19" fmla="*/ 9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3"/>
                    </a:lnTo>
                    <a:lnTo>
                      <a:pt x="7" y="0"/>
                    </a:lnTo>
                    <a:lnTo>
                      <a:pt x="15" y="0"/>
                    </a:lnTo>
                    <a:lnTo>
                      <a:pt x="21" y="3"/>
                    </a:lnTo>
                    <a:lnTo>
                      <a:pt x="23" y="6"/>
                    </a:lnTo>
                    <a:lnTo>
                      <a:pt x="21" y="9"/>
                    </a:lnTo>
                    <a:lnTo>
                      <a:pt x="15" y="12"/>
                    </a:lnTo>
                    <a:lnTo>
                      <a:pt x="7" y="12"/>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50" name="Freeform 401"/>
              <p:cNvSpPr>
                <a:spLocks/>
              </p:cNvSpPr>
              <p:nvPr/>
            </p:nvSpPr>
            <p:spPr bwMode="auto">
              <a:xfrm>
                <a:off x="6335" y="17463"/>
                <a:ext cx="24" cy="12"/>
              </a:xfrm>
              <a:custGeom>
                <a:avLst/>
                <a:gdLst>
                  <a:gd name="T0" fmla="*/ 0 w 24"/>
                  <a:gd name="T1" fmla="*/ 6 h 12"/>
                  <a:gd name="T2" fmla="*/ 3 w 24"/>
                  <a:gd name="T3" fmla="*/ 2 h 12"/>
                  <a:gd name="T4" fmla="*/ 9 w 24"/>
                  <a:gd name="T5" fmla="*/ 0 h 12"/>
                  <a:gd name="T6" fmla="*/ 16 w 24"/>
                  <a:gd name="T7" fmla="*/ 0 h 12"/>
                  <a:gd name="T8" fmla="*/ 22 w 24"/>
                  <a:gd name="T9" fmla="*/ 2 h 12"/>
                  <a:gd name="T10" fmla="*/ 24 w 24"/>
                  <a:gd name="T11" fmla="*/ 6 h 12"/>
                  <a:gd name="T12" fmla="*/ 22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2" y="2"/>
                    </a:lnTo>
                    <a:lnTo>
                      <a:pt x="24" y="6"/>
                    </a:lnTo>
                    <a:lnTo>
                      <a:pt x="22"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51" name="Freeform 402"/>
              <p:cNvSpPr>
                <a:spLocks/>
              </p:cNvSpPr>
              <p:nvPr/>
            </p:nvSpPr>
            <p:spPr bwMode="auto">
              <a:xfrm>
                <a:off x="6191" y="17482"/>
                <a:ext cx="25" cy="12"/>
              </a:xfrm>
              <a:custGeom>
                <a:avLst/>
                <a:gdLst>
                  <a:gd name="T0" fmla="*/ 0 w 25"/>
                  <a:gd name="T1" fmla="*/ 7 h 12"/>
                  <a:gd name="T2" fmla="*/ 2 w 25"/>
                  <a:gd name="T3" fmla="*/ 3 h 12"/>
                  <a:gd name="T4" fmla="*/ 8 w 25"/>
                  <a:gd name="T5" fmla="*/ 0 h 12"/>
                  <a:gd name="T6" fmla="*/ 16 w 25"/>
                  <a:gd name="T7" fmla="*/ 0 h 12"/>
                  <a:gd name="T8" fmla="*/ 22 w 25"/>
                  <a:gd name="T9" fmla="*/ 3 h 12"/>
                  <a:gd name="T10" fmla="*/ 25 w 25"/>
                  <a:gd name="T11" fmla="*/ 7 h 12"/>
                  <a:gd name="T12" fmla="*/ 22 w 25"/>
                  <a:gd name="T13" fmla="*/ 10 h 12"/>
                  <a:gd name="T14" fmla="*/ 16 w 25"/>
                  <a:gd name="T15" fmla="*/ 12 h 12"/>
                  <a:gd name="T16" fmla="*/ 8 w 25"/>
                  <a:gd name="T17" fmla="*/ 12 h 12"/>
                  <a:gd name="T18" fmla="*/ 2 w 25"/>
                  <a:gd name="T19" fmla="*/ 10 h 12"/>
                  <a:gd name="T20" fmla="*/ 0 w 2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7"/>
                    </a:moveTo>
                    <a:lnTo>
                      <a:pt x="2" y="3"/>
                    </a:lnTo>
                    <a:lnTo>
                      <a:pt x="8" y="0"/>
                    </a:lnTo>
                    <a:lnTo>
                      <a:pt x="16" y="0"/>
                    </a:lnTo>
                    <a:lnTo>
                      <a:pt x="22" y="3"/>
                    </a:lnTo>
                    <a:lnTo>
                      <a:pt x="25" y="7"/>
                    </a:lnTo>
                    <a:lnTo>
                      <a:pt x="22" y="10"/>
                    </a:lnTo>
                    <a:lnTo>
                      <a:pt x="16" y="12"/>
                    </a:lnTo>
                    <a:lnTo>
                      <a:pt x="8" y="12"/>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52" name="Freeform 403"/>
              <p:cNvSpPr>
                <a:spLocks/>
              </p:cNvSpPr>
              <p:nvPr/>
            </p:nvSpPr>
            <p:spPr bwMode="auto">
              <a:xfrm>
                <a:off x="6299" y="17584"/>
                <a:ext cx="25" cy="11"/>
              </a:xfrm>
              <a:custGeom>
                <a:avLst/>
                <a:gdLst>
                  <a:gd name="T0" fmla="*/ 0 w 25"/>
                  <a:gd name="T1" fmla="*/ 6 h 11"/>
                  <a:gd name="T2" fmla="*/ 2 w 25"/>
                  <a:gd name="T3" fmla="*/ 2 h 11"/>
                  <a:gd name="T4" fmla="*/ 9 w 25"/>
                  <a:gd name="T5" fmla="*/ 0 h 11"/>
                  <a:gd name="T6" fmla="*/ 16 w 25"/>
                  <a:gd name="T7" fmla="*/ 0 h 11"/>
                  <a:gd name="T8" fmla="*/ 22 w 25"/>
                  <a:gd name="T9" fmla="*/ 2 h 11"/>
                  <a:gd name="T10" fmla="*/ 25 w 25"/>
                  <a:gd name="T11" fmla="*/ 6 h 11"/>
                  <a:gd name="T12" fmla="*/ 22 w 25"/>
                  <a:gd name="T13" fmla="*/ 9 h 11"/>
                  <a:gd name="T14" fmla="*/ 16 w 25"/>
                  <a:gd name="T15" fmla="*/ 11 h 11"/>
                  <a:gd name="T16" fmla="*/ 9 w 25"/>
                  <a:gd name="T17" fmla="*/ 11 h 11"/>
                  <a:gd name="T18" fmla="*/ 2 w 25"/>
                  <a:gd name="T19" fmla="*/ 9 h 11"/>
                  <a:gd name="T20" fmla="*/ 0 w 25"/>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6"/>
                    </a:moveTo>
                    <a:lnTo>
                      <a:pt x="2" y="2"/>
                    </a:lnTo>
                    <a:lnTo>
                      <a:pt x="9" y="0"/>
                    </a:lnTo>
                    <a:lnTo>
                      <a:pt x="16" y="0"/>
                    </a:lnTo>
                    <a:lnTo>
                      <a:pt x="22" y="2"/>
                    </a:lnTo>
                    <a:lnTo>
                      <a:pt x="25" y="6"/>
                    </a:lnTo>
                    <a:lnTo>
                      <a:pt x="22" y="9"/>
                    </a:lnTo>
                    <a:lnTo>
                      <a:pt x="16" y="11"/>
                    </a:lnTo>
                    <a:lnTo>
                      <a:pt x="9" y="11"/>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53" name="Freeform 404"/>
              <p:cNvSpPr>
                <a:spLocks/>
              </p:cNvSpPr>
              <p:nvPr/>
            </p:nvSpPr>
            <p:spPr bwMode="auto">
              <a:xfrm>
                <a:off x="6180" y="17571"/>
                <a:ext cx="23" cy="12"/>
              </a:xfrm>
              <a:custGeom>
                <a:avLst/>
                <a:gdLst>
                  <a:gd name="T0" fmla="*/ 0 w 23"/>
                  <a:gd name="T1" fmla="*/ 6 h 12"/>
                  <a:gd name="T2" fmla="*/ 2 w 23"/>
                  <a:gd name="T3" fmla="*/ 2 h 12"/>
                  <a:gd name="T4" fmla="*/ 7 w 23"/>
                  <a:gd name="T5" fmla="*/ 0 h 12"/>
                  <a:gd name="T6" fmla="*/ 14 w 23"/>
                  <a:gd name="T7" fmla="*/ 0 h 12"/>
                  <a:gd name="T8" fmla="*/ 21 w 23"/>
                  <a:gd name="T9" fmla="*/ 2 h 12"/>
                  <a:gd name="T10" fmla="*/ 23 w 23"/>
                  <a:gd name="T11" fmla="*/ 6 h 12"/>
                  <a:gd name="T12" fmla="*/ 21 w 23"/>
                  <a:gd name="T13" fmla="*/ 9 h 12"/>
                  <a:gd name="T14" fmla="*/ 14 w 23"/>
                  <a:gd name="T15" fmla="*/ 12 h 12"/>
                  <a:gd name="T16" fmla="*/ 7 w 23"/>
                  <a:gd name="T17" fmla="*/ 12 h 12"/>
                  <a:gd name="T18" fmla="*/ 2 w 23"/>
                  <a:gd name="T19" fmla="*/ 9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2"/>
                    </a:lnTo>
                    <a:lnTo>
                      <a:pt x="7" y="0"/>
                    </a:lnTo>
                    <a:lnTo>
                      <a:pt x="14" y="0"/>
                    </a:lnTo>
                    <a:lnTo>
                      <a:pt x="21" y="2"/>
                    </a:lnTo>
                    <a:lnTo>
                      <a:pt x="23" y="6"/>
                    </a:lnTo>
                    <a:lnTo>
                      <a:pt x="21" y="9"/>
                    </a:lnTo>
                    <a:lnTo>
                      <a:pt x="14" y="12"/>
                    </a:lnTo>
                    <a:lnTo>
                      <a:pt x="7" y="12"/>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54" name="Freeform 405"/>
              <p:cNvSpPr>
                <a:spLocks/>
              </p:cNvSpPr>
              <p:nvPr/>
            </p:nvSpPr>
            <p:spPr bwMode="auto">
              <a:xfrm>
                <a:off x="6065" y="17527"/>
                <a:ext cx="24" cy="11"/>
              </a:xfrm>
              <a:custGeom>
                <a:avLst/>
                <a:gdLst>
                  <a:gd name="T0" fmla="*/ 0 w 24"/>
                  <a:gd name="T1" fmla="*/ 6 h 11"/>
                  <a:gd name="T2" fmla="*/ 3 w 24"/>
                  <a:gd name="T3" fmla="*/ 2 h 11"/>
                  <a:gd name="T4" fmla="*/ 9 w 24"/>
                  <a:gd name="T5" fmla="*/ 0 h 11"/>
                  <a:gd name="T6" fmla="*/ 16 w 24"/>
                  <a:gd name="T7" fmla="*/ 0 h 11"/>
                  <a:gd name="T8" fmla="*/ 22 w 24"/>
                  <a:gd name="T9" fmla="*/ 2 h 11"/>
                  <a:gd name="T10" fmla="*/ 24 w 24"/>
                  <a:gd name="T11" fmla="*/ 6 h 11"/>
                  <a:gd name="T12" fmla="*/ 22 w 24"/>
                  <a:gd name="T13" fmla="*/ 9 h 11"/>
                  <a:gd name="T14" fmla="*/ 16 w 24"/>
                  <a:gd name="T15" fmla="*/ 11 h 11"/>
                  <a:gd name="T16" fmla="*/ 9 w 24"/>
                  <a:gd name="T17" fmla="*/ 11 h 11"/>
                  <a:gd name="T18" fmla="*/ 3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3" y="2"/>
                    </a:lnTo>
                    <a:lnTo>
                      <a:pt x="9" y="0"/>
                    </a:lnTo>
                    <a:lnTo>
                      <a:pt x="16" y="0"/>
                    </a:lnTo>
                    <a:lnTo>
                      <a:pt x="22" y="2"/>
                    </a:lnTo>
                    <a:lnTo>
                      <a:pt x="24" y="6"/>
                    </a:lnTo>
                    <a:lnTo>
                      <a:pt x="22" y="9"/>
                    </a:lnTo>
                    <a:lnTo>
                      <a:pt x="16" y="11"/>
                    </a:lnTo>
                    <a:lnTo>
                      <a:pt x="9"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355" name="Group 406"/>
              <p:cNvGrpSpPr>
                <a:grpSpLocks/>
              </p:cNvGrpSpPr>
              <p:nvPr/>
            </p:nvGrpSpPr>
            <p:grpSpPr bwMode="auto">
              <a:xfrm>
                <a:off x="6048" y="16848"/>
                <a:ext cx="1922" cy="779"/>
                <a:chOff x="2622" y="240"/>
                <a:chExt cx="1922" cy="779"/>
              </a:xfrm>
            </p:grpSpPr>
            <p:sp>
              <p:nvSpPr>
                <p:cNvPr id="20356" name="Freeform 407"/>
                <p:cNvSpPr>
                  <a:spLocks/>
                </p:cNvSpPr>
                <p:nvPr/>
              </p:nvSpPr>
              <p:spPr bwMode="auto">
                <a:xfrm>
                  <a:off x="2622" y="816"/>
                  <a:ext cx="1921" cy="203"/>
                </a:xfrm>
                <a:custGeom>
                  <a:avLst/>
                  <a:gdLst>
                    <a:gd name="T0" fmla="*/ 2 w 1921"/>
                    <a:gd name="T1" fmla="*/ 94 h 203"/>
                    <a:gd name="T2" fmla="*/ 21 w 1921"/>
                    <a:gd name="T3" fmla="*/ 80 h 203"/>
                    <a:gd name="T4" fmla="*/ 59 w 1921"/>
                    <a:gd name="T5" fmla="*/ 66 h 203"/>
                    <a:gd name="T6" fmla="*/ 117 w 1921"/>
                    <a:gd name="T7" fmla="*/ 53 h 203"/>
                    <a:gd name="T8" fmla="*/ 191 w 1921"/>
                    <a:gd name="T9" fmla="*/ 40 h 203"/>
                    <a:gd name="T10" fmla="*/ 281 w 1921"/>
                    <a:gd name="T11" fmla="*/ 29 h 203"/>
                    <a:gd name="T12" fmla="*/ 384 w 1921"/>
                    <a:gd name="T13" fmla="*/ 19 h 203"/>
                    <a:gd name="T14" fmla="*/ 500 w 1921"/>
                    <a:gd name="T15" fmla="*/ 12 h 203"/>
                    <a:gd name="T16" fmla="*/ 624 w 1921"/>
                    <a:gd name="T17" fmla="*/ 6 h 203"/>
                    <a:gd name="T18" fmla="*/ 756 w 1921"/>
                    <a:gd name="T19" fmla="*/ 2 h 203"/>
                    <a:gd name="T20" fmla="*/ 892 w 1921"/>
                    <a:gd name="T21" fmla="*/ 0 h 203"/>
                    <a:gd name="T22" fmla="*/ 1029 w 1921"/>
                    <a:gd name="T23" fmla="*/ 0 h 203"/>
                    <a:gd name="T24" fmla="*/ 1164 w 1921"/>
                    <a:gd name="T25" fmla="*/ 2 h 203"/>
                    <a:gd name="T26" fmla="*/ 1295 w 1921"/>
                    <a:gd name="T27" fmla="*/ 6 h 203"/>
                    <a:gd name="T28" fmla="*/ 1421 w 1921"/>
                    <a:gd name="T29" fmla="*/ 12 h 203"/>
                    <a:gd name="T30" fmla="*/ 1535 w 1921"/>
                    <a:gd name="T31" fmla="*/ 19 h 203"/>
                    <a:gd name="T32" fmla="*/ 1640 w 1921"/>
                    <a:gd name="T33" fmla="*/ 29 h 203"/>
                    <a:gd name="T34" fmla="*/ 1729 w 1921"/>
                    <a:gd name="T35" fmla="*/ 40 h 203"/>
                    <a:gd name="T36" fmla="*/ 1803 w 1921"/>
                    <a:gd name="T37" fmla="*/ 53 h 203"/>
                    <a:gd name="T38" fmla="*/ 1860 w 1921"/>
                    <a:gd name="T39" fmla="*/ 66 h 203"/>
                    <a:gd name="T40" fmla="*/ 1898 w 1921"/>
                    <a:gd name="T41" fmla="*/ 80 h 203"/>
                    <a:gd name="T42" fmla="*/ 1918 w 1921"/>
                    <a:gd name="T43" fmla="*/ 94 h 203"/>
                    <a:gd name="T44" fmla="*/ 1918 w 1921"/>
                    <a:gd name="T45" fmla="*/ 108 h 203"/>
                    <a:gd name="T46" fmla="*/ 1898 w 1921"/>
                    <a:gd name="T47" fmla="*/ 123 h 203"/>
                    <a:gd name="T48" fmla="*/ 1860 w 1921"/>
                    <a:gd name="T49" fmla="*/ 137 h 203"/>
                    <a:gd name="T50" fmla="*/ 1803 w 1921"/>
                    <a:gd name="T51" fmla="*/ 150 h 203"/>
                    <a:gd name="T52" fmla="*/ 1729 w 1921"/>
                    <a:gd name="T53" fmla="*/ 162 h 203"/>
                    <a:gd name="T54" fmla="*/ 1640 w 1921"/>
                    <a:gd name="T55" fmla="*/ 172 h 203"/>
                    <a:gd name="T56" fmla="*/ 1535 w 1921"/>
                    <a:gd name="T57" fmla="*/ 182 h 203"/>
                    <a:gd name="T58" fmla="*/ 1421 w 1921"/>
                    <a:gd name="T59" fmla="*/ 190 h 203"/>
                    <a:gd name="T60" fmla="*/ 1295 w 1921"/>
                    <a:gd name="T61" fmla="*/ 196 h 203"/>
                    <a:gd name="T62" fmla="*/ 1164 w 1921"/>
                    <a:gd name="T63" fmla="*/ 200 h 203"/>
                    <a:gd name="T64" fmla="*/ 1029 w 1921"/>
                    <a:gd name="T65" fmla="*/ 201 h 203"/>
                    <a:gd name="T66" fmla="*/ 892 w 1921"/>
                    <a:gd name="T67" fmla="*/ 201 h 203"/>
                    <a:gd name="T68" fmla="*/ 756 w 1921"/>
                    <a:gd name="T69" fmla="*/ 200 h 203"/>
                    <a:gd name="T70" fmla="*/ 624 w 1921"/>
                    <a:gd name="T71" fmla="*/ 196 h 203"/>
                    <a:gd name="T72" fmla="*/ 500 w 1921"/>
                    <a:gd name="T73" fmla="*/ 190 h 203"/>
                    <a:gd name="T74" fmla="*/ 384 w 1921"/>
                    <a:gd name="T75" fmla="*/ 182 h 203"/>
                    <a:gd name="T76" fmla="*/ 281 w 1921"/>
                    <a:gd name="T77" fmla="*/ 172 h 203"/>
                    <a:gd name="T78" fmla="*/ 191 w 1921"/>
                    <a:gd name="T79" fmla="*/ 162 h 203"/>
                    <a:gd name="T80" fmla="*/ 117 w 1921"/>
                    <a:gd name="T81" fmla="*/ 150 h 203"/>
                    <a:gd name="T82" fmla="*/ 59 w 1921"/>
                    <a:gd name="T83" fmla="*/ 137 h 203"/>
                    <a:gd name="T84" fmla="*/ 21 w 1921"/>
                    <a:gd name="T85" fmla="*/ 123 h 203"/>
                    <a:gd name="T86" fmla="*/ 2 w 1921"/>
                    <a:gd name="T87" fmla="*/ 108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3"/>
                    <a:gd name="T134" fmla="*/ 1921 w 1921"/>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3">
                      <a:moveTo>
                        <a:pt x="0" y="101"/>
                      </a:moveTo>
                      <a:lnTo>
                        <a:pt x="2" y="94"/>
                      </a:lnTo>
                      <a:lnTo>
                        <a:pt x="8" y="86"/>
                      </a:lnTo>
                      <a:lnTo>
                        <a:pt x="21" y="80"/>
                      </a:lnTo>
                      <a:lnTo>
                        <a:pt x="38" y="72"/>
                      </a:lnTo>
                      <a:lnTo>
                        <a:pt x="59" y="66"/>
                      </a:lnTo>
                      <a:lnTo>
                        <a:pt x="86" y="59"/>
                      </a:lnTo>
                      <a:lnTo>
                        <a:pt x="117" y="53"/>
                      </a:lnTo>
                      <a:lnTo>
                        <a:pt x="151" y="46"/>
                      </a:lnTo>
                      <a:lnTo>
                        <a:pt x="191" y="40"/>
                      </a:lnTo>
                      <a:lnTo>
                        <a:pt x="234" y="34"/>
                      </a:lnTo>
                      <a:lnTo>
                        <a:pt x="281" y="29"/>
                      </a:lnTo>
                      <a:lnTo>
                        <a:pt x="331" y="25"/>
                      </a:lnTo>
                      <a:lnTo>
                        <a:pt x="384" y="19"/>
                      </a:lnTo>
                      <a:lnTo>
                        <a:pt x="440" y="16"/>
                      </a:lnTo>
                      <a:lnTo>
                        <a:pt x="500" y="12"/>
                      </a:lnTo>
                      <a:lnTo>
                        <a:pt x="561" y="9"/>
                      </a:lnTo>
                      <a:lnTo>
                        <a:pt x="624" y="6"/>
                      </a:lnTo>
                      <a:lnTo>
                        <a:pt x="689" y="3"/>
                      </a:lnTo>
                      <a:lnTo>
                        <a:pt x="756" y="2"/>
                      </a:lnTo>
                      <a:lnTo>
                        <a:pt x="823" y="1"/>
                      </a:lnTo>
                      <a:lnTo>
                        <a:pt x="892" y="0"/>
                      </a:lnTo>
                      <a:lnTo>
                        <a:pt x="960" y="0"/>
                      </a:lnTo>
                      <a:lnTo>
                        <a:pt x="1029" y="0"/>
                      </a:lnTo>
                      <a:lnTo>
                        <a:pt x="1096" y="1"/>
                      </a:lnTo>
                      <a:lnTo>
                        <a:pt x="1164" y="2"/>
                      </a:lnTo>
                      <a:lnTo>
                        <a:pt x="1230" y="3"/>
                      </a:lnTo>
                      <a:lnTo>
                        <a:pt x="1295" y="6"/>
                      </a:lnTo>
                      <a:lnTo>
                        <a:pt x="1358" y="9"/>
                      </a:lnTo>
                      <a:lnTo>
                        <a:pt x="1421" y="12"/>
                      </a:lnTo>
                      <a:lnTo>
                        <a:pt x="1479" y="16"/>
                      </a:lnTo>
                      <a:lnTo>
                        <a:pt x="1535" y="19"/>
                      </a:lnTo>
                      <a:lnTo>
                        <a:pt x="1589" y="25"/>
                      </a:lnTo>
                      <a:lnTo>
                        <a:pt x="1640" y="29"/>
                      </a:lnTo>
                      <a:lnTo>
                        <a:pt x="1686" y="34"/>
                      </a:lnTo>
                      <a:lnTo>
                        <a:pt x="1729" y="40"/>
                      </a:lnTo>
                      <a:lnTo>
                        <a:pt x="1768" y="46"/>
                      </a:lnTo>
                      <a:lnTo>
                        <a:pt x="1803" y="53"/>
                      </a:lnTo>
                      <a:lnTo>
                        <a:pt x="1834" y="59"/>
                      </a:lnTo>
                      <a:lnTo>
                        <a:pt x="1860" y="66"/>
                      </a:lnTo>
                      <a:lnTo>
                        <a:pt x="1881" y="72"/>
                      </a:lnTo>
                      <a:lnTo>
                        <a:pt x="1898" y="80"/>
                      </a:lnTo>
                      <a:lnTo>
                        <a:pt x="1911" y="86"/>
                      </a:lnTo>
                      <a:lnTo>
                        <a:pt x="1918" y="94"/>
                      </a:lnTo>
                      <a:lnTo>
                        <a:pt x="1921" y="101"/>
                      </a:lnTo>
                      <a:lnTo>
                        <a:pt x="1918" y="108"/>
                      </a:lnTo>
                      <a:lnTo>
                        <a:pt x="1911" y="115"/>
                      </a:lnTo>
                      <a:lnTo>
                        <a:pt x="1898" y="123"/>
                      </a:lnTo>
                      <a:lnTo>
                        <a:pt x="1881" y="129"/>
                      </a:lnTo>
                      <a:lnTo>
                        <a:pt x="1860" y="137"/>
                      </a:lnTo>
                      <a:lnTo>
                        <a:pt x="1834" y="143"/>
                      </a:lnTo>
                      <a:lnTo>
                        <a:pt x="1803" y="150"/>
                      </a:lnTo>
                      <a:lnTo>
                        <a:pt x="1768" y="155"/>
                      </a:lnTo>
                      <a:lnTo>
                        <a:pt x="1729" y="162"/>
                      </a:lnTo>
                      <a:lnTo>
                        <a:pt x="1686" y="167"/>
                      </a:lnTo>
                      <a:lnTo>
                        <a:pt x="1640" y="172"/>
                      </a:lnTo>
                      <a:lnTo>
                        <a:pt x="1589" y="178"/>
                      </a:lnTo>
                      <a:lnTo>
                        <a:pt x="1535" y="182"/>
                      </a:lnTo>
                      <a:lnTo>
                        <a:pt x="1479" y="186"/>
                      </a:lnTo>
                      <a:lnTo>
                        <a:pt x="1421" y="190"/>
                      </a:lnTo>
                      <a:lnTo>
                        <a:pt x="1358" y="193"/>
                      </a:lnTo>
                      <a:lnTo>
                        <a:pt x="1295" y="196"/>
                      </a:lnTo>
                      <a:lnTo>
                        <a:pt x="1230" y="198"/>
                      </a:lnTo>
                      <a:lnTo>
                        <a:pt x="1164" y="200"/>
                      </a:lnTo>
                      <a:lnTo>
                        <a:pt x="1096" y="201"/>
                      </a:lnTo>
                      <a:lnTo>
                        <a:pt x="1029" y="201"/>
                      </a:lnTo>
                      <a:lnTo>
                        <a:pt x="960" y="203"/>
                      </a:lnTo>
                      <a:lnTo>
                        <a:pt x="892" y="201"/>
                      </a:lnTo>
                      <a:lnTo>
                        <a:pt x="823" y="201"/>
                      </a:lnTo>
                      <a:lnTo>
                        <a:pt x="756" y="200"/>
                      </a:lnTo>
                      <a:lnTo>
                        <a:pt x="689" y="198"/>
                      </a:lnTo>
                      <a:lnTo>
                        <a:pt x="624" y="196"/>
                      </a:lnTo>
                      <a:lnTo>
                        <a:pt x="561" y="193"/>
                      </a:lnTo>
                      <a:lnTo>
                        <a:pt x="500" y="190"/>
                      </a:lnTo>
                      <a:lnTo>
                        <a:pt x="440" y="186"/>
                      </a:lnTo>
                      <a:lnTo>
                        <a:pt x="384" y="182"/>
                      </a:lnTo>
                      <a:lnTo>
                        <a:pt x="331" y="178"/>
                      </a:lnTo>
                      <a:lnTo>
                        <a:pt x="281" y="172"/>
                      </a:lnTo>
                      <a:lnTo>
                        <a:pt x="234" y="167"/>
                      </a:lnTo>
                      <a:lnTo>
                        <a:pt x="191" y="162"/>
                      </a:lnTo>
                      <a:lnTo>
                        <a:pt x="151" y="155"/>
                      </a:lnTo>
                      <a:lnTo>
                        <a:pt x="117" y="150"/>
                      </a:lnTo>
                      <a:lnTo>
                        <a:pt x="86" y="143"/>
                      </a:lnTo>
                      <a:lnTo>
                        <a:pt x="59" y="137"/>
                      </a:lnTo>
                      <a:lnTo>
                        <a:pt x="38" y="129"/>
                      </a:lnTo>
                      <a:lnTo>
                        <a:pt x="21" y="123"/>
                      </a:lnTo>
                      <a:lnTo>
                        <a:pt x="8" y="115"/>
                      </a:lnTo>
                      <a:lnTo>
                        <a:pt x="2" y="108"/>
                      </a:lnTo>
                      <a:lnTo>
                        <a:pt x="0" y="101"/>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57" name="Freeform 408"/>
                <p:cNvSpPr>
                  <a:spLocks/>
                </p:cNvSpPr>
                <p:nvPr/>
              </p:nvSpPr>
              <p:spPr bwMode="auto">
                <a:xfrm>
                  <a:off x="2622" y="715"/>
                  <a:ext cx="1921" cy="202"/>
                </a:xfrm>
                <a:custGeom>
                  <a:avLst/>
                  <a:gdLst>
                    <a:gd name="T0" fmla="*/ 2 w 1921"/>
                    <a:gd name="T1" fmla="*/ 93 h 202"/>
                    <a:gd name="T2" fmla="*/ 21 w 1921"/>
                    <a:gd name="T3" fmla="*/ 79 h 202"/>
                    <a:gd name="T4" fmla="*/ 59 w 1921"/>
                    <a:gd name="T5" fmla="*/ 65 h 202"/>
                    <a:gd name="T6" fmla="*/ 117 w 1921"/>
                    <a:gd name="T7" fmla="*/ 52 h 202"/>
                    <a:gd name="T8" fmla="*/ 191 w 1921"/>
                    <a:gd name="T9" fmla="*/ 40 h 202"/>
                    <a:gd name="T10" fmla="*/ 281 w 1921"/>
                    <a:gd name="T11" fmla="*/ 29 h 202"/>
                    <a:gd name="T12" fmla="*/ 384 w 1921"/>
                    <a:gd name="T13" fmla="*/ 19 h 202"/>
                    <a:gd name="T14" fmla="*/ 500 w 1921"/>
                    <a:gd name="T15" fmla="*/ 12 h 202"/>
                    <a:gd name="T16" fmla="*/ 624 w 1921"/>
                    <a:gd name="T17" fmla="*/ 6 h 202"/>
                    <a:gd name="T18" fmla="*/ 756 w 1921"/>
                    <a:gd name="T19" fmla="*/ 2 h 202"/>
                    <a:gd name="T20" fmla="*/ 892 w 1921"/>
                    <a:gd name="T21" fmla="*/ 0 h 202"/>
                    <a:gd name="T22" fmla="*/ 1029 w 1921"/>
                    <a:gd name="T23" fmla="*/ 0 h 202"/>
                    <a:gd name="T24" fmla="*/ 1164 w 1921"/>
                    <a:gd name="T25" fmla="*/ 2 h 202"/>
                    <a:gd name="T26" fmla="*/ 1295 w 1921"/>
                    <a:gd name="T27" fmla="*/ 6 h 202"/>
                    <a:gd name="T28" fmla="*/ 1421 w 1921"/>
                    <a:gd name="T29" fmla="*/ 12 h 202"/>
                    <a:gd name="T30" fmla="*/ 1535 w 1921"/>
                    <a:gd name="T31" fmla="*/ 19 h 202"/>
                    <a:gd name="T32" fmla="*/ 1640 w 1921"/>
                    <a:gd name="T33" fmla="*/ 29 h 202"/>
                    <a:gd name="T34" fmla="*/ 1729 w 1921"/>
                    <a:gd name="T35" fmla="*/ 40 h 202"/>
                    <a:gd name="T36" fmla="*/ 1803 w 1921"/>
                    <a:gd name="T37" fmla="*/ 52 h 202"/>
                    <a:gd name="T38" fmla="*/ 1860 w 1921"/>
                    <a:gd name="T39" fmla="*/ 65 h 202"/>
                    <a:gd name="T40" fmla="*/ 1898 w 1921"/>
                    <a:gd name="T41" fmla="*/ 79 h 202"/>
                    <a:gd name="T42" fmla="*/ 1918 w 1921"/>
                    <a:gd name="T43" fmla="*/ 93 h 202"/>
                    <a:gd name="T44" fmla="*/ 1918 w 1921"/>
                    <a:gd name="T45" fmla="*/ 107 h 202"/>
                    <a:gd name="T46" fmla="*/ 1898 w 1921"/>
                    <a:gd name="T47" fmla="*/ 123 h 202"/>
                    <a:gd name="T48" fmla="*/ 1860 w 1921"/>
                    <a:gd name="T49" fmla="*/ 137 h 202"/>
                    <a:gd name="T50" fmla="*/ 1803 w 1921"/>
                    <a:gd name="T51" fmla="*/ 149 h 202"/>
                    <a:gd name="T52" fmla="*/ 1729 w 1921"/>
                    <a:gd name="T53" fmla="*/ 161 h 202"/>
                    <a:gd name="T54" fmla="*/ 1640 w 1921"/>
                    <a:gd name="T55" fmla="*/ 172 h 202"/>
                    <a:gd name="T56" fmla="*/ 1535 w 1921"/>
                    <a:gd name="T57" fmla="*/ 182 h 202"/>
                    <a:gd name="T58" fmla="*/ 1421 w 1921"/>
                    <a:gd name="T59" fmla="*/ 189 h 202"/>
                    <a:gd name="T60" fmla="*/ 1295 w 1921"/>
                    <a:gd name="T61" fmla="*/ 196 h 202"/>
                    <a:gd name="T62" fmla="*/ 1164 w 1921"/>
                    <a:gd name="T63" fmla="*/ 200 h 202"/>
                    <a:gd name="T64" fmla="*/ 1029 w 1921"/>
                    <a:gd name="T65" fmla="*/ 201 h 202"/>
                    <a:gd name="T66" fmla="*/ 892 w 1921"/>
                    <a:gd name="T67" fmla="*/ 201 h 202"/>
                    <a:gd name="T68" fmla="*/ 756 w 1921"/>
                    <a:gd name="T69" fmla="*/ 200 h 202"/>
                    <a:gd name="T70" fmla="*/ 624 w 1921"/>
                    <a:gd name="T71" fmla="*/ 196 h 202"/>
                    <a:gd name="T72" fmla="*/ 500 w 1921"/>
                    <a:gd name="T73" fmla="*/ 189 h 202"/>
                    <a:gd name="T74" fmla="*/ 384 w 1921"/>
                    <a:gd name="T75" fmla="*/ 182 h 202"/>
                    <a:gd name="T76" fmla="*/ 281 w 1921"/>
                    <a:gd name="T77" fmla="*/ 172 h 202"/>
                    <a:gd name="T78" fmla="*/ 191 w 1921"/>
                    <a:gd name="T79" fmla="*/ 161 h 202"/>
                    <a:gd name="T80" fmla="*/ 117 w 1921"/>
                    <a:gd name="T81" fmla="*/ 149 h 202"/>
                    <a:gd name="T82" fmla="*/ 59 w 1921"/>
                    <a:gd name="T83" fmla="*/ 137 h 202"/>
                    <a:gd name="T84" fmla="*/ 21 w 1921"/>
                    <a:gd name="T85" fmla="*/ 123 h 202"/>
                    <a:gd name="T86" fmla="*/ 2 w 1921"/>
                    <a:gd name="T87" fmla="*/ 107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2"/>
                    <a:gd name="T134" fmla="*/ 1921 w 1921"/>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2">
                      <a:moveTo>
                        <a:pt x="0" y="101"/>
                      </a:moveTo>
                      <a:lnTo>
                        <a:pt x="2" y="93"/>
                      </a:lnTo>
                      <a:lnTo>
                        <a:pt x="8" y="86"/>
                      </a:lnTo>
                      <a:lnTo>
                        <a:pt x="21" y="79"/>
                      </a:lnTo>
                      <a:lnTo>
                        <a:pt x="38" y="72"/>
                      </a:lnTo>
                      <a:lnTo>
                        <a:pt x="59" y="65"/>
                      </a:lnTo>
                      <a:lnTo>
                        <a:pt x="86" y="59"/>
                      </a:lnTo>
                      <a:lnTo>
                        <a:pt x="117" y="52"/>
                      </a:lnTo>
                      <a:lnTo>
                        <a:pt x="151" y="46"/>
                      </a:lnTo>
                      <a:lnTo>
                        <a:pt x="191" y="40"/>
                      </a:lnTo>
                      <a:lnTo>
                        <a:pt x="234" y="34"/>
                      </a:lnTo>
                      <a:lnTo>
                        <a:pt x="281" y="29"/>
                      </a:lnTo>
                      <a:lnTo>
                        <a:pt x="331" y="24"/>
                      </a:lnTo>
                      <a:lnTo>
                        <a:pt x="384" y="19"/>
                      </a:lnTo>
                      <a:lnTo>
                        <a:pt x="440" y="16"/>
                      </a:lnTo>
                      <a:lnTo>
                        <a:pt x="500" y="12"/>
                      </a:lnTo>
                      <a:lnTo>
                        <a:pt x="561" y="8"/>
                      </a:lnTo>
                      <a:lnTo>
                        <a:pt x="624" y="6"/>
                      </a:lnTo>
                      <a:lnTo>
                        <a:pt x="689" y="3"/>
                      </a:lnTo>
                      <a:lnTo>
                        <a:pt x="756" y="2"/>
                      </a:lnTo>
                      <a:lnTo>
                        <a:pt x="823" y="1"/>
                      </a:lnTo>
                      <a:lnTo>
                        <a:pt x="892" y="0"/>
                      </a:lnTo>
                      <a:lnTo>
                        <a:pt x="960" y="0"/>
                      </a:lnTo>
                      <a:lnTo>
                        <a:pt x="1029" y="0"/>
                      </a:lnTo>
                      <a:lnTo>
                        <a:pt x="1096" y="1"/>
                      </a:lnTo>
                      <a:lnTo>
                        <a:pt x="1164" y="2"/>
                      </a:lnTo>
                      <a:lnTo>
                        <a:pt x="1230" y="3"/>
                      </a:lnTo>
                      <a:lnTo>
                        <a:pt x="1295" y="6"/>
                      </a:lnTo>
                      <a:lnTo>
                        <a:pt x="1358" y="8"/>
                      </a:lnTo>
                      <a:lnTo>
                        <a:pt x="1421" y="12"/>
                      </a:lnTo>
                      <a:lnTo>
                        <a:pt x="1479" y="16"/>
                      </a:lnTo>
                      <a:lnTo>
                        <a:pt x="1535" y="19"/>
                      </a:lnTo>
                      <a:lnTo>
                        <a:pt x="1589" y="24"/>
                      </a:lnTo>
                      <a:lnTo>
                        <a:pt x="1640" y="29"/>
                      </a:lnTo>
                      <a:lnTo>
                        <a:pt x="1686" y="34"/>
                      </a:lnTo>
                      <a:lnTo>
                        <a:pt x="1729" y="40"/>
                      </a:lnTo>
                      <a:lnTo>
                        <a:pt x="1768" y="46"/>
                      </a:lnTo>
                      <a:lnTo>
                        <a:pt x="1803" y="52"/>
                      </a:lnTo>
                      <a:lnTo>
                        <a:pt x="1834" y="59"/>
                      </a:lnTo>
                      <a:lnTo>
                        <a:pt x="1860" y="65"/>
                      </a:lnTo>
                      <a:lnTo>
                        <a:pt x="1881" y="72"/>
                      </a:lnTo>
                      <a:lnTo>
                        <a:pt x="1898" y="79"/>
                      </a:lnTo>
                      <a:lnTo>
                        <a:pt x="1911" y="86"/>
                      </a:lnTo>
                      <a:lnTo>
                        <a:pt x="1918" y="93"/>
                      </a:lnTo>
                      <a:lnTo>
                        <a:pt x="1921" y="101"/>
                      </a:lnTo>
                      <a:lnTo>
                        <a:pt x="1918" y="107"/>
                      </a:lnTo>
                      <a:lnTo>
                        <a:pt x="1911" y="115"/>
                      </a:lnTo>
                      <a:lnTo>
                        <a:pt x="1898" y="123"/>
                      </a:lnTo>
                      <a:lnTo>
                        <a:pt x="1881" y="129"/>
                      </a:lnTo>
                      <a:lnTo>
                        <a:pt x="1860" y="137"/>
                      </a:lnTo>
                      <a:lnTo>
                        <a:pt x="1834" y="143"/>
                      </a:lnTo>
                      <a:lnTo>
                        <a:pt x="1803" y="149"/>
                      </a:lnTo>
                      <a:lnTo>
                        <a:pt x="1768" y="155"/>
                      </a:lnTo>
                      <a:lnTo>
                        <a:pt x="1729" y="161"/>
                      </a:lnTo>
                      <a:lnTo>
                        <a:pt x="1686" y="167"/>
                      </a:lnTo>
                      <a:lnTo>
                        <a:pt x="1640" y="172"/>
                      </a:lnTo>
                      <a:lnTo>
                        <a:pt x="1589" y="177"/>
                      </a:lnTo>
                      <a:lnTo>
                        <a:pt x="1535" y="182"/>
                      </a:lnTo>
                      <a:lnTo>
                        <a:pt x="1479" y="186"/>
                      </a:lnTo>
                      <a:lnTo>
                        <a:pt x="1421" y="189"/>
                      </a:lnTo>
                      <a:lnTo>
                        <a:pt x="1358" y="193"/>
                      </a:lnTo>
                      <a:lnTo>
                        <a:pt x="1295" y="196"/>
                      </a:lnTo>
                      <a:lnTo>
                        <a:pt x="1230" y="198"/>
                      </a:lnTo>
                      <a:lnTo>
                        <a:pt x="1164" y="200"/>
                      </a:lnTo>
                      <a:lnTo>
                        <a:pt x="1096" y="201"/>
                      </a:lnTo>
                      <a:lnTo>
                        <a:pt x="1029" y="201"/>
                      </a:lnTo>
                      <a:lnTo>
                        <a:pt x="960" y="202"/>
                      </a:lnTo>
                      <a:lnTo>
                        <a:pt x="892" y="201"/>
                      </a:lnTo>
                      <a:lnTo>
                        <a:pt x="823" y="201"/>
                      </a:lnTo>
                      <a:lnTo>
                        <a:pt x="756" y="200"/>
                      </a:lnTo>
                      <a:lnTo>
                        <a:pt x="689" y="198"/>
                      </a:lnTo>
                      <a:lnTo>
                        <a:pt x="624" y="196"/>
                      </a:lnTo>
                      <a:lnTo>
                        <a:pt x="561" y="193"/>
                      </a:lnTo>
                      <a:lnTo>
                        <a:pt x="500" y="189"/>
                      </a:lnTo>
                      <a:lnTo>
                        <a:pt x="440" y="186"/>
                      </a:lnTo>
                      <a:lnTo>
                        <a:pt x="384" y="182"/>
                      </a:lnTo>
                      <a:lnTo>
                        <a:pt x="331" y="177"/>
                      </a:lnTo>
                      <a:lnTo>
                        <a:pt x="281" y="172"/>
                      </a:lnTo>
                      <a:lnTo>
                        <a:pt x="234" y="167"/>
                      </a:lnTo>
                      <a:lnTo>
                        <a:pt x="191" y="161"/>
                      </a:lnTo>
                      <a:lnTo>
                        <a:pt x="151" y="155"/>
                      </a:lnTo>
                      <a:lnTo>
                        <a:pt x="117" y="149"/>
                      </a:lnTo>
                      <a:lnTo>
                        <a:pt x="86" y="143"/>
                      </a:lnTo>
                      <a:lnTo>
                        <a:pt x="59" y="137"/>
                      </a:lnTo>
                      <a:lnTo>
                        <a:pt x="38" y="129"/>
                      </a:lnTo>
                      <a:lnTo>
                        <a:pt x="21" y="123"/>
                      </a:lnTo>
                      <a:lnTo>
                        <a:pt x="8" y="115"/>
                      </a:lnTo>
                      <a:lnTo>
                        <a:pt x="2" y="107"/>
                      </a:lnTo>
                      <a:lnTo>
                        <a:pt x="0" y="101"/>
                      </a:lnTo>
                      <a:close/>
                    </a:path>
                  </a:pathLst>
                </a:custGeom>
                <a:solidFill>
                  <a:srgbClr val="80808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58" name="Line 409"/>
                <p:cNvSpPr>
                  <a:spLocks noChangeShapeType="1"/>
                </p:cNvSpPr>
                <p:nvPr/>
              </p:nvSpPr>
              <p:spPr bwMode="auto">
                <a:xfrm>
                  <a:off x="4543" y="816"/>
                  <a:ext cx="1" cy="10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359" name="Line 410"/>
                <p:cNvSpPr>
                  <a:spLocks noChangeShapeType="1"/>
                </p:cNvSpPr>
                <p:nvPr/>
              </p:nvSpPr>
              <p:spPr bwMode="auto">
                <a:xfrm>
                  <a:off x="2622" y="816"/>
                  <a:ext cx="1" cy="10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360" name="Freeform 411"/>
                <p:cNvSpPr>
                  <a:spLocks/>
                </p:cNvSpPr>
                <p:nvPr/>
              </p:nvSpPr>
              <p:spPr bwMode="auto">
                <a:xfrm>
                  <a:off x="2622" y="816"/>
                  <a:ext cx="1921" cy="203"/>
                </a:xfrm>
                <a:custGeom>
                  <a:avLst/>
                  <a:gdLst>
                    <a:gd name="T0" fmla="*/ 0 w 1921"/>
                    <a:gd name="T1" fmla="*/ 101 h 203"/>
                    <a:gd name="T2" fmla="*/ 8 w 1921"/>
                    <a:gd name="T3" fmla="*/ 115 h 203"/>
                    <a:gd name="T4" fmla="*/ 38 w 1921"/>
                    <a:gd name="T5" fmla="*/ 129 h 203"/>
                    <a:gd name="T6" fmla="*/ 86 w 1921"/>
                    <a:gd name="T7" fmla="*/ 143 h 203"/>
                    <a:gd name="T8" fmla="*/ 151 w 1921"/>
                    <a:gd name="T9" fmla="*/ 155 h 203"/>
                    <a:gd name="T10" fmla="*/ 234 w 1921"/>
                    <a:gd name="T11" fmla="*/ 167 h 203"/>
                    <a:gd name="T12" fmla="*/ 331 w 1921"/>
                    <a:gd name="T13" fmla="*/ 178 h 203"/>
                    <a:gd name="T14" fmla="*/ 440 w 1921"/>
                    <a:gd name="T15" fmla="*/ 186 h 203"/>
                    <a:gd name="T16" fmla="*/ 561 w 1921"/>
                    <a:gd name="T17" fmla="*/ 193 h 203"/>
                    <a:gd name="T18" fmla="*/ 689 w 1921"/>
                    <a:gd name="T19" fmla="*/ 198 h 203"/>
                    <a:gd name="T20" fmla="*/ 823 w 1921"/>
                    <a:gd name="T21" fmla="*/ 201 h 203"/>
                    <a:gd name="T22" fmla="*/ 960 w 1921"/>
                    <a:gd name="T23" fmla="*/ 203 h 203"/>
                    <a:gd name="T24" fmla="*/ 1096 w 1921"/>
                    <a:gd name="T25" fmla="*/ 201 h 203"/>
                    <a:gd name="T26" fmla="*/ 1230 w 1921"/>
                    <a:gd name="T27" fmla="*/ 198 h 203"/>
                    <a:gd name="T28" fmla="*/ 1358 w 1921"/>
                    <a:gd name="T29" fmla="*/ 193 h 203"/>
                    <a:gd name="T30" fmla="*/ 1479 w 1921"/>
                    <a:gd name="T31" fmla="*/ 186 h 203"/>
                    <a:gd name="T32" fmla="*/ 1589 w 1921"/>
                    <a:gd name="T33" fmla="*/ 178 h 203"/>
                    <a:gd name="T34" fmla="*/ 1686 w 1921"/>
                    <a:gd name="T35" fmla="*/ 167 h 203"/>
                    <a:gd name="T36" fmla="*/ 1768 w 1921"/>
                    <a:gd name="T37" fmla="*/ 155 h 203"/>
                    <a:gd name="T38" fmla="*/ 1834 w 1921"/>
                    <a:gd name="T39" fmla="*/ 143 h 203"/>
                    <a:gd name="T40" fmla="*/ 1881 w 1921"/>
                    <a:gd name="T41" fmla="*/ 129 h 203"/>
                    <a:gd name="T42" fmla="*/ 1911 w 1921"/>
                    <a:gd name="T43" fmla="*/ 115 h 203"/>
                    <a:gd name="T44" fmla="*/ 1921 w 1921"/>
                    <a:gd name="T45" fmla="*/ 101 h 203"/>
                    <a:gd name="T46" fmla="*/ 1918 w 1921"/>
                    <a:gd name="T47" fmla="*/ 6 h 203"/>
                    <a:gd name="T48" fmla="*/ 1898 w 1921"/>
                    <a:gd name="T49" fmla="*/ 22 h 203"/>
                    <a:gd name="T50" fmla="*/ 1860 w 1921"/>
                    <a:gd name="T51" fmla="*/ 36 h 203"/>
                    <a:gd name="T52" fmla="*/ 1803 w 1921"/>
                    <a:gd name="T53" fmla="*/ 48 h 203"/>
                    <a:gd name="T54" fmla="*/ 1729 w 1921"/>
                    <a:gd name="T55" fmla="*/ 60 h 203"/>
                    <a:gd name="T56" fmla="*/ 1640 w 1921"/>
                    <a:gd name="T57" fmla="*/ 71 h 203"/>
                    <a:gd name="T58" fmla="*/ 1535 w 1921"/>
                    <a:gd name="T59" fmla="*/ 81 h 203"/>
                    <a:gd name="T60" fmla="*/ 1421 w 1921"/>
                    <a:gd name="T61" fmla="*/ 88 h 203"/>
                    <a:gd name="T62" fmla="*/ 1295 w 1921"/>
                    <a:gd name="T63" fmla="*/ 95 h 203"/>
                    <a:gd name="T64" fmla="*/ 1164 w 1921"/>
                    <a:gd name="T65" fmla="*/ 99 h 203"/>
                    <a:gd name="T66" fmla="*/ 1029 w 1921"/>
                    <a:gd name="T67" fmla="*/ 100 h 203"/>
                    <a:gd name="T68" fmla="*/ 892 w 1921"/>
                    <a:gd name="T69" fmla="*/ 100 h 203"/>
                    <a:gd name="T70" fmla="*/ 756 w 1921"/>
                    <a:gd name="T71" fmla="*/ 99 h 203"/>
                    <a:gd name="T72" fmla="*/ 624 w 1921"/>
                    <a:gd name="T73" fmla="*/ 95 h 203"/>
                    <a:gd name="T74" fmla="*/ 500 w 1921"/>
                    <a:gd name="T75" fmla="*/ 88 h 203"/>
                    <a:gd name="T76" fmla="*/ 384 w 1921"/>
                    <a:gd name="T77" fmla="*/ 81 h 203"/>
                    <a:gd name="T78" fmla="*/ 281 w 1921"/>
                    <a:gd name="T79" fmla="*/ 71 h 203"/>
                    <a:gd name="T80" fmla="*/ 191 w 1921"/>
                    <a:gd name="T81" fmla="*/ 60 h 203"/>
                    <a:gd name="T82" fmla="*/ 117 w 1921"/>
                    <a:gd name="T83" fmla="*/ 48 h 203"/>
                    <a:gd name="T84" fmla="*/ 59 w 1921"/>
                    <a:gd name="T85" fmla="*/ 36 h 203"/>
                    <a:gd name="T86" fmla="*/ 21 w 1921"/>
                    <a:gd name="T87" fmla="*/ 22 h 203"/>
                    <a:gd name="T88" fmla="*/ 2 w 1921"/>
                    <a:gd name="T89" fmla="*/ 6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1"/>
                    <a:gd name="T136" fmla="*/ 0 h 203"/>
                    <a:gd name="T137" fmla="*/ 1921 w 1921"/>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1" h="203">
                      <a:moveTo>
                        <a:pt x="0" y="0"/>
                      </a:moveTo>
                      <a:lnTo>
                        <a:pt x="0" y="101"/>
                      </a:lnTo>
                      <a:lnTo>
                        <a:pt x="2" y="108"/>
                      </a:lnTo>
                      <a:lnTo>
                        <a:pt x="8" y="115"/>
                      </a:lnTo>
                      <a:lnTo>
                        <a:pt x="21" y="123"/>
                      </a:lnTo>
                      <a:lnTo>
                        <a:pt x="38" y="129"/>
                      </a:lnTo>
                      <a:lnTo>
                        <a:pt x="59" y="137"/>
                      </a:lnTo>
                      <a:lnTo>
                        <a:pt x="86" y="143"/>
                      </a:lnTo>
                      <a:lnTo>
                        <a:pt x="117" y="150"/>
                      </a:lnTo>
                      <a:lnTo>
                        <a:pt x="151" y="155"/>
                      </a:lnTo>
                      <a:lnTo>
                        <a:pt x="191" y="162"/>
                      </a:lnTo>
                      <a:lnTo>
                        <a:pt x="234" y="167"/>
                      </a:lnTo>
                      <a:lnTo>
                        <a:pt x="281" y="172"/>
                      </a:lnTo>
                      <a:lnTo>
                        <a:pt x="331" y="178"/>
                      </a:lnTo>
                      <a:lnTo>
                        <a:pt x="384" y="182"/>
                      </a:lnTo>
                      <a:lnTo>
                        <a:pt x="440" y="186"/>
                      </a:lnTo>
                      <a:lnTo>
                        <a:pt x="500" y="190"/>
                      </a:lnTo>
                      <a:lnTo>
                        <a:pt x="561" y="193"/>
                      </a:lnTo>
                      <a:lnTo>
                        <a:pt x="624" y="196"/>
                      </a:lnTo>
                      <a:lnTo>
                        <a:pt x="689" y="198"/>
                      </a:lnTo>
                      <a:lnTo>
                        <a:pt x="756" y="200"/>
                      </a:lnTo>
                      <a:lnTo>
                        <a:pt x="823" y="201"/>
                      </a:lnTo>
                      <a:lnTo>
                        <a:pt x="892" y="201"/>
                      </a:lnTo>
                      <a:lnTo>
                        <a:pt x="960" y="203"/>
                      </a:lnTo>
                      <a:lnTo>
                        <a:pt x="1029" y="201"/>
                      </a:lnTo>
                      <a:lnTo>
                        <a:pt x="1096" y="201"/>
                      </a:lnTo>
                      <a:lnTo>
                        <a:pt x="1164" y="200"/>
                      </a:lnTo>
                      <a:lnTo>
                        <a:pt x="1230" y="198"/>
                      </a:lnTo>
                      <a:lnTo>
                        <a:pt x="1295" y="196"/>
                      </a:lnTo>
                      <a:lnTo>
                        <a:pt x="1358" y="193"/>
                      </a:lnTo>
                      <a:lnTo>
                        <a:pt x="1421" y="190"/>
                      </a:lnTo>
                      <a:lnTo>
                        <a:pt x="1479" y="186"/>
                      </a:lnTo>
                      <a:lnTo>
                        <a:pt x="1535" y="182"/>
                      </a:lnTo>
                      <a:lnTo>
                        <a:pt x="1589" y="178"/>
                      </a:lnTo>
                      <a:lnTo>
                        <a:pt x="1640" y="172"/>
                      </a:lnTo>
                      <a:lnTo>
                        <a:pt x="1686" y="167"/>
                      </a:lnTo>
                      <a:lnTo>
                        <a:pt x="1729" y="162"/>
                      </a:lnTo>
                      <a:lnTo>
                        <a:pt x="1768" y="155"/>
                      </a:lnTo>
                      <a:lnTo>
                        <a:pt x="1803" y="150"/>
                      </a:lnTo>
                      <a:lnTo>
                        <a:pt x="1834" y="143"/>
                      </a:lnTo>
                      <a:lnTo>
                        <a:pt x="1860" y="137"/>
                      </a:lnTo>
                      <a:lnTo>
                        <a:pt x="1881" y="129"/>
                      </a:lnTo>
                      <a:lnTo>
                        <a:pt x="1898" y="123"/>
                      </a:lnTo>
                      <a:lnTo>
                        <a:pt x="1911" y="115"/>
                      </a:lnTo>
                      <a:lnTo>
                        <a:pt x="1918" y="108"/>
                      </a:lnTo>
                      <a:lnTo>
                        <a:pt x="1921" y="101"/>
                      </a:lnTo>
                      <a:lnTo>
                        <a:pt x="1921" y="0"/>
                      </a:lnTo>
                      <a:lnTo>
                        <a:pt x="1918" y="6"/>
                      </a:lnTo>
                      <a:lnTo>
                        <a:pt x="1911" y="14"/>
                      </a:lnTo>
                      <a:lnTo>
                        <a:pt x="1898" y="22"/>
                      </a:lnTo>
                      <a:lnTo>
                        <a:pt x="1881" y="28"/>
                      </a:lnTo>
                      <a:lnTo>
                        <a:pt x="1860" y="36"/>
                      </a:lnTo>
                      <a:lnTo>
                        <a:pt x="1834" y="42"/>
                      </a:lnTo>
                      <a:lnTo>
                        <a:pt x="1803" y="48"/>
                      </a:lnTo>
                      <a:lnTo>
                        <a:pt x="1768" y="54"/>
                      </a:lnTo>
                      <a:lnTo>
                        <a:pt x="1729" y="60"/>
                      </a:lnTo>
                      <a:lnTo>
                        <a:pt x="1686" y="66"/>
                      </a:lnTo>
                      <a:lnTo>
                        <a:pt x="1640" y="71"/>
                      </a:lnTo>
                      <a:lnTo>
                        <a:pt x="1589" y="76"/>
                      </a:lnTo>
                      <a:lnTo>
                        <a:pt x="1535" y="81"/>
                      </a:lnTo>
                      <a:lnTo>
                        <a:pt x="1479" y="85"/>
                      </a:lnTo>
                      <a:lnTo>
                        <a:pt x="1421" y="88"/>
                      </a:lnTo>
                      <a:lnTo>
                        <a:pt x="1358" y="92"/>
                      </a:lnTo>
                      <a:lnTo>
                        <a:pt x="1295" y="95"/>
                      </a:lnTo>
                      <a:lnTo>
                        <a:pt x="1230" y="97"/>
                      </a:lnTo>
                      <a:lnTo>
                        <a:pt x="1164" y="99"/>
                      </a:lnTo>
                      <a:lnTo>
                        <a:pt x="1096" y="100"/>
                      </a:lnTo>
                      <a:lnTo>
                        <a:pt x="1029" y="100"/>
                      </a:lnTo>
                      <a:lnTo>
                        <a:pt x="960" y="101"/>
                      </a:lnTo>
                      <a:lnTo>
                        <a:pt x="892" y="100"/>
                      </a:lnTo>
                      <a:lnTo>
                        <a:pt x="823" y="100"/>
                      </a:lnTo>
                      <a:lnTo>
                        <a:pt x="756" y="99"/>
                      </a:lnTo>
                      <a:lnTo>
                        <a:pt x="689" y="97"/>
                      </a:lnTo>
                      <a:lnTo>
                        <a:pt x="624" y="95"/>
                      </a:lnTo>
                      <a:lnTo>
                        <a:pt x="561" y="92"/>
                      </a:lnTo>
                      <a:lnTo>
                        <a:pt x="500" y="88"/>
                      </a:lnTo>
                      <a:lnTo>
                        <a:pt x="440" y="85"/>
                      </a:lnTo>
                      <a:lnTo>
                        <a:pt x="384" y="81"/>
                      </a:lnTo>
                      <a:lnTo>
                        <a:pt x="331" y="76"/>
                      </a:lnTo>
                      <a:lnTo>
                        <a:pt x="281" y="71"/>
                      </a:lnTo>
                      <a:lnTo>
                        <a:pt x="234" y="66"/>
                      </a:lnTo>
                      <a:lnTo>
                        <a:pt x="191" y="60"/>
                      </a:lnTo>
                      <a:lnTo>
                        <a:pt x="151" y="54"/>
                      </a:lnTo>
                      <a:lnTo>
                        <a:pt x="117" y="48"/>
                      </a:lnTo>
                      <a:lnTo>
                        <a:pt x="86" y="42"/>
                      </a:lnTo>
                      <a:lnTo>
                        <a:pt x="59" y="36"/>
                      </a:lnTo>
                      <a:lnTo>
                        <a:pt x="38" y="28"/>
                      </a:lnTo>
                      <a:lnTo>
                        <a:pt x="21" y="22"/>
                      </a:lnTo>
                      <a:lnTo>
                        <a:pt x="8" y="14"/>
                      </a:lnTo>
                      <a:lnTo>
                        <a:pt x="2" y="6"/>
                      </a:lnTo>
                      <a:lnTo>
                        <a:pt x="0" y="0"/>
                      </a:lnTo>
                      <a:close/>
                    </a:path>
                  </a:pathLst>
                </a:custGeom>
                <a:solidFill>
                  <a:srgbClr val="80808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61" name="Freeform 412"/>
                <p:cNvSpPr>
                  <a:spLocks/>
                </p:cNvSpPr>
                <p:nvPr/>
              </p:nvSpPr>
              <p:spPr bwMode="auto">
                <a:xfrm>
                  <a:off x="3582" y="486"/>
                  <a:ext cx="336" cy="279"/>
                </a:xfrm>
                <a:custGeom>
                  <a:avLst/>
                  <a:gdLst>
                    <a:gd name="T0" fmla="*/ 336 w 336"/>
                    <a:gd name="T1" fmla="*/ 279 h 279"/>
                    <a:gd name="T2" fmla="*/ 336 w 336"/>
                    <a:gd name="T3" fmla="*/ 117 h 279"/>
                    <a:gd name="T4" fmla="*/ 334 w 336"/>
                    <a:gd name="T5" fmla="*/ 96 h 279"/>
                    <a:gd name="T6" fmla="*/ 327 w 336"/>
                    <a:gd name="T7" fmla="*/ 77 h 279"/>
                    <a:gd name="T8" fmla="*/ 318 w 336"/>
                    <a:gd name="T9" fmla="*/ 58 h 279"/>
                    <a:gd name="T10" fmla="*/ 305 w 336"/>
                    <a:gd name="T11" fmla="*/ 42 h 279"/>
                    <a:gd name="T12" fmla="*/ 288 w 336"/>
                    <a:gd name="T13" fmla="*/ 27 h 279"/>
                    <a:gd name="T14" fmla="*/ 269 w 336"/>
                    <a:gd name="T15" fmla="*/ 16 h 279"/>
                    <a:gd name="T16" fmla="*/ 248 w 336"/>
                    <a:gd name="T17" fmla="*/ 8 h 279"/>
                    <a:gd name="T18" fmla="*/ 225 w 336"/>
                    <a:gd name="T19" fmla="*/ 2 h 279"/>
                    <a:gd name="T20" fmla="*/ 202 w 336"/>
                    <a:gd name="T21" fmla="*/ 0 h 279"/>
                    <a:gd name="T22" fmla="*/ 0 w 336"/>
                    <a:gd name="T23" fmla="*/ 0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279"/>
                    <a:gd name="T38" fmla="*/ 336 w 336"/>
                    <a:gd name="T39" fmla="*/ 279 h 2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279">
                      <a:moveTo>
                        <a:pt x="336" y="279"/>
                      </a:moveTo>
                      <a:lnTo>
                        <a:pt x="336" y="117"/>
                      </a:lnTo>
                      <a:lnTo>
                        <a:pt x="334" y="96"/>
                      </a:lnTo>
                      <a:lnTo>
                        <a:pt x="327" y="77"/>
                      </a:lnTo>
                      <a:lnTo>
                        <a:pt x="318" y="58"/>
                      </a:lnTo>
                      <a:lnTo>
                        <a:pt x="305" y="42"/>
                      </a:lnTo>
                      <a:lnTo>
                        <a:pt x="288" y="27"/>
                      </a:lnTo>
                      <a:lnTo>
                        <a:pt x="269" y="16"/>
                      </a:lnTo>
                      <a:lnTo>
                        <a:pt x="248" y="8"/>
                      </a:lnTo>
                      <a:lnTo>
                        <a:pt x="225" y="2"/>
                      </a:lnTo>
                      <a:lnTo>
                        <a:pt x="202" y="0"/>
                      </a:lnTo>
                      <a:lnTo>
                        <a:pt x="0" y="0"/>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62" name="Freeform 413"/>
                <p:cNvSpPr>
                  <a:spLocks/>
                </p:cNvSpPr>
                <p:nvPr/>
              </p:nvSpPr>
              <p:spPr bwMode="auto">
                <a:xfrm>
                  <a:off x="3294" y="486"/>
                  <a:ext cx="288" cy="355"/>
                </a:xfrm>
                <a:custGeom>
                  <a:avLst/>
                  <a:gdLst>
                    <a:gd name="T0" fmla="*/ 0 w 288"/>
                    <a:gd name="T1" fmla="*/ 355 h 355"/>
                    <a:gd name="T2" fmla="*/ 0 w 288"/>
                    <a:gd name="T3" fmla="*/ 101 h 355"/>
                    <a:gd name="T4" fmla="*/ 2 w 288"/>
                    <a:gd name="T5" fmla="*/ 81 h 355"/>
                    <a:gd name="T6" fmla="*/ 8 w 288"/>
                    <a:gd name="T7" fmla="*/ 62 h 355"/>
                    <a:gd name="T8" fmla="*/ 19 w 288"/>
                    <a:gd name="T9" fmla="*/ 44 h 355"/>
                    <a:gd name="T10" fmla="*/ 33 w 288"/>
                    <a:gd name="T11" fmla="*/ 29 h 355"/>
                    <a:gd name="T12" fmla="*/ 51 w 288"/>
                    <a:gd name="T13" fmla="*/ 18 h 355"/>
                    <a:gd name="T14" fmla="*/ 70 w 288"/>
                    <a:gd name="T15" fmla="*/ 8 h 355"/>
                    <a:gd name="T16" fmla="*/ 93 w 288"/>
                    <a:gd name="T17" fmla="*/ 2 h 355"/>
                    <a:gd name="T18" fmla="*/ 115 w 288"/>
                    <a:gd name="T19" fmla="*/ 0 h 355"/>
                    <a:gd name="T20" fmla="*/ 288 w 288"/>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355"/>
                    <a:gd name="T35" fmla="*/ 288 w 288"/>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355">
                      <a:moveTo>
                        <a:pt x="0" y="355"/>
                      </a:moveTo>
                      <a:lnTo>
                        <a:pt x="0" y="101"/>
                      </a:lnTo>
                      <a:lnTo>
                        <a:pt x="2" y="81"/>
                      </a:lnTo>
                      <a:lnTo>
                        <a:pt x="8" y="62"/>
                      </a:lnTo>
                      <a:lnTo>
                        <a:pt x="19" y="44"/>
                      </a:lnTo>
                      <a:lnTo>
                        <a:pt x="33" y="29"/>
                      </a:lnTo>
                      <a:lnTo>
                        <a:pt x="51" y="18"/>
                      </a:lnTo>
                      <a:lnTo>
                        <a:pt x="70" y="8"/>
                      </a:lnTo>
                      <a:lnTo>
                        <a:pt x="93" y="2"/>
                      </a:lnTo>
                      <a:lnTo>
                        <a:pt x="115" y="0"/>
                      </a:lnTo>
                      <a:lnTo>
                        <a:pt x="288" y="0"/>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63" name="Line 414"/>
                <p:cNvSpPr>
                  <a:spLocks noChangeShapeType="1"/>
                </p:cNvSpPr>
                <p:nvPr/>
              </p:nvSpPr>
              <p:spPr bwMode="auto">
                <a:xfrm>
                  <a:off x="3582" y="360"/>
                  <a:ext cx="1" cy="126"/>
                </a:xfrm>
                <a:prstGeom prst="line">
                  <a:avLst/>
                </a:prstGeom>
                <a:noFill/>
                <a:ln w="50800">
                  <a:solidFill>
                    <a:srgbClr val="C0C0C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364" name="Freeform 415"/>
                <p:cNvSpPr>
                  <a:spLocks/>
                </p:cNvSpPr>
                <p:nvPr/>
              </p:nvSpPr>
              <p:spPr bwMode="auto">
                <a:xfrm>
                  <a:off x="3534" y="240"/>
                  <a:ext cx="96" cy="139"/>
                </a:xfrm>
                <a:custGeom>
                  <a:avLst/>
                  <a:gdLst>
                    <a:gd name="T0" fmla="*/ 96 w 96"/>
                    <a:gd name="T1" fmla="*/ 0 h 139"/>
                    <a:gd name="T2" fmla="*/ 0 w 96"/>
                    <a:gd name="T3" fmla="*/ 139 h 139"/>
                    <a:gd name="T4" fmla="*/ 96 w 96"/>
                    <a:gd name="T5" fmla="*/ 139 h 139"/>
                    <a:gd name="T6" fmla="*/ 0 w 96"/>
                    <a:gd name="T7" fmla="*/ 0 h 139"/>
                    <a:gd name="T8" fmla="*/ 96 w 96"/>
                    <a:gd name="T9" fmla="*/ 0 h 139"/>
                    <a:gd name="T10" fmla="*/ 0 60000 65536"/>
                    <a:gd name="T11" fmla="*/ 0 60000 65536"/>
                    <a:gd name="T12" fmla="*/ 0 60000 65536"/>
                    <a:gd name="T13" fmla="*/ 0 60000 65536"/>
                    <a:gd name="T14" fmla="*/ 0 60000 65536"/>
                    <a:gd name="T15" fmla="*/ 0 w 96"/>
                    <a:gd name="T16" fmla="*/ 0 h 139"/>
                    <a:gd name="T17" fmla="*/ 96 w 96"/>
                    <a:gd name="T18" fmla="*/ 139 h 139"/>
                  </a:gdLst>
                  <a:ahLst/>
                  <a:cxnLst>
                    <a:cxn ang="T10">
                      <a:pos x="T0" y="T1"/>
                    </a:cxn>
                    <a:cxn ang="T11">
                      <a:pos x="T2" y="T3"/>
                    </a:cxn>
                    <a:cxn ang="T12">
                      <a:pos x="T4" y="T5"/>
                    </a:cxn>
                    <a:cxn ang="T13">
                      <a:pos x="T6" y="T7"/>
                    </a:cxn>
                    <a:cxn ang="T14">
                      <a:pos x="T8" y="T9"/>
                    </a:cxn>
                  </a:cxnLst>
                  <a:rect l="T15" t="T16" r="T17" b="T18"/>
                  <a:pathLst>
                    <a:path w="96" h="139">
                      <a:moveTo>
                        <a:pt x="96" y="0"/>
                      </a:moveTo>
                      <a:lnTo>
                        <a:pt x="0" y="139"/>
                      </a:lnTo>
                      <a:lnTo>
                        <a:pt x="96" y="139"/>
                      </a:lnTo>
                      <a:lnTo>
                        <a:pt x="0" y="0"/>
                      </a:lnTo>
                      <a:lnTo>
                        <a:pt x="96" y="0"/>
                      </a:lnTo>
                      <a:close/>
                    </a:path>
                  </a:pathLst>
                </a:custGeom>
                <a:solidFill>
                  <a:srgbClr val="C0C0C0"/>
                </a:solidFill>
                <a:ln w="50800">
                  <a:solidFill>
                    <a:srgbClr val="C0C0C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65" name="Freeform 416"/>
                <p:cNvSpPr>
                  <a:spLocks/>
                </p:cNvSpPr>
                <p:nvPr/>
              </p:nvSpPr>
              <p:spPr bwMode="auto">
                <a:xfrm>
                  <a:off x="3667" y="282"/>
                  <a:ext cx="16" cy="56"/>
                </a:xfrm>
                <a:custGeom>
                  <a:avLst/>
                  <a:gdLst>
                    <a:gd name="T0" fmla="*/ 0 w 16"/>
                    <a:gd name="T1" fmla="*/ 0 h 56"/>
                    <a:gd name="T2" fmla="*/ 7 w 16"/>
                    <a:gd name="T3" fmla="*/ 4 h 56"/>
                    <a:gd name="T4" fmla="*/ 14 w 16"/>
                    <a:gd name="T5" fmla="*/ 13 h 56"/>
                    <a:gd name="T6" fmla="*/ 16 w 16"/>
                    <a:gd name="T7" fmla="*/ 22 h 56"/>
                    <a:gd name="T8" fmla="*/ 16 w 16"/>
                    <a:gd name="T9" fmla="*/ 33 h 56"/>
                    <a:gd name="T10" fmla="*/ 14 w 16"/>
                    <a:gd name="T11" fmla="*/ 43 h 56"/>
                    <a:gd name="T12" fmla="*/ 7 w 16"/>
                    <a:gd name="T13" fmla="*/ 50 h 56"/>
                    <a:gd name="T14" fmla="*/ 0 w 16"/>
                    <a:gd name="T15" fmla="*/ 56 h 56"/>
                    <a:gd name="T16" fmla="*/ 0 w 16"/>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6"/>
                    <a:gd name="T29" fmla="*/ 16 w 1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6">
                      <a:moveTo>
                        <a:pt x="0" y="0"/>
                      </a:moveTo>
                      <a:lnTo>
                        <a:pt x="7" y="4"/>
                      </a:lnTo>
                      <a:lnTo>
                        <a:pt x="14" y="13"/>
                      </a:lnTo>
                      <a:lnTo>
                        <a:pt x="16" y="22"/>
                      </a:lnTo>
                      <a:lnTo>
                        <a:pt x="16" y="33"/>
                      </a:lnTo>
                      <a:lnTo>
                        <a:pt x="14" y="43"/>
                      </a:lnTo>
                      <a:lnTo>
                        <a:pt x="7" y="50"/>
                      </a:lnTo>
                      <a:lnTo>
                        <a:pt x="0" y="56"/>
                      </a:lnTo>
                      <a:lnTo>
                        <a:pt x="0" y="0"/>
                      </a:lnTo>
                      <a:close/>
                    </a:path>
                  </a:pathLst>
                </a:custGeom>
                <a:solidFill>
                  <a:srgbClr val="000000"/>
                </a:solidFill>
                <a:ln w="50800">
                  <a:solidFill>
                    <a:srgbClr val="C0C0C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66" name="Line 417"/>
                <p:cNvSpPr>
                  <a:spLocks noChangeShapeType="1"/>
                </p:cNvSpPr>
                <p:nvPr/>
              </p:nvSpPr>
              <p:spPr bwMode="auto">
                <a:xfrm>
                  <a:off x="3582" y="310"/>
                  <a:ext cx="85" cy="1"/>
                </a:xfrm>
                <a:prstGeom prst="line">
                  <a:avLst/>
                </a:prstGeom>
                <a:noFill/>
                <a:ln w="50800">
                  <a:solidFill>
                    <a:srgbClr val="C0C0C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367" name="Freeform 418"/>
                <p:cNvSpPr>
                  <a:spLocks/>
                </p:cNvSpPr>
                <p:nvPr/>
              </p:nvSpPr>
              <p:spPr bwMode="auto">
                <a:xfrm>
                  <a:off x="2658" y="810"/>
                  <a:ext cx="23" cy="11"/>
                </a:xfrm>
                <a:custGeom>
                  <a:avLst/>
                  <a:gdLst>
                    <a:gd name="T0" fmla="*/ 0 w 23"/>
                    <a:gd name="T1" fmla="*/ 6 h 11"/>
                    <a:gd name="T2" fmla="*/ 1 w 23"/>
                    <a:gd name="T3" fmla="*/ 2 h 11"/>
                    <a:gd name="T4" fmla="*/ 7 w 23"/>
                    <a:gd name="T5" fmla="*/ 0 h 11"/>
                    <a:gd name="T6" fmla="*/ 15 w 23"/>
                    <a:gd name="T7" fmla="*/ 0 h 11"/>
                    <a:gd name="T8" fmla="*/ 21 w 23"/>
                    <a:gd name="T9" fmla="*/ 2 h 11"/>
                    <a:gd name="T10" fmla="*/ 23 w 23"/>
                    <a:gd name="T11" fmla="*/ 6 h 11"/>
                    <a:gd name="T12" fmla="*/ 21 w 23"/>
                    <a:gd name="T13" fmla="*/ 9 h 11"/>
                    <a:gd name="T14" fmla="*/ 15 w 23"/>
                    <a:gd name="T15" fmla="*/ 11 h 11"/>
                    <a:gd name="T16" fmla="*/ 7 w 23"/>
                    <a:gd name="T17" fmla="*/ 11 h 11"/>
                    <a:gd name="T18" fmla="*/ 1 w 23"/>
                    <a:gd name="T19" fmla="*/ 9 h 11"/>
                    <a:gd name="T20" fmla="*/ 0 w 23"/>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6"/>
                      </a:moveTo>
                      <a:lnTo>
                        <a:pt x="1" y="2"/>
                      </a:lnTo>
                      <a:lnTo>
                        <a:pt x="7" y="0"/>
                      </a:lnTo>
                      <a:lnTo>
                        <a:pt x="15" y="0"/>
                      </a:lnTo>
                      <a:lnTo>
                        <a:pt x="21" y="2"/>
                      </a:lnTo>
                      <a:lnTo>
                        <a:pt x="23" y="6"/>
                      </a:lnTo>
                      <a:lnTo>
                        <a:pt x="21" y="9"/>
                      </a:lnTo>
                      <a:lnTo>
                        <a:pt x="15" y="11"/>
                      </a:lnTo>
                      <a:lnTo>
                        <a:pt x="7" y="11"/>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68" name="Freeform 419"/>
                <p:cNvSpPr>
                  <a:spLocks/>
                </p:cNvSpPr>
                <p:nvPr/>
              </p:nvSpPr>
              <p:spPr bwMode="auto">
                <a:xfrm>
                  <a:off x="2741" y="835"/>
                  <a:ext cx="24" cy="12"/>
                </a:xfrm>
                <a:custGeom>
                  <a:avLst/>
                  <a:gdLst>
                    <a:gd name="T0" fmla="*/ 0 w 24"/>
                    <a:gd name="T1" fmla="*/ 6 h 12"/>
                    <a:gd name="T2" fmla="*/ 3 w 24"/>
                    <a:gd name="T3" fmla="*/ 3 h 12"/>
                    <a:gd name="T4" fmla="*/ 9 w 24"/>
                    <a:gd name="T5" fmla="*/ 0 h 12"/>
                    <a:gd name="T6" fmla="*/ 16 w 24"/>
                    <a:gd name="T7" fmla="*/ 0 h 12"/>
                    <a:gd name="T8" fmla="*/ 23 w 24"/>
                    <a:gd name="T9" fmla="*/ 3 h 12"/>
                    <a:gd name="T10" fmla="*/ 24 w 24"/>
                    <a:gd name="T11" fmla="*/ 6 h 12"/>
                    <a:gd name="T12" fmla="*/ 23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3"/>
                      </a:lnTo>
                      <a:lnTo>
                        <a:pt x="9" y="0"/>
                      </a:lnTo>
                      <a:lnTo>
                        <a:pt x="16" y="0"/>
                      </a:lnTo>
                      <a:lnTo>
                        <a:pt x="23" y="3"/>
                      </a:lnTo>
                      <a:lnTo>
                        <a:pt x="24" y="6"/>
                      </a:lnTo>
                      <a:lnTo>
                        <a:pt x="23"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69" name="Freeform 420"/>
                <p:cNvSpPr>
                  <a:spLocks/>
                </p:cNvSpPr>
                <p:nvPr/>
              </p:nvSpPr>
              <p:spPr bwMode="auto">
                <a:xfrm>
                  <a:off x="2849" y="854"/>
                  <a:ext cx="24" cy="12"/>
                </a:xfrm>
                <a:custGeom>
                  <a:avLst/>
                  <a:gdLst>
                    <a:gd name="T0" fmla="*/ 0 w 24"/>
                    <a:gd name="T1" fmla="*/ 6 h 12"/>
                    <a:gd name="T2" fmla="*/ 3 w 24"/>
                    <a:gd name="T3" fmla="*/ 2 h 12"/>
                    <a:gd name="T4" fmla="*/ 9 w 24"/>
                    <a:gd name="T5" fmla="*/ 0 h 12"/>
                    <a:gd name="T6" fmla="*/ 17 w 24"/>
                    <a:gd name="T7" fmla="*/ 0 h 12"/>
                    <a:gd name="T8" fmla="*/ 22 w 24"/>
                    <a:gd name="T9" fmla="*/ 2 h 12"/>
                    <a:gd name="T10" fmla="*/ 24 w 24"/>
                    <a:gd name="T11" fmla="*/ 6 h 12"/>
                    <a:gd name="T12" fmla="*/ 22 w 24"/>
                    <a:gd name="T13" fmla="*/ 9 h 12"/>
                    <a:gd name="T14" fmla="*/ 17 w 24"/>
                    <a:gd name="T15" fmla="*/ 12 h 12"/>
                    <a:gd name="T16" fmla="*/ 9 w 24"/>
                    <a:gd name="T17" fmla="*/ 12 h 12"/>
                    <a:gd name="T18" fmla="*/ 3 w 24"/>
                    <a:gd name="T19" fmla="*/ 9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7" y="0"/>
                      </a:lnTo>
                      <a:lnTo>
                        <a:pt x="22" y="2"/>
                      </a:lnTo>
                      <a:lnTo>
                        <a:pt x="24" y="6"/>
                      </a:lnTo>
                      <a:lnTo>
                        <a:pt x="22" y="9"/>
                      </a:lnTo>
                      <a:lnTo>
                        <a:pt x="17" y="12"/>
                      </a:lnTo>
                      <a:lnTo>
                        <a:pt x="9" y="12"/>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70" name="Freeform 421"/>
                <p:cNvSpPr>
                  <a:spLocks/>
                </p:cNvSpPr>
                <p:nvPr/>
              </p:nvSpPr>
              <p:spPr bwMode="auto">
                <a:xfrm>
                  <a:off x="2969" y="867"/>
                  <a:ext cx="25" cy="11"/>
                </a:xfrm>
                <a:custGeom>
                  <a:avLst/>
                  <a:gdLst>
                    <a:gd name="T0" fmla="*/ 0 w 25"/>
                    <a:gd name="T1" fmla="*/ 6 h 11"/>
                    <a:gd name="T2" fmla="*/ 2 w 25"/>
                    <a:gd name="T3" fmla="*/ 2 h 11"/>
                    <a:gd name="T4" fmla="*/ 9 w 25"/>
                    <a:gd name="T5" fmla="*/ 0 h 11"/>
                    <a:gd name="T6" fmla="*/ 16 w 25"/>
                    <a:gd name="T7" fmla="*/ 0 h 11"/>
                    <a:gd name="T8" fmla="*/ 22 w 25"/>
                    <a:gd name="T9" fmla="*/ 2 h 11"/>
                    <a:gd name="T10" fmla="*/ 25 w 25"/>
                    <a:gd name="T11" fmla="*/ 6 h 11"/>
                    <a:gd name="T12" fmla="*/ 22 w 25"/>
                    <a:gd name="T13" fmla="*/ 9 h 11"/>
                    <a:gd name="T14" fmla="*/ 16 w 25"/>
                    <a:gd name="T15" fmla="*/ 11 h 11"/>
                    <a:gd name="T16" fmla="*/ 9 w 25"/>
                    <a:gd name="T17" fmla="*/ 11 h 11"/>
                    <a:gd name="T18" fmla="*/ 2 w 25"/>
                    <a:gd name="T19" fmla="*/ 9 h 11"/>
                    <a:gd name="T20" fmla="*/ 0 w 25"/>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6"/>
                      </a:moveTo>
                      <a:lnTo>
                        <a:pt x="2" y="2"/>
                      </a:lnTo>
                      <a:lnTo>
                        <a:pt x="9" y="0"/>
                      </a:lnTo>
                      <a:lnTo>
                        <a:pt x="16" y="0"/>
                      </a:lnTo>
                      <a:lnTo>
                        <a:pt x="22" y="2"/>
                      </a:lnTo>
                      <a:lnTo>
                        <a:pt x="25" y="6"/>
                      </a:lnTo>
                      <a:lnTo>
                        <a:pt x="22" y="9"/>
                      </a:lnTo>
                      <a:lnTo>
                        <a:pt x="16" y="11"/>
                      </a:lnTo>
                      <a:lnTo>
                        <a:pt x="9" y="11"/>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71" name="Freeform 422"/>
                <p:cNvSpPr>
                  <a:spLocks/>
                </p:cNvSpPr>
                <p:nvPr/>
              </p:nvSpPr>
              <p:spPr bwMode="auto">
                <a:xfrm>
                  <a:off x="3113" y="880"/>
                  <a:ext cx="25" cy="11"/>
                </a:xfrm>
                <a:custGeom>
                  <a:avLst/>
                  <a:gdLst>
                    <a:gd name="T0" fmla="*/ 0 w 25"/>
                    <a:gd name="T1" fmla="*/ 5 h 11"/>
                    <a:gd name="T2" fmla="*/ 3 w 25"/>
                    <a:gd name="T3" fmla="*/ 2 h 11"/>
                    <a:gd name="T4" fmla="*/ 9 w 25"/>
                    <a:gd name="T5" fmla="*/ 0 h 11"/>
                    <a:gd name="T6" fmla="*/ 16 w 25"/>
                    <a:gd name="T7" fmla="*/ 0 h 11"/>
                    <a:gd name="T8" fmla="*/ 23 w 25"/>
                    <a:gd name="T9" fmla="*/ 2 h 11"/>
                    <a:gd name="T10" fmla="*/ 25 w 25"/>
                    <a:gd name="T11" fmla="*/ 5 h 11"/>
                    <a:gd name="T12" fmla="*/ 23 w 25"/>
                    <a:gd name="T13" fmla="*/ 9 h 11"/>
                    <a:gd name="T14" fmla="*/ 16 w 25"/>
                    <a:gd name="T15" fmla="*/ 11 h 11"/>
                    <a:gd name="T16" fmla="*/ 9 w 25"/>
                    <a:gd name="T17" fmla="*/ 11 h 11"/>
                    <a:gd name="T18" fmla="*/ 3 w 25"/>
                    <a:gd name="T19" fmla="*/ 9 h 11"/>
                    <a:gd name="T20" fmla="*/ 0 w 25"/>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5"/>
                      </a:moveTo>
                      <a:lnTo>
                        <a:pt x="3" y="2"/>
                      </a:lnTo>
                      <a:lnTo>
                        <a:pt x="9" y="0"/>
                      </a:lnTo>
                      <a:lnTo>
                        <a:pt x="16" y="0"/>
                      </a:lnTo>
                      <a:lnTo>
                        <a:pt x="23" y="2"/>
                      </a:lnTo>
                      <a:lnTo>
                        <a:pt x="25" y="5"/>
                      </a:lnTo>
                      <a:lnTo>
                        <a:pt x="23" y="9"/>
                      </a:lnTo>
                      <a:lnTo>
                        <a:pt x="16" y="11"/>
                      </a:lnTo>
                      <a:lnTo>
                        <a:pt x="9" y="11"/>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72" name="Freeform 423"/>
                <p:cNvSpPr>
                  <a:spLocks/>
                </p:cNvSpPr>
                <p:nvPr/>
              </p:nvSpPr>
              <p:spPr bwMode="auto">
                <a:xfrm>
                  <a:off x="3257" y="886"/>
                  <a:ext cx="24" cy="12"/>
                </a:xfrm>
                <a:custGeom>
                  <a:avLst/>
                  <a:gdLst>
                    <a:gd name="T0" fmla="*/ 0 w 24"/>
                    <a:gd name="T1" fmla="*/ 5 h 12"/>
                    <a:gd name="T2" fmla="*/ 3 w 24"/>
                    <a:gd name="T3" fmla="*/ 2 h 12"/>
                    <a:gd name="T4" fmla="*/ 9 w 24"/>
                    <a:gd name="T5" fmla="*/ 0 h 12"/>
                    <a:gd name="T6" fmla="*/ 17 w 24"/>
                    <a:gd name="T7" fmla="*/ 0 h 12"/>
                    <a:gd name="T8" fmla="*/ 23 w 24"/>
                    <a:gd name="T9" fmla="*/ 2 h 12"/>
                    <a:gd name="T10" fmla="*/ 24 w 24"/>
                    <a:gd name="T11" fmla="*/ 5 h 12"/>
                    <a:gd name="T12" fmla="*/ 23 w 24"/>
                    <a:gd name="T13" fmla="*/ 10 h 12"/>
                    <a:gd name="T14" fmla="*/ 17 w 24"/>
                    <a:gd name="T15" fmla="*/ 12 h 12"/>
                    <a:gd name="T16" fmla="*/ 9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7" y="0"/>
                      </a:lnTo>
                      <a:lnTo>
                        <a:pt x="23" y="2"/>
                      </a:lnTo>
                      <a:lnTo>
                        <a:pt x="24" y="5"/>
                      </a:lnTo>
                      <a:lnTo>
                        <a:pt x="23" y="10"/>
                      </a:lnTo>
                      <a:lnTo>
                        <a:pt x="17"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73" name="Freeform 424"/>
                <p:cNvSpPr>
                  <a:spLocks/>
                </p:cNvSpPr>
                <p:nvPr/>
              </p:nvSpPr>
              <p:spPr bwMode="auto">
                <a:xfrm>
                  <a:off x="3402" y="891"/>
                  <a:ext cx="23" cy="13"/>
                </a:xfrm>
                <a:custGeom>
                  <a:avLst/>
                  <a:gdLst>
                    <a:gd name="T0" fmla="*/ 0 w 23"/>
                    <a:gd name="T1" fmla="*/ 7 h 13"/>
                    <a:gd name="T2" fmla="*/ 2 w 23"/>
                    <a:gd name="T3" fmla="*/ 4 h 13"/>
                    <a:gd name="T4" fmla="*/ 9 w 23"/>
                    <a:gd name="T5" fmla="*/ 0 h 13"/>
                    <a:gd name="T6" fmla="*/ 15 w 23"/>
                    <a:gd name="T7" fmla="*/ 0 h 13"/>
                    <a:gd name="T8" fmla="*/ 21 w 23"/>
                    <a:gd name="T9" fmla="*/ 4 h 13"/>
                    <a:gd name="T10" fmla="*/ 23 w 23"/>
                    <a:gd name="T11" fmla="*/ 7 h 13"/>
                    <a:gd name="T12" fmla="*/ 21 w 23"/>
                    <a:gd name="T13" fmla="*/ 10 h 13"/>
                    <a:gd name="T14" fmla="*/ 15 w 23"/>
                    <a:gd name="T15" fmla="*/ 13 h 13"/>
                    <a:gd name="T16" fmla="*/ 9 w 23"/>
                    <a:gd name="T17" fmla="*/ 13 h 13"/>
                    <a:gd name="T18" fmla="*/ 2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2" y="4"/>
                      </a:lnTo>
                      <a:lnTo>
                        <a:pt x="9" y="0"/>
                      </a:lnTo>
                      <a:lnTo>
                        <a:pt x="15" y="0"/>
                      </a:lnTo>
                      <a:lnTo>
                        <a:pt x="21" y="4"/>
                      </a:lnTo>
                      <a:lnTo>
                        <a:pt x="23" y="7"/>
                      </a:lnTo>
                      <a:lnTo>
                        <a:pt x="21" y="10"/>
                      </a:lnTo>
                      <a:lnTo>
                        <a:pt x="15" y="13"/>
                      </a:lnTo>
                      <a:lnTo>
                        <a:pt x="9"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74" name="Freeform 425"/>
                <p:cNvSpPr>
                  <a:spLocks/>
                </p:cNvSpPr>
                <p:nvPr/>
              </p:nvSpPr>
              <p:spPr bwMode="auto">
                <a:xfrm>
                  <a:off x="3546" y="891"/>
                  <a:ext cx="24" cy="13"/>
                </a:xfrm>
                <a:custGeom>
                  <a:avLst/>
                  <a:gdLst>
                    <a:gd name="T0" fmla="*/ 0 w 24"/>
                    <a:gd name="T1" fmla="*/ 7 h 13"/>
                    <a:gd name="T2" fmla="*/ 3 w 24"/>
                    <a:gd name="T3" fmla="*/ 4 h 13"/>
                    <a:gd name="T4" fmla="*/ 8 w 24"/>
                    <a:gd name="T5" fmla="*/ 0 h 13"/>
                    <a:gd name="T6" fmla="*/ 15 w 24"/>
                    <a:gd name="T7" fmla="*/ 0 h 13"/>
                    <a:gd name="T8" fmla="*/ 21 w 24"/>
                    <a:gd name="T9" fmla="*/ 4 h 13"/>
                    <a:gd name="T10" fmla="*/ 24 w 24"/>
                    <a:gd name="T11" fmla="*/ 7 h 13"/>
                    <a:gd name="T12" fmla="*/ 21 w 24"/>
                    <a:gd name="T13" fmla="*/ 10 h 13"/>
                    <a:gd name="T14" fmla="*/ 15 w 24"/>
                    <a:gd name="T15" fmla="*/ 13 h 13"/>
                    <a:gd name="T16" fmla="*/ 8 w 24"/>
                    <a:gd name="T17" fmla="*/ 13 h 13"/>
                    <a:gd name="T18" fmla="*/ 3 w 24"/>
                    <a:gd name="T19" fmla="*/ 10 h 13"/>
                    <a:gd name="T20" fmla="*/ 0 w 24"/>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7"/>
                      </a:moveTo>
                      <a:lnTo>
                        <a:pt x="3" y="4"/>
                      </a:lnTo>
                      <a:lnTo>
                        <a:pt x="8" y="0"/>
                      </a:lnTo>
                      <a:lnTo>
                        <a:pt x="15" y="0"/>
                      </a:lnTo>
                      <a:lnTo>
                        <a:pt x="21" y="4"/>
                      </a:lnTo>
                      <a:lnTo>
                        <a:pt x="24" y="7"/>
                      </a:lnTo>
                      <a:lnTo>
                        <a:pt x="21" y="10"/>
                      </a:lnTo>
                      <a:lnTo>
                        <a:pt x="15" y="13"/>
                      </a:lnTo>
                      <a:lnTo>
                        <a:pt x="8"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75" name="Freeform 426"/>
                <p:cNvSpPr>
                  <a:spLocks/>
                </p:cNvSpPr>
                <p:nvPr/>
              </p:nvSpPr>
              <p:spPr bwMode="auto">
                <a:xfrm>
                  <a:off x="3689" y="891"/>
                  <a:ext cx="25" cy="13"/>
                </a:xfrm>
                <a:custGeom>
                  <a:avLst/>
                  <a:gdLst>
                    <a:gd name="T0" fmla="*/ 0 w 25"/>
                    <a:gd name="T1" fmla="*/ 7 h 13"/>
                    <a:gd name="T2" fmla="*/ 3 w 25"/>
                    <a:gd name="T3" fmla="*/ 4 h 13"/>
                    <a:gd name="T4" fmla="*/ 9 w 25"/>
                    <a:gd name="T5" fmla="*/ 0 h 13"/>
                    <a:gd name="T6" fmla="*/ 16 w 25"/>
                    <a:gd name="T7" fmla="*/ 0 h 13"/>
                    <a:gd name="T8" fmla="*/ 23 w 25"/>
                    <a:gd name="T9" fmla="*/ 4 h 13"/>
                    <a:gd name="T10" fmla="*/ 25 w 25"/>
                    <a:gd name="T11" fmla="*/ 7 h 13"/>
                    <a:gd name="T12" fmla="*/ 23 w 25"/>
                    <a:gd name="T13" fmla="*/ 10 h 13"/>
                    <a:gd name="T14" fmla="*/ 16 w 25"/>
                    <a:gd name="T15" fmla="*/ 13 h 13"/>
                    <a:gd name="T16" fmla="*/ 9 w 25"/>
                    <a:gd name="T17" fmla="*/ 13 h 13"/>
                    <a:gd name="T18" fmla="*/ 3 w 25"/>
                    <a:gd name="T19" fmla="*/ 10 h 13"/>
                    <a:gd name="T20" fmla="*/ 0 w 25"/>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7"/>
                      </a:moveTo>
                      <a:lnTo>
                        <a:pt x="3" y="4"/>
                      </a:lnTo>
                      <a:lnTo>
                        <a:pt x="9" y="0"/>
                      </a:lnTo>
                      <a:lnTo>
                        <a:pt x="16" y="0"/>
                      </a:lnTo>
                      <a:lnTo>
                        <a:pt x="23" y="4"/>
                      </a:lnTo>
                      <a:lnTo>
                        <a:pt x="25" y="7"/>
                      </a:lnTo>
                      <a:lnTo>
                        <a:pt x="23" y="10"/>
                      </a:lnTo>
                      <a:lnTo>
                        <a:pt x="16" y="13"/>
                      </a:lnTo>
                      <a:lnTo>
                        <a:pt x="9"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76" name="Freeform 427"/>
                <p:cNvSpPr>
                  <a:spLocks/>
                </p:cNvSpPr>
                <p:nvPr/>
              </p:nvSpPr>
              <p:spPr bwMode="auto">
                <a:xfrm>
                  <a:off x="3822" y="891"/>
                  <a:ext cx="24" cy="13"/>
                </a:xfrm>
                <a:custGeom>
                  <a:avLst/>
                  <a:gdLst>
                    <a:gd name="T0" fmla="*/ 0 w 24"/>
                    <a:gd name="T1" fmla="*/ 7 h 13"/>
                    <a:gd name="T2" fmla="*/ 2 w 24"/>
                    <a:gd name="T3" fmla="*/ 4 h 13"/>
                    <a:gd name="T4" fmla="*/ 8 w 24"/>
                    <a:gd name="T5" fmla="*/ 0 h 13"/>
                    <a:gd name="T6" fmla="*/ 15 w 24"/>
                    <a:gd name="T7" fmla="*/ 0 h 13"/>
                    <a:gd name="T8" fmla="*/ 22 w 24"/>
                    <a:gd name="T9" fmla="*/ 4 h 13"/>
                    <a:gd name="T10" fmla="*/ 24 w 24"/>
                    <a:gd name="T11" fmla="*/ 7 h 13"/>
                    <a:gd name="T12" fmla="*/ 22 w 24"/>
                    <a:gd name="T13" fmla="*/ 10 h 13"/>
                    <a:gd name="T14" fmla="*/ 15 w 24"/>
                    <a:gd name="T15" fmla="*/ 13 h 13"/>
                    <a:gd name="T16" fmla="*/ 8 w 24"/>
                    <a:gd name="T17" fmla="*/ 13 h 13"/>
                    <a:gd name="T18" fmla="*/ 2 w 24"/>
                    <a:gd name="T19" fmla="*/ 10 h 13"/>
                    <a:gd name="T20" fmla="*/ 0 w 24"/>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7"/>
                      </a:moveTo>
                      <a:lnTo>
                        <a:pt x="2" y="4"/>
                      </a:lnTo>
                      <a:lnTo>
                        <a:pt x="8" y="0"/>
                      </a:lnTo>
                      <a:lnTo>
                        <a:pt x="15" y="0"/>
                      </a:lnTo>
                      <a:lnTo>
                        <a:pt x="22" y="4"/>
                      </a:lnTo>
                      <a:lnTo>
                        <a:pt x="24" y="7"/>
                      </a:lnTo>
                      <a:lnTo>
                        <a:pt x="22" y="10"/>
                      </a:lnTo>
                      <a:lnTo>
                        <a:pt x="15" y="13"/>
                      </a:lnTo>
                      <a:lnTo>
                        <a:pt x="8"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77" name="Freeform 428"/>
                <p:cNvSpPr>
                  <a:spLocks/>
                </p:cNvSpPr>
                <p:nvPr/>
              </p:nvSpPr>
              <p:spPr bwMode="auto">
                <a:xfrm>
                  <a:off x="3978" y="886"/>
                  <a:ext cx="24" cy="12"/>
                </a:xfrm>
                <a:custGeom>
                  <a:avLst/>
                  <a:gdLst>
                    <a:gd name="T0" fmla="*/ 0 w 24"/>
                    <a:gd name="T1" fmla="*/ 5 h 12"/>
                    <a:gd name="T2" fmla="*/ 2 w 24"/>
                    <a:gd name="T3" fmla="*/ 2 h 12"/>
                    <a:gd name="T4" fmla="*/ 9 w 24"/>
                    <a:gd name="T5" fmla="*/ 0 h 12"/>
                    <a:gd name="T6" fmla="*/ 16 w 24"/>
                    <a:gd name="T7" fmla="*/ 0 h 12"/>
                    <a:gd name="T8" fmla="*/ 22 w 24"/>
                    <a:gd name="T9" fmla="*/ 2 h 12"/>
                    <a:gd name="T10" fmla="*/ 24 w 24"/>
                    <a:gd name="T11" fmla="*/ 5 h 12"/>
                    <a:gd name="T12" fmla="*/ 22 w 24"/>
                    <a:gd name="T13" fmla="*/ 10 h 12"/>
                    <a:gd name="T14" fmla="*/ 16 w 24"/>
                    <a:gd name="T15" fmla="*/ 12 h 12"/>
                    <a:gd name="T16" fmla="*/ 9 w 24"/>
                    <a:gd name="T17" fmla="*/ 12 h 12"/>
                    <a:gd name="T18" fmla="*/ 2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9" y="0"/>
                      </a:lnTo>
                      <a:lnTo>
                        <a:pt x="16" y="0"/>
                      </a:lnTo>
                      <a:lnTo>
                        <a:pt x="22" y="2"/>
                      </a:lnTo>
                      <a:lnTo>
                        <a:pt x="24" y="5"/>
                      </a:lnTo>
                      <a:lnTo>
                        <a:pt x="22" y="10"/>
                      </a:lnTo>
                      <a:lnTo>
                        <a:pt x="16" y="12"/>
                      </a:lnTo>
                      <a:lnTo>
                        <a:pt x="9"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78" name="Freeform 429"/>
                <p:cNvSpPr>
                  <a:spLocks/>
                </p:cNvSpPr>
                <p:nvPr/>
              </p:nvSpPr>
              <p:spPr bwMode="auto">
                <a:xfrm>
                  <a:off x="4099" y="880"/>
                  <a:ext cx="23" cy="11"/>
                </a:xfrm>
                <a:custGeom>
                  <a:avLst/>
                  <a:gdLst>
                    <a:gd name="T0" fmla="*/ 0 w 23"/>
                    <a:gd name="T1" fmla="*/ 5 h 11"/>
                    <a:gd name="T2" fmla="*/ 1 w 23"/>
                    <a:gd name="T3" fmla="*/ 2 h 11"/>
                    <a:gd name="T4" fmla="*/ 7 w 23"/>
                    <a:gd name="T5" fmla="*/ 0 h 11"/>
                    <a:gd name="T6" fmla="*/ 15 w 23"/>
                    <a:gd name="T7" fmla="*/ 0 h 11"/>
                    <a:gd name="T8" fmla="*/ 21 w 23"/>
                    <a:gd name="T9" fmla="*/ 2 h 11"/>
                    <a:gd name="T10" fmla="*/ 23 w 23"/>
                    <a:gd name="T11" fmla="*/ 5 h 11"/>
                    <a:gd name="T12" fmla="*/ 21 w 23"/>
                    <a:gd name="T13" fmla="*/ 9 h 11"/>
                    <a:gd name="T14" fmla="*/ 15 w 23"/>
                    <a:gd name="T15" fmla="*/ 11 h 11"/>
                    <a:gd name="T16" fmla="*/ 7 w 23"/>
                    <a:gd name="T17" fmla="*/ 11 h 11"/>
                    <a:gd name="T18" fmla="*/ 1 w 23"/>
                    <a:gd name="T19" fmla="*/ 9 h 11"/>
                    <a:gd name="T20" fmla="*/ 0 w 23"/>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5"/>
                      </a:moveTo>
                      <a:lnTo>
                        <a:pt x="1" y="2"/>
                      </a:lnTo>
                      <a:lnTo>
                        <a:pt x="7" y="0"/>
                      </a:lnTo>
                      <a:lnTo>
                        <a:pt x="15" y="0"/>
                      </a:lnTo>
                      <a:lnTo>
                        <a:pt x="21" y="2"/>
                      </a:lnTo>
                      <a:lnTo>
                        <a:pt x="23" y="5"/>
                      </a:lnTo>
                      <a:lnTo>
                        <a:pt x="21" y="9"/>
                      </a:lnTo>
                      <a:lnTo>
                        <a:pt x="15" y="11"/>
                      </a:lnTo>
                      <a:lnTo>
                        <a:pt x="7" y="11"/>
                      </a:lnTo>
                      <a:lnTo>
                        <a:pt x="1"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79" name="Freeform 430"/>
                <p:cNvSpPr>
                  <a:spLocks/>
                </p:cNvSpPr>
                <p:nvPr/>
              </p:nvSpPr>
              <p:spPr bwMode="auto">
                <a:xfrm>
                  <a:off x="4194" y="867"/>
                  <a:ext cx="24" cy="11"/>
                </a:xfrm>
                <a:custGeom>
                  <a:avLst/>
                  <a:gdLst>
                    <a:gd name="T0" fmla="*/ 0 w 24"/>
                    <a:gd name="T1" fmla="*/ 6 h 11"/>
                    <a:gd name="T2" fmla="*/ 3 w 24"/>
                    <a:gd name="T3" fmla="*/ 2 h 11"/>
                    <a:gd name="T4" fmla="*/ 8 w 24"/>
                    <a:gd name="T5" fmla="*/ 0 h 11"/>
                    <a:gd name="T6" fmla="*/ 15 w 24"/>
                    <a:gd name="T7" fmla="*/ 0 h 11"/>
                    <a:gd name="T8" fmla="*/ 22 w 24"/>
                    <a:gd name="T9" fmla="*/ 2 h 11"/>
                    <a:gd name="T10" fmla="*/ 24 w 24"/>
                    <a:gd name="T11" fmla="*/ 6 h 11"/>
                    <a:gd name="T12" fmla="*/ 22 w 24"/>
                    <a:gd name="T13" fmla="*/ 9 h 11"/>
                    <a:gd name="T14" fmla="*/ 15 w 24"/>
                    <a:gd name="T15" fmla="*/ 11 h 11"/>
                    <a:gd name="T16" fmla="*/ 8 w 24"/>
                    <a:gd name="T17" fmla="*/ 11 h 11"/>
                    <a:gd name="T18" fmla="*/ 3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3" y="2"/>
                      </a:lnTo>
                      <a:lnTo>
                        <a:pt x="8" y="0"/>
                      </a:lnTo>
                      <a:lnTo>
                        <a:pt x="15" y="0"/>
                      </a:lnTo>
                      <a:lnTo>
                        <a:pt x="22" y="2"/>
                      </a:lnTo>
                      <a:lnTo>
                        <a:pt x="24" y="6"/>
                      </a:lnTo>
                      <a:lnTo>
                        <a:pt x="22" y="9"/>
                      </a:lnTo>
                      <a:lnTo>
                        <a:pt x="15" y="11"/>
                      </a:lnTo>
                      <a:lnTo>
                        <a:pt x="8"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80" name="Freeform 431"/>
                <p:cNvSpPr>
                  <a:spLocks/>
                </p:cNvSpPr>
                <p:nvPr/>
              </p:nvSpPr>
              <p:spPr bwMode="auto">
                <a:xfrm>
                  <a:off x="4290" y="860"/>
                  <a:ext cx="24" cy="12"/>
                </a:xfrm>
                <a:custGeom>
                  <a:avLst/>
                  <a:gdLst>
                    <a:gd name="T0" fmla="*/ 0 w 24"/>
                    <a:gd name="T1" fmla="*/ 7 h 12"/>
                    <a:gd name="T2" fmla="*/ 3 w 24"/>
                    <a:gd name="T3" fmla="*/ 2 h 12"/>
                    <a:gd name="T4" fmla="*/ 9 w 24"/>
                    <a:gd name="T5" fmla="*/ 0 h 12"/>
                    <a:gd name="T6" fmla="*/ 16 w 24"/>
                    <a:gd name="T7" fmla="*/ 0 h 12"/>
                    <a:gd name="T8" fmla="*/ 21 w 24"/>
                    <a:gd name="T9" fmla="*/ 2 h 12"/>
                    <a:gd name="T10" fmla="*/ 24 w 24"/>
                    <a:gd name="T11" fmla="*/ 7 h 12"/>
                    <a:gd name="T12" fmla="*/ 21 w 24"/>
                    <a:gd name="T13" fmla="*/ 10 h 12"/>
                    <a:gd name="T14" fmla="*/ 16 w 24"/>
                    <a:gd name="T15" fmla="*/ 12 h 12"/>
                    <a:gd name="T16" fmla="*/ 9 w 24"/>
                    <a:gd name="T17" fmla="*/ 12 h 12"/>
                    <a:gd name="T18" fmla="*/ 3 w 24"/>
                    <a:gd name="T19" fmla="*/ 10 h 12"/>
                    <a:gd name="T20" fmla="*/ 0 w 24"/>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7"/>
                      </a:moveTo>
                      <a:lnTo>
                        <a:pt x="3" y="2"/>
                      </a:lnTo>
                      <a:lnTo>
                        <a:pt x="9" y="0"/>
                      </a:lnTo>
                      <a:lnTo>
                        <a:pt x="16" y="0"/>
                      </a:lnTo>
                      <a:lnTo>
                        <a:pt x="21" y="2"/>
                      </a:lnTo>
                      <a:lnTo>
                        <a:pt x="24" y="7"/>
                      </a:lnTo>
                      <a:lnTo>
                        <a:pt x="21" y="10"/>
                      </a:lnTo>
                      <a:lnTo>
                        <a:pt x="16" y="12"/>
                      </a:lnTo>
                      <a:lnTo>
                        <a:pt x="9" y="12"/>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81" name="Freeform 432"/>
                <p:cNvSpPr>
                  <a:spLocks/>
                </p:cNvSpPr>
                <p:nvPr/>
              </p:nvSpPr>
              <p:spPr bwMode="auto">
                <a:xfrm>
                  <a:off x="4386" y="841"/>
                  <a:ext cx="24" cy="13"/>
                </a:xfrm>
                <a:custGeom>
                  <a:avLst/>
                  <a:gdLst>
                    <a:gd name="T0" fmla="*/ 0 w 24"/>
                    <a:gd name="T1" fmla="*/ 6 h 13"/>
                    <a:gd name="T2" fmla="*/ 3 w 24"/>
                    <a:gd name="T3" fmla="*/ 3 h 13"/>
                    <a:gd name="T4" fmla="*/ 9 w 24"/>
                    <a:gd name="T5" fmla="*/ 0 h 13"/>
                    <a:gd name="T6" fmla="*/ 16 w 24"/>
                    <a:gd name="T7" fmla="*/ 0 h 13"/>
                    <a:gd name="T8" fmla="*/ 22 w 24"/>
                    <a:gd name="T9" fmla="*/ 3 h 13"/>
                    <a:gd name="T10" fmla="*/ 24 w 24"/>
                    <a:gd name="T11" fmla="*/ 6 h 13"/>
                    <a:gd name="T12" fmla="*/ 22 w 24"/>
                    <a:gd name="T13" fmla="*/ 9 h 13"/>
                    <a:gd name="T14" fmla="*/ 16 w 24"/>
                    <a:gd name="T15" fmla="*/ 13 h 13"/>
                    <a:gd name="T16" fmla="*/ 9 w 24"/>
                    <a:gd name="T17" fmla="*/ 13 h 13"/>
                    <a:gd name="T18" fmla="*/ 3 w 24"/>
                    <a:gd name="T19" fmla="*/ 9 h 13"/>
                    <a:gd name="T20" fmla="*/ 0 w 24"/>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6"/>
                      </a:moveTo>
                      <a:lnTo>
                        <a:pt x="3" y="3"/>
                      </a:lnTo>
                      <a:lnTo>
                        <a:pt x="9" y="0"/>
                      </a:lnTo>
                      <a:lnTo>
                        <a:pt x="16" y="0"/>
                      </a:lnTo>
                      <a:lnTo>
                        <a:pt x="22" y="3"/>
                      </a:lnTo>
                      <a:lnTo>
                        <a:pt x="24" y="6"/>
                      </a:lnTo>
                      <a:lnTo>
                        <a:pt x="22" y="9"/>
                      </a:lnTo>
                      <a:lnTo>
                        <a:pt x="16" y="13"/>
                      </a:lnTo>
                      <a:lnTo>
                        <a:pt x="9" y="13"/>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82" name="Freeform 433"/>
                <p:cNvSpPr>
                  <a:spLocks/>
                </p:cNvSpPr>
                <p:nvPr/>
              </p:nvSpPr>
              <p:spPr bwMode="auto">
                <a:xfrm>
                  <a:off x="4471" y="816"/>
                  <a:ext cx="23" cy="12"/>
                </a:xfrm>
                <a:custGeom>
                  <a:avLst/>
                  <a:gdLst>
                    <a:gd name="T0" fmla="*/ 0 w 23"/>
                    <a:gd name="T1" fmla="*/ 6 h 12"/>
                    <a:gd name="T2" fmla="*/ 2 w 23"/>
                    <a:gd name="T3" fmla="*/ 2 h 12"/>
                    <a:gd name="T4" fmla="*/ 7 w 23"/>
                    <a:gd name="T5" fmla="*/ 0 h 12"/>
                    <a:gd name="T6" fmla="*/ 15 w 23"/>
                    <a:gd name="T7" fmla="*/ 0 h 12"/>
                    <a:gd name="T8" fmla="*/ 21 w 23"/>
                    <a:gd name="T9" fmla="*/ 2 h 12"/>
                    <a:gd name="T10" fmla="*/ 23 w 23"/>
                    <a:gd name="T11" fmla="*/ 6 h 12"/>
                    <a:gd name="T12" fmla="*/ 21 w 23"/>
                    <a:gd name="T13" fmla="*/ 10 h 12"/>
                    <a:gd name="T14" fmla="*/ 15 w 23"/>
                    <a:gd name="T15" fmla="*/ 12 h 12"/>
                    <a:gd name="T16" fmla="*/ 7 w 23"/>
                    <a:gd name="T17" fmla="*/ 12 h 12"/>
                    <a:gd name="T18" fmla="*/ 2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2"/>
                      </a:lnTo>
                      <a:lnTo>
                        <a:pt x="7" y="0"/>
                      </a:lnTo>
                      <a:lnTo>
                        <a:pt x="15" y="0"/>
                      </a:lnTo>
                      <a:lnTo>
                        <a:pt x="21" y="2"/>
                      </a:lnTo>
                      <a:lnTo>
                        <a:pt x="23" y="6"/>
                      </a:lnTo>
                      <a:lnTo>
                        <a:pt x="21" y="10"/>
                      </a:lnTo>
                      <a:lnTo>
                        <a:pt x="15" y="12"/>
                      </a:lnTo>
                      <a:lnTo>
                        <a:pt x="7"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83" name="Freeform 434"/>
                <p:cNvSpPr>
                  <a:spLocks/>
                </p:cNvSpPr>
                <p:nvPr/>
              </p:nvSpPr>
              <p:spPr bwMode="auto">
                <a:xfrm>
                  <a:off x="4386" y="785"/>
                  <a:ext cx="24" cy="12"/>
                </a:xfrm>
                <a:custGeom>
                  <a:avLst/>
                  <a:gdLst>
                    <a:gd name="T0" fmla="*/ 0 w 24"/>
                    <a:gd name="T1" fmla="*/ 5 h 12"/>
                    <a:gd name="T2" fmla="*/ 3 w 24"/>
                    <a:gd name="T3" fmla="*/ 2 h 12"/>
                    <a:gd name="T4" fmla="*/ 9 w 24"/>
                    <a:gd name="T5" fmla="*/ 0 h 12"/>
                    <a:gd name="T6" fmla="*/ 16 w 24"/>
                    <a:gd name="T7" fmla="*/ 0 h 12"/>
                    <a:gd name="T8" fmla="*/ 22 w 24"/>
                    <a:gd name="T9" fmla="*/ 2 h 12"/>
                    <a:gd name="T10" fmla="*/ 24 w 24"/>
                    <a:gd name="T11" fmla="*/ 5 h 12"/>
                    <a:gd name="T12" fmla="*/ 22 w 24"/>
                    <a:gd name="T13" fmla="*/ 9 h 12"/>
                    <a:gd name="T14" fmla="*/ 16 w 24"/>
                    <a:gd name="T15" fmla="*/ 12 h 12"/>
                    <a:gd name="T16" fmla="*/ 9 w 24"/>
                    <a:gd name="T17" fmla="*/ 12 h 12"/>
                    <a:gd name="T18" fmla="*/ 3 w 24"/>
                    <a:gd name="T19" fmla="*/ 9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6" y="0"/>
                      </a:lnTo>
                      <a:lnTo>
                        <a:pt x="22" y="2"/>
                      </a:lnTo>
                      <a:lnTo>
                        <a:pt x="24" y="5"/>
                      </a:lnTo>
                      <a:lnTo>
                        <a:pt x="22" y="9"/>
                      </a:lnTo>
                      <a:lnTo>
                        <a:pt x="16" y="12"/>
                      </a:lnTo>
                      <a:lnTo>
                        <a:pt x="9" y="12"/>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84" name="Freeform 435"/>
                <p:cNvSpPr>
                  <a:spLocks/>
                </p:cNvSpPr>
                <p:nvPr/>
              </p:nvSpPr>
              <p:spPr bwMode="auto">
                <a:xfrm>
                  <a:off x="4278" y="759"/>
                  <a:ext cx="25" cy="12"/>
                </a:xfrm>
                <a:custGeom>
                  <a:avLst/>
                  <a:gdLst>
                    <a:gd name="T0" fmla="*/ 0 w 25"/>
                    <a:gd name="T1" fmla="*/ 6 h 12"/>
                    <a:gd name="T2" fmla="*/ 2 w 25"/>
                    <a:gd name="T3" fmla="*/ 2 h 12"/>
                    <a:gd name="T4" fmla="*/ 8 w 25"/>
                    <a:gd name="T5" fmla="*/ 0 h 12"/>
                    <a:gd name="T6" fmla="*/ 16 w 25"/>
                    <a:gd name="T7" fmla="*/ 0 h 12"/>
                    <a:gd name="T8" fmla="*/ 22 w 25"/>
                    <a:gd name="T9" fmla="*/ 2 h 12"/>
                    <a:gd name="T10" fmla="*/ 25 w 25"/>
                    <a:gd name="T11" fmla="*/ 6 h 12"/>
                    <a:gd name="T12" fmla="*/ 22 w 25"/>
                    <a:gd name="T13" fmla="*/ 10 h 12"/>
                    <a:gd name="T14" fmla="*/ 16 w 25"/>
                    <a:gd name="T15" fmla="*/ 12 h 12"/>
                    <a:gd name="T16" fmla="*/ 8 w 25"/>
                    <a:gd name="T17" fmla="*/ 12 h 12"/>
                    <a:gd name="T18" fmla="*/ 2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2" y="2"/>
                      </a:lnTo>
                      <a:lnTo>
                        <a:pt x="8" y="0"/>
                      </a:lnTo>
                      <a:lnTo>
                        <a:pt x="16" y="0"/>
                      </a:lnTo>
                      <a:lnTo>
                        <a:pt x="22" y="2"/>
                      </a:lnTo>
                      <a:lnTo>
                        <a:pt x="25" y="6"/>
                      </a:lnTo>
                      <a:lnTo>
                        <a:pt x="22" y="10"/>
                      </a:lnTo>
                      <a:lnTo>
                        <a:pt x="16" y="12"/>
                      </a:lnTo>
                      <a:lnTo>
                        <a:pt x="8"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85" name="Freeform 436"/>
                <p:cNvSpPr>
                  <a:spLocks/>
                </p:cNvSpPr>
                <p:nvPr/>
              </p:nvSpPr>
              <p:spPr bwMode="auto">
                <a:xfrm>
                  <a:off x="4135" y="739"/>
                  <a:ext cx="23" cy="13"/>
                </a:xfrm>
                <a:custGeom>
                  <a:avLst/>
                  <a:gdLst>
                    <a:gd name="T0" fmla="*/ 0 w 23"/>
                    <a:gd name="T1" fmla="*/ 7 h 13"/>
                    <a:gd name="T2" fmla="*/ 1 w 23"/>
                    <a:gd name="T3" fmla="*/ 4 h 13"/>
                    <a:gd name="T4" fmla="*/ 7 w 23"/>
                    <a:gd name="T5" fmla="*/ 0 h 13"/>
                    <a:gd name="T6" fmla="*/ 15 w 23"/>
                    <a:gd name="T7" fmla="*/ 0 h 13"/>
                    <a:gd name="T8" fmla="*/ 21 w 23"/>
                    <a:gd name="T9" fmla="*/ 4 h 13"/>
                    <a:gd name="T10" fmla="*/ 23 w 23"/>
                    <a:gd name="T11" fmla="*/ 7 h 13"/>
                    <a:gd name="T12" fmla="*/ 21 w 23"/>
                    <a:gd name="T13" fmla="*/ 10 h 13"/>
                    <a:gd name="T14" fmla="*/ 15 w 23"/>
                    <a:gd name="T15" fmla="*/ 13 h 13"/>
                    <a:gd name="T16" fmla="*/ 7 w 23"/>
                    <a:gd name="T17" fmla="*/ 13 h 13"/>
                    <a:gd name="T18" fmla="*/ 1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1" y="4"/>
                      </a:lnTo>
                      <a:lnTo>
                        <a:pt x="7" y="0"/>
                      </a:lnTo>
                      <a:lnTo>
                        <a:pt x="15" y="0"/>
                      </a:lnTo>
                      <a:lnTo>
                        <a:pt x="21" y="4"/>
                      </a:lnTo>
                      <a:lnTo>
                        <a:pt x="23" y="7"/>
                      </a:lnTo>
                      <a:lnTo>
                        <a:pt x="21" y="10"/>
                      </a:lnTo>
                      <a:lnTo>
                        <a:pt x="15" y="13"/>
                      </a:lnTo>
                      <a:lnTo>
                        <a:pt x="7" y="13"/>
                      </a:lnTo>
                      <a:lnTo>
                        <a:pt x="1"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86" name="Freeform 437"/>
                <p:cNvSpPr>
                  <a:spLocks/>
                </p:cNvSpPr>
                <p:nvPr/>
              </p:nvSpPr>
              <p:spPr bwMode="auto">
                <a:xfrm>
                  <a:off x="3990" y="734"/>
                  <a:ext cx="24" cy="12"/>
                </a:xfrm>
                <a:custGeom>
                  <a:avLst/>
                  <a:gdLst>
                    <a:gd name="T0" fmla="*/ 0 w 24"/>
                    <a:gd name="T1" fmla="*/ 5 h 12"/>
                    <a:gd name="T2" fmla="*/ 3 w 24"/>
                    <a:gd name="T3" fmla="*/ 2 h 12"/>
                    <a:gd name="T4" fmla="*/ 8 w 24"/>
                    <a:gd name="T5" fmla="*/ 0 h 12"/>
                    <a:gd name="T6" fmla="*/ 15 w 24"/>
                    <a:gd name="T7" fmla="*/ 0 h 12"/>
                    <a:gd name="T8" fmla="*/ 21 w 24"/>
                    <a:gd name="T9" fmla="*/ 2 h 12"/>
                    <a:gd name="T10" fmla="*/ 24 w 24"/>
                    <a:gd name="T11" fmla="*/ 5 h 12"/>
                    <a:gd name="T12" fmla="*/ 21 w 24"/>
                    <a:gd name="T13" fmla="*/ 10 h 12"/>
                    <a:gd name="T14" fmla="*/ 15 w 24"/>
                    <a:gd name="T15" fmla="*/ 12 h 12"/>
                    <a:gd name="T16" fmla="*/ 8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8" y="0"/>
                      </a:lnTo>
                      <a:lnTo>
                        <a:pt x="15" y="0"/>
                      </a:lnTo>
                      <a:lnTo>
                        <a:pt x="21" y="2"/>
                      </a:lnTo>
                      <a:lnTo>
                        <a:pt x="24" y="5"/>
                      </a:lnTo>
                      <a:lnTo>
                        <a:pt x="21" y="10"/>
                      </a:lnTo>
                      <a:lnTo>
                        <a:pt x="15" y="12"/>
                      </a:lnTo>
                      <a:lnTo>
                        <a:pt x="8"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87" name="Freeform 438"/>
                <p:cNvSpPr>
                  <a:spLocks/>
                </p:cNvSpPr>
                <p:nvPr/>
              </p:nvSpPr>
              <p:spPr bwMode="auto">
                <a:xfrm>
                  <a:off x="3870" y="728"/>
                  <a:ext cx="25" cy="11"/>
                </a:xfrm>
                <a:custGeom>
                  <a:avLst/>
                  <a:gdLst>
                    <a:gd name="T0" fmla="*/ 0 w 25"/>
                    <a:gd name="T1" fmla="*/ 5 h 11"/>
                    <a:gd name="T2" fmla="*/ 2 w 25"/>
                    <a:gd name="T3" fmla="*/ 2 h 11"/>
                    <a:gd name="T4" fmla="*/ 8 w 25"/>
                    <a:gd name="T5" fmla="*/ 0 h 11"/>
                    <a:gd name="T6" fmla="*/ 16 w 25"/>
                    <a:gd name="T7" fmla="*/ 0 h 11"/>
                    <a:gd name="T8" fmla="*/ 22 w 25"/>
                    <a:gd name="T9" fmla="*/ 2 h 11"/>
                    <a:gd name="T10" fmla="*/ 25 w 25"/>
                    <a:gd name="T11" fmla="*/ 5 h 11"/>
                    <a:gd name="T12" fmla="*/ 22 w 25"/>
                    <a:gd name="T13" fmla="*/ 9 h 11"/>
                    <a:gd name="T14" fmla="*/ 16 w 25"/>
                    <a:gd name="T15" fmla="*/ 11 h 11"/>
                    <a:gd name="T16" fmla="*/ 8 w 25"/>
                    <a:gd name="T17" fmla="*/ 11 h 11"/>
                    <a:gd name="T18" fmla="*/ 2 w 25"/>
                    <a:gd name="T19" fmla="*/ 9 h 11"/>
                    <a:gd name="T20" fmla="*/ 0 w 25"/>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5"/>
                      </a:moveTo>
                      <a:lnTo>
                        <a:pt x="2" y="2"/>
                      </a:lnTo>
                      <a:lnTo>
                        <a:pt x="8" y="0"/>
                      </a:lnTo>
                      <a:lnTo>
                        <a:pt x="16" y="0"/>
                      </a:lnTo>
                      <a:lnTo>
                        <a:pt x="22" y="2"/>
                      </a:lnTo>
                      <a:lnTo>
                        <a:pt x="25" y="5"/>
                      </a:lnTo>
                      <a:lnTo>
                        <a:pt x="22" y="9"/>
                      </a:lnTo>
                      <a:lnTo>
                        <a:pt x="16" y="11"/>
                      </a:lnTo>
                      <a:lnTo>
                        <a:pt x="8" y="11"/>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88" name="Freeform 439"/>
                <p:cNvSpPr>
                  <a:spLocks/>
                </p:cNvSpPr>
                <p:nvPr/>
              </p:nvSpPr>
              <p:spPr bwMode="auto">
                <a:xfrm>
                  <a:off x="3750" y="728"/>
                  <a:ext cx="24" cy="11"/>
                </a:xfrm>
                <a:custGeom>
                  <a:avLst/>
                  <a:gdLst>
                    <a:gd name="T0" fmla="*/ 0 w 24"/>
                    <a:gd name="T1" fmla="*/ 5 h 11"/>
                    <a:gd name="T2" fmla="*/ 3 w 24"/>
                    <a:gd name="T3" fmla="*/ 2 h 11"/>
                    <a:gd name="T4" fmla="*/ 8 w 24"/>
                    <a:gd name="T5" fmla="*/ 0 h 11"/>
                    <a:gd name="T6" fmla="*/ 15 w 24"/>
                    <a:gd name="T7" fmla="*/ 0 h 11"/>
                    <a:gd name="T8" fmla="*/ 21 w 24"/>
                    <a:gd name="T9" fmla="*/ 2 h 11"/>
                    <a:gd name="T10" fmla="*/ 24 w 24"/>
                    <a:gd name="T11" fmla="*/ 5 h 11"/>
                    <a:gd name="T12" fmla="*/ 21 w 24"/>
                    <a:gd name="T13" fmla="*/ 9 h 11"/>
                    <a:gd name="T14" fmla="*/ 15 w 24"/>
                    <a:gd name="T15" fmla="*/ 11 h 11"/>
                    <a:gd name="T16" fmla="*/ 8 w 24"/>
                    <a:gd name="T17" fmla="*/ 11 h 11"/>
                    <a:gd name="T18" fmla="*/ 3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3" y="2"/>
                      </a:lnTo>
                      <a:lnTo>
                        <a:pt x="8" y="0"/>
                      </a:lnTo>
                      <a:lnTo>
                        <a:pt x="15" y="0"/>
                      </a:lnTo>
                      <a:lnTo>
                        <a:pt x="21" y="2"/>
                      </a:lnTo>
                      <a:lnTo>
                        <a:pt x="24" y="5"/>
                      </a:lnTo>
                      <a:lnTo>
                        <a:pt x="21" y="9"/>
                      </a:lnTo>
                      <a:lnTo>
                        <a:pt x="15" y="11"/>
                      </a:lnTo>
                      <a:lnTo>
                        <a:pt x="8" y="11"/>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89" name="Freeform 440"/>
                <p:cNvSpPr>
                  <a:spLocks/>
                </p:cNvSpPr>
                <p:nvPr/>
              </p:nvSpPr>
              <p:spPr bwMode="auto">
                <a:xfrm>
                  <a:off x="3618" y="728"/>
                  <a:ext cx="24" cy="11"/>
                </a:xfrm>
                <a:custGeom>
                  <a:avLst/>
                  <a:gdLst>
                    <a:gd name="T0" fmla="*/ 0 w 24"/>
                    <a:gd name="T1" fmla="*/ 5 h 11"/>
                    <a:gd name="T2" fmla="*/ 2 w 24"/>
                    <a:gd name="T3" fmla="*/ 2 h 11"/>
                    <a:gd name="T4" fmla="*/ 8 w 24"/>
                    <a:gd name="T5" fmla="*/ 0 h 11"/>
                    <a:gd name="T6" fmla="*/ 15 w 24"/>
                    <a:gd name="T7" fmla="*/ 0 h 11"/>
                    <a:gd name="T8" fmla="*/ 21 w 24"/>
                    <a:gd name="T9" fmla="*/ 2 h 11"/>
                    <a:gd name="T10" fmla="*/ 24 w 24"/>
                    <a:gd name="T11" fmla="*/ 5 h 11"/>
                    <a:gd name="T12" fmla="*/ 21 w 24"/>
                    <a:gd name="T13" fmla="*/ 9 h 11"/>
                    <a:gd name="T14" fmla="*/ 15 w 24"/>
                    <a:gd name="T15" fmla="*/ 11 h 11"/>
                    <a:gd name="T16" fmla="*/ 8 w 24"/>
                    <a:gd name="T17" fmla="*/ 11 h 11"/>
                    <a:gd name="T18" fmla="*/ 2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2" y="2"/>
                      </a:lnTo>
                      <a:lnTo>
                        <a:pt x="8" y="0"/>
                      </a:lnTo>
                      <a:lnTo>
                        <a:pt x="15" y="0"/>
                      </a:lnTo>
                      <a:lnTo>
                        <a:pt x="21" y="2"/>
                      </a:lnTo>
                      <a:lnTo>
                        <a:pt x="24" y="5"/>
                      </a:lnTo>
                      <a:lnTo>
                        <a:pt x="21" y="9"/>
                      </a:lnTo>
                      <a:lnTo>
                        <a:pt x="15" y="11"/>
                      </a:lnTo>
                      <a:lnTo>
                        <a:pt x="8" y="11"/>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90" name="Freeform 441"/>
                <p:cNvSpPr>
                  <a:spLocks/>
                </p:cNvSpPr>
                <p:nvPr/>
              </p:nvSpPr>
              <p:spPr bwMode="auto">
                <a:xfrm>
                  <a:off x="3510" y="728"/>
                  <a:ext cx="24" cy="11"/>
                </a:xfrm>
                <a:custGeom>
                  <a:avLst/>
                  <a:gdLst>
                    <a:gd name="T0" fmla="*/ 0 w 24"/>
                    <a:gd name="T1" fmla="*/ 5 h 11"/>
                    <a:gd name="T2" fmla="*/ 3 w 24"/>
                    <a:gd name="T3" fmla="*/ 2 h 11"/>
                    <a:gd name="T4" fmla="*/ 8 w 24"/>
                    <a:gd name="T5" fmla="*/ 0 h 11"/>
                    <a:gd name="T6" fmla="*/ 15 w 24"/>
                    <a:gd name="T7" fmla="*/ 0 h 11"/>
                    <a:gd name="T8" fmla="*/ 21 w 24"/>
                    <a:gd name="T9" fmla="*/ 2 h 11"/>
                    <a:gd name="T10" fmla="*/ 24 w 24"/>
                    <a:gd name="T11" fmla="*/ 5 h 11"/>
                    <a:gd name="T12" fmla="*/ 21 w 24"/>
                    <a:gd name="T13" fmla="*/ 9 h 11"/>
                    <a:gd name="T14" fmla="*/ 15 w 24"/>
                    <a:gd name="T15" fmla="*/ 11 h 11"/>
                    <a:gd name="T16" fmla="*/ 8 w 24"/>
                    <a:gd name="T17" fmla="*/ 11 h 11"/>
                    <a:gd name="T18" fmla="*/ 3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3" y="2"/>
                      </a:lnTo>
                      <a:lnTo>
                        <a:pt x="8" y="0"/>
                      </a:lnTo>
                      <a:lnTo>
                        <a:pt x="15" y="0"/>
                      </a:lnTo>
                      <a:lnTo>
                        <a:pt x="21" y="2"/>
                      </a:lnTo>
                      <a:lnTo>
                        <a:pt x="24" y="5"/>
                      </a:lnTo>
                      <a:lnTo>
                        <a:pt x="21" y="9"/>
                      </a:lnTo>
                      <a:lnTo>
                        <a:pt x="15" y="11"/>
                      </a:lnTo>
                      <a:lnTo>
                        <a:pt x="8" y="11"/>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91" name="Freeform 442"/>
                <p:cNvSpPr>
                  <a:spLocks/>
                </p:cNvSpPr>
                <p:nvPr/>
              </p:nvSpPr>
              <p:spPr bwMode="auto">
                <a:xfrm>
                  <a:off x="3378" y="728"/>
                  <a:ext cx="24" cy="11"/>
                </a:xfrm>
                <a:custGeom>
                  <a:avLst/>
                  <a:gdLst>
                    <a:gd name="T0" fmla="*/ 0 w 24"/>
                    <a:gd name="T1" fmla="*/ 5 h 11"/>
                    <a:gd name="T2" fmla="*/ 1 w 24"/>
                    <a:gd name="T3" fmla="*/ 2 h 11"/>
                    <a:gd name="T4" fmla="*/ 8 w 24"/>
                    <a:gd name="T5" fmla="*/ 0 h 11"/>
                    <a:gd name="T6" fmla="*/ 15 w 24"/>
                    <a:gd name="T7" fmla="*/ 0 h 11"/>
                    <a:gd name="T8" fmla="*/ 21 w 24"/>
                    <a:gd name="T9" fmla="*/ 2 h 11"/>
                    <a:gd name="T10" fmla="*/ 24 w 24"/>
                    <a:gd name="T11" fmla="*/ 5 h 11"/>
                    <a:gd name="T12" fmla="*/ 21 w 24"/>
                    <a:gd name="T13" fmla="*/ 9 h 11"/>
                    <a:gd name="T14" fmla="*/ 15 w 24"/>
                    <a:gd name="T15" fmla="*/ 11 h 11"/>
                    <a:gd name="T16" fmla="*/ 8 w 24"/>
                    <a:gd name="T17" fmla="*/ 11 h 11"/>
                    <a:gd name="T18" fmla="*/ 1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1" y="2"/>
                      </a:lnTo>
                      <a:lnTo>
                        <a:pt x="8" y="0"/>
                      </a:lnTo>
                      <a:lnTo>
                        <a:pt x="15" y="0"/>
                      </a:lnTo>
                      <a:lnTo>
                        <a:pt x="21" y="2"/>
                      </a:lnTo>
                      <a:lnTo>
                        <a:pt x="24" y="5"/>
                      </a:lnTo>
                      <a:lnTo>
                        <a:pt x="21" y="9"/>
                      </a:lnTo>
                      <a:lnTo>
                        <a:pt x="15" y="11"/>
                      </a:lnTo>
                      <a:lnTo>
                        <a:pt x="8" y="11"/>
                      </a:lnTo>
                      <a:lnTo>
                        <a:pt x="1"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92" name="Freeform 443"/>
                <p:cNvSpPr>
                  <a:spLocks/>
                </p:cNvSpPr>
                <p:nvPr/>
              </p:nvSpPr>
              <p:spPr bwMode="auto">
                <a:xfrm>
                  <a:off x="3245" y="734"/>
                  <a:ext cx="25" cy="12"/>
                </a:xfrm>
                <a:custGeom>
                  <a:avLst/>
                  <a:gdLst>
                    <a:gd name="T0" fmla="*/ 0 w 25"/>
                    <a:gd name="T1" fmla="*/ 5 h 12"/>
                    <a:gd name="T2" fmla="*/ 3 w 25"/>
                    <a:gd name="T3" fmla="*/ 2 h 12"/>
                    <a:gd name="T4" fmla="*/ 9 w 25"/>
                    <a:gd name="T5" fmla="*/ 0 h 12"/>
                    <a:gd name="T6" fmla="*/ 16 w 25"/>
                    <a:gd name="T7" fmla="*/ 0 h 12"/>
                    <a:gd name="T8" fmla="*/ 22 w 25"/>
                    <a:gd name="T9" fmla="*/ 2 h 12"/>
                    <a:gd name="T10" fmla="*/ 25 w 25"/>
                    <a:gd name="T11" fmla="*/ 5 h 12"/>
                    <a:gd name="T12" fmla="*/ 22 w 25"/>
                    <a:gd name="T13" fmla="*/ 10 h 12"/>
                    <a:gd name="T14" fmla="*/ 16 w 25"/>
                    <a:gd name="T15" fmla="*/ 12 h 12"/>
                    <a:gd name="T16" fmla="*/ 9 w 25"/>
                    <a:gd name="T17" fmla="*/ 12 h 12"/>
                    <a:gd name="T18" fmla="*/ 3 w 25"/>
                    <a:gd name="T19" fmla="*/ 10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3" y="2"/>
                      </a:lnTo>
                      <a:lnTo>
                        <a:pt x="9" y="0"/>
                      </a:lnTo>
                      <a:lnTo>
                        <a:pt x="16" y="0"/>
                      </a:lnTo>
                      <a:lnTo>
                        <a:pt x="22" y="2"/>
                      </a:lnTo>
                      <a:lnTo>
                        <a:pt x="25" y="5"/>
                      </a:lnTo>
                      <a:lnTo>
                        <a:pt x="22" y="10"/>
                      </a:lnTo>
                      <a:lnTo>
                        <a:pt x="16"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93" name="Freeform 444"/>
                <p:cNvSpPr>
                  <a:spLocks/>
                </p:cNvSpPr>
                <p:nvPr/>
              </p:nvSpPr>
              <p:spPr bwMode="auto">
                <a:xfrm>
                  <a:off x="3126" y="739"/>
                  <a:ext cx="23" cy="13"/>
                </a:xfrm>
                <a:custGeom>
                  <a:avLst/>
                  <a:gdLst>
                    <a:gd name="T0" fmla="*/ 0 w 23"/>
                    <a:gd name="T1" fmla="*/ 7 h 13"/>
                    <a:gd name="T2" fmla="*/ 2 w 23"/>
                    <a:gd name="T3" fmla="*/ 4 h 13"/>
                    <a:gd name="T4" fmla="*/ 8 w 23"/>
                    <a:gd name="T5" fmla="*/ 0 h 13"/>
                    <a:gd name="T6" fmla="*/ 16 w 23"/>
                    <a:gd name="T7" fmla="*/ 0 h 13"/>
                    <a:gd name="T8" fmla="*/ 21 w 23"/>
                    <a:gd name="T9" fmla="*/ 4 h 13"/>
                    <a:gd name="T10" fmla="*/ 23 w 23"/>
                    <a:gd name="T11" fmla="*/ 7 h 13"/>
                    <a:gd name="T12" fmla="*/ 21 w 23"/>
                    <a:gd name="T13" fmla="*/ 10 h 13"/>
                    <a:gd name="T14" fmla="*/ 16 w 23"/>
                    <a:gd name="T15" fmla="*/ 13 h 13"/>
                    <a:gd name="T16" fmla="*/ 8 w 23"/>
                    <a:gd name="T17" fmla="*/ 13 h 13"/>
                    <a:gd name="T18" fmla="*/ 2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2" y="4"/>
                      </a:lnTo>
                      <a:lnTo>
                        <a:pt x="8" y="0"/>
                      </a:lnTo>
                      <a:lnTo>
                        <a:pt x="16" y="0"/>
                      </a:lnTo>
                      <a:lnTo>
                        <a:pt x="21" y="4"/>
                      </a:lnTo>
                      <a:lnTo>
                        <a:pt x="23" y="7"/>
                      </a:lnTo>
                      <a:lnTo>
                        <a:pt x="21" y="10"/>
                      </a:lnTo>
                      <a:lnTo>
                        <a:pt x="16" y="13"/>
                      </a:lnTo>
                      <a:lnTo>
                        <a:pt x="8"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94" name="Freeform 445"/>
                <p:cNvSpPr>
                  <a:spLocks/>
                </p:cNvSpPr>
                <p:nvPr/>
              </p:nvSpPr>
              <p:spPr bwMode="auto">
                <a:xfrm>
                  <a:off x="2994" y="739"/>
                  <a:ext cx="23" cy="13"/>
                </a:xfrm>
                <a:custGeom>
                  <a:avLst/>
                  <a:gdLst>
                    <a:gd name="T0" fmla="*/ 0 w 23"/>
                    <a:gd name="T1" fmla="*/ 7 h 13"/>
                    <a:gd name="T2" fmla="*/ 2 w 23"/>
                    <a:gd name="T3" fmla="*/ 4 h 13"/>
                    <a:gd name="T4" fmla="*/ 7 w 23"/>
                    <a:gd name="T5" fmla="*/ 0 h 13"/>
                    <a:gd name="T6" fmla="*/ 15 w 23"/>
                    <a:gd name="T7" fmla="*/ 0 h 13"/>
                    <a:gd name="T8" fmla="*/ 21 w 23"/>
                    <a:gd name="T9" fmla="*/ 4 h 13"/>
                    <a:gd name="T10" fmla="*/ 23 w 23"/>
                    <a:gd name="T11" fmla="*/ 7 h 13"/>
                    <a:gd name="T12" fmla="*/ 21 w 23"/>
                    <a:gd name="T13" fmla="*/ 10 h 13"/>
                    <a:gd name="T14" fmla="*/ 15 w 23"/>
                    <a:gd name="T15" fmla="*/ 13 h 13"/>
                    <a:gd name="T16" fmla="*/ 7 w 23"/>
                    <a:gd name="T17" fmla="*/ 13 h 13"/>
                    <a:gd name="T18" fmla="*/ 2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2" y="4"/>
                      </a:lnTo>
                      <a:lnTo>
                        <a:pt x="7" y="0"/>
                      </a:lnTo>
                      <a:lnTo>
                        <a:pt x="15" y="0"/>
                      </a:lnTo>
                      <a:lnTo>
                        <a:pt x="21" y="4"/>
                      </a:lnTo>
                      <a:lnTo>
                        <a:pt x="23" y="7"/>
                      </a:lnTo>
                      <a:lnTo>
                        <a:pt x="21" y="10"/>
                      </a:lnTo>
                      <a:lnTo>
                        <a:pt x="15" y="13"/>
                      </a:lnTo>
                      <a:lnTo>
                        <a:pt x="7"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95" name="Freeform 446"/>
                <p:cNvSpPr>
                  <a:spLocks/>
                </p:cNvSpPr>
                <p:nvPr/>
              </p:nvSpPr>
              <p:spPr bwMode="auto">
                <a:xfrm>
                  <a:off x="2862" y="759"/>
                  <a:ext cx="23" cy="12"/>
                </a:xfrm>
                <a:custGeom>
                  <a:avLst/>
                  <a:gdLst>
                    <a:gd name="T0" fmla="*/ 0 w 23"/>
                    <a:gd name="T1" fmla="*/ 6 h 12"/>
                    <a:gd name="T2" fmla="*/ 1 w 23"/>
                    <a:gd name="T3" fmla="*/ 2 h 12"/>
                    <a:gd name="T4" fmla="*/ 7 w 23"/>
                    <a:gd name="T5" fmla="*/ 0 h 12"/>
                    <a:gd name="T6" fmla="*/ 15 w 23"/>
                    <a:gd name="T7" fmla="*/ 0 h 12"/>
                    <a:gd name="T8" fmla="*/ 21 w 23"/>
                    <a:gd name="T9" fmla="*/ 2 h 12"/>
                    <a:gd name="T10" fmla="*/ 23 w 23"/>
                    <a:gd name="T11" fmla="*/ 6 h 12"/>
                    <a:gd name="T12" fmla="*/ 21 w 23"/>
                    <a:gd name="T13" fmla="*/ 10 h 12"/>
                    <a:gd name="T14" fmla="*/ 15 w 23"/>
                    <a:gd name="T15" fmla="*/ 12 h 12"/>
                    <a:gd name="T16" fmla="*/ 7 w 23"/>
                    <a:gd name="T17" fmla="*/ 12 h 12"/>
                    <a:gd name="T18" fmla="*/ 1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1" y="2"/>
                      </a:lnTo>
                      <a:lnTo>
                        <a:pt x="7" y="0"/>
                      </a:lnTo>
                      <a:lnTo>
                        <a:pt x="15" y="0"/>
                      </a:lnTo>
                      <a:lnTo>
                        <a:pt x="21" y="2"/>
                      </a:lnTo>
                      <a:lnTo>
                        <a:pt x="23" y="6"/>
                      </a:lnTo>
                      <a:lnTo>
                        <a:pt x="21" y="10"/>
                      </a:lnTo>
                      <a:lnTo>
                        <a:pt x="15" y="12"/>
                      </a:lnTo>
                      <a:lnTo>
                        <a:pt x="7" y="12"/>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96" name="Freeform 447"/>
                <p:cNvSpPr>
                  <a:spLocks/>
                </p:cNvSpPr>
                <p:nvPr/>
              </p:nvSpPr>
              <p:spPr bwMode="auto">
                <a:xfrm>
                  <a:off x="2754" y="778"/>
                  <a:ext cx="23" cy="12"/>
                </a:xfrm>
                <a:custGeom>
                  <a:avLst/>
                  <a:gdLst>
                    <a:gd name="T0" fmla="*/ 0 w 23"/>
                    <a:gd name="T1" fmla="*/ 6 h 12"/>
                    <a:gd name="T2" fmla="*/ 2 w 23"/>
                    <a:gd name="T3" fmla="*/ 2 h 12"/>
                    <a:gd name="T4" fmla="*/ 7 w 23"/>
                    <a:gd name="T5" fmla="*/ 0 h 12"/>
                    <a:gd name="T6" fmla="*/ 14 w 23"/>
                    <a:gd name="T7" fmla="*/ 0 h 12"/>
                    <a:gd name="T8" fmla="*/ 21 w 23"/>
                    <a:gd name="T9" fmla="*/ 2 h 12"/>
                    <a:gd name="T10" fmla="*/ 23 w 23"/>
                    <a:gd name="T11" fmla="*/ 6 h 12"/>
                    <a:gd name="T12" fmla="*/ 21 w 23"/>
                    <a:gd name="T13" fmla="*/ 10 h 12"/>
                    <a:gd name="T14" fmla="*/ 14 w 23"/>
                    <a:gd name="T15" fmla="*/ 12 h 12"/>
                    <a:gd name="T16" fmla="*/ 7 w 23"/>
                    <a:gd name="T17" fmla="*/ 12 h 12"/>
                    <a:gd name="T18" fmla="*/ 2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2"/>
                      </a:lnTo>
                      <a:lnTo>
                        <a:pt x="7" y="0"/>
                      </a:lnTo>
                      <a:lnTo>
                        <a:pt x="14" y="0"/>
                      </a:lnTo>
                      <a:lnTo>
                        <a:pt x="21" y="2"/>
                      </a:lnTo>
                      <a:lnTo>
                        <a:pt x="23" y="6"/>
                      </a:lnTo>
                      <a:lnTo>
                        <a:pt x="21" y="10"/>
                      </a:lnTo>
                      <a:lnTo>
                        <a:pt x="14" y="12"/>
                      </a:lnTo>
                      <a:lnTo>
                        <a:pt x="7"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97" name="Freeform 448"/>
                <p:cNvSpPr>
                  <a:spLocks/>
                </p:cNvSpPr>
                <p:nvPr/>
              </p:nvSpPr>
              <p:spPr bwMode="auto">
                <a:xfrm>
                  <a:off x="3245" y="486"/>
                  <a:ext cx="337" cy="279"/>
                </a:xfrm>
                <a:custGeom>
                  <a:avLst/>
                  <a:gdLst>
                    <a:gd name="T0" fmla="*/ 0 w 337"/>
                    <a:gd name="T1" fmla="*/ 279 h 279"/>
                    <a:gd name="T2" fmla="*/ 0 w 337"/>
                    <a:gd name="T3" fmla="*/ 117 h 279"/>
                    <a:gd name="T4" fmla="*/ 3 w 337"/>
                    <a:gd name="T5" fmla="*/ 96 h 279"/>
                    <a:gd name="T6" fmla="*/ 9 w 337"/>
                    <a:gd name="T7" fmla="*/ 77 h 279"/>
                    <a:gd name="T8" fmla="*/ 19 w 337"/>
                    <a:gd name="T9" fmla="*/ 58 h 279"/>
                    <a:gd name="T10" fmla="*/ 32 w 337"/>
                    <a:gd name="T11" fmla="*/ 42 h 279"/>
                    <a:gd name="T12" fmla="*/ 49 w 337"/>
                    <a:gd name="T13" fmla="*/ 27 h 279"/>
                    <a:gd name="T14" fmla="*/ 67 w 337"/>
                    <a:gd name="T15" fmla="*/ 16 h 279"/>
                    <a:gd name="T16" fmla="*/ 90 w 337"/>
                    <a:gd name="T17" fmla="*/ 8 h 279"/>
                    <a:gd name="T18" fmla="*/ 112 w 337"/>
                    <a:gd name="T19" fmla="*/ 2 h 279"/>
                    <a:gd name="T20" fmla="*/ 134 w 337"/>
                    <a:gd name="T21" fmla="*/ 0 h 279"/>
                    <a:gd name="T22" fmla="*/ 337 w 337"/>
                    <a:gd name="T23" fmla="*/ 0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7"/>
                    <a:gd name="T37" fmla="*/ 0 h 279"/>
                    <a:gd name="T38" fmla="*/ 337 w 337"/>
                    <a:gd name="T39" fmla="*/ 279 h 2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7" h="279">
                      <a:moveTo>
                        <a:pt x="0" y="279"/>
                      </a:moveTo>
                      <a:lnTo>
                        <a:pt x="0" y="117"/>
                      </a:lnTo>
                      <a:lnTo>
                        <a:pt x="3" y="96"/>
                      </a:lnTo>
                      <a:lnTo>
                        <a:pt x="9" y="77"/>
                      </a:lnTo>
                      <a:lnTo>
                        <a:pt x="19" y="58"/>
                      </a:lnTo>
                      <a:lnTo>
                        <a:pt x="32" y="42"/>
                      </a:lnTo>
                      <a:lnTo>
                        <a:pt x="49" y="27"/>
                      </a:lnTo>
                      <a:lnTo>
                        <a:pt x="67" y="16"/>
                      </a:lnTo>
                      <a:lnTo>
                        <a:pt x="90" y="8"/>
                      </a:lnTo>
                      <a:lnTo>
                        <a:pt x="112" y="2"/>
                      </a:lnTo>
                      <a:lnTo>
                        <a:pt x="134" y="0"/>
                      </a:lnTo>
                      <a:lnTo>
                        <a:pt x="337" y="0"/>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398" name="Freeform 449"/>
                <p:cNvSpPr>
                  <a:spLocks/>
                </p:cNvSpPr>
                <p:nvPr/>
              </p:nvSpPr>
              <p:spPr bwMode="auto">
                <a:xfrm>
                  <a:off x="3582" y="486"/>
                  <a:ext cx="288" cy="355"/>
                </a:xfrm>
                <a:custGeom>
                  <a:avLst/>
                  <a:gdLst>
                    <a:gd name="T0" fmla="*/ 288 w 288"/>
                    <a:gd name="T1" fmla="*/ 355 h 355"/>
                    <a:gd name="T2" fmla="*/ 288 w 288"/>
                    <a:gd name="T3" fmla="*/ 101 h 355"/>
                    <a:gd name="T4" fmla="*/ 285 w 288"/>
                    <a:gd name="T5" fmla="*/ 81 h 355"/>
                    <a:gd name="T6" fmla="*/ 279 w 288"/>
                    <a:gd name="T7" fmla="*/ 62 h 355"/>
                    <a:gd name="T8" fmla="*/ 269 w 288"/>
                    <a:gd name="T9" fmla="*/ 44 h 355"/>
                    <a:gd name="T10" fmla="*/ 254 w 288"/>
                    <a:gd name="T11" fmla="*/ 29 h 355"/>
                    <a:gd name="T12" fmla="*/ 237 w 288"/>
                    <a:gd name="T13" fmla="*/ 18 h 355"/>
                    <a:gd name="T14" fmla="*/ 217 w 288"/>
                    <a:gd name="T15" fmla="*/ 8 h 355"/>
                    <a:gd name="T16" fmla="*/ 196 w 288"/>
                    <a:gd name="T17" fmla="*/ 2 h 355"/>
                    <a:gd name="T18" fmla="*/ 173 w 288"/>
                    <a:gd name="T19" fmla="*/ 0 h 355"/>
                    <a:gd name="T20" fmla="*/ 0 w 288"/>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355"/>
                    <a:gd name="T35" fmla="*/ 288 w 288"/>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355">
                      <a:moveTo>
                        <a:pt x="288" y="355"/>
                      </a:moveTo>
                      <a:lnTo>
                        <a:pt x="288" y="101"/>
                      </a:lnTo>
                      <a:lnTo>
                        <a:pt x="285" y="81"/>
                      </a:lnTo>
                      <a:lnTo>
                        <a:pt x="279" y="62"/>
                      </a:lnTo>
                      <a:lnTo>
                        <a:pt x="269" y="44"/>
                      </a:lnTo>
                      <a:lnTo>
                        <a:pt x="254" y="29"/>
                      </a:lnTo>
                      <a:lnTo>
                        <a:pt x="237" y="18"/>
                      </a:lnTo>
                      <a:lnTo>
                        <a:pt x="217" y="8"/>
                      </a:lnTo>
                      <a:lnTo>
                        <a:pt x="196" y="2"/>
                      </a:lnTo>
                      <a:lnTo>
                        <a:pt x="173" y="0"/>
                      </a:lnTo>
                      <a:lnTo>
                        <a:pt x="0" y="0"/>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sp>
          <p:nvSpPr>
            <p:cNvPr id="20253" name="Freeform 450"/>
            <p:cNvSpPr>
              <a:spLocks/>
            </p:cNvSpPr>
            <p:nvPr/>
          </p:nvSpPr>
          <p:spPr bwMode="auto">
            <a:xfrm>
              <a:off x="4321175" y="4776788"/>
              <a:ext cx="573088" cy="136525"/>
            </a:xfrm>
            <a:custGeom>
              <a:avLst/>
              <a:gdLst>
                <a:gd name="T0" fmla="*/ 0 w 1825"/>
                <a:gd name="T1" fmla="*/ 2147483647 h 533"/>
                <a:gd name="T2" fmla="*/ 2147483647 w 1825"/>
                <a:gd name="T3" fmla="*/ 2147483647 h 533"/>
                <a:gd name="T4" fmla="*/ 2147483647 w 1825"/>
                <a:gd name="T5" fmla="*/ 2147483647 h 533"/>
                <a:gd name="T6" fmla="*/ 2147483647 w 1825"/>
                <a:gd name="T7" fmla="*/ 2147483647 h 533"/>
                <a:gd name="T8" fmla="*/ 2147483647 w 1825"/>
                <a:gd name="T9" fmla="*/ 2147483647 h 533"/>
                <a:gd name="T10" fmla="*/ 2147483647 w 1825"/>
                <a:gd name="T11" fmla="*/ 2147483647 h 533"/>
                <a:gd name="T12" fmla="*/ 2147483647 w 1825"/>
                <a:gd name="T13" fmla="*/ 2147483647 h 533"/>
                <a:gd name="T14" fmla="*/ 2147483647 w 1825"/>
                <a:gd name="T15" fmla="*/ 2147483647 h 533"/>
                <a:gd name="T16" fmla="*/ 2147483647 w 1825"/>
                <a:gd name="T17" fmla="*/ 2147483647 h 533"/>
                <a:gd name="T18" fmla="*/ 2147483647 w 1825"/>
                <a:gd name="T19" fmla="*/ 2147483647 h 533"/>
                <a:gd name="T20" fmla="*/ 2147483647 w 1825"/>
                <a:gd name="T21" fmla="*/ 2147483647 h 533"/>
                <a:gd name="T22" fmla="*/ 2147483647 w 1825"/>
                <a:gd name="T23" fmla="*/ 2147483647 h 533"/>
                <a:gd name="T24" fmla="*/ 2147483647 w 1825"/>
                <a:gd name="T25" fmla="*/ 2147483647 h 533"/>
                <a:gd name="T26" fmla="*/ 2147483647 w 1825"/>
                <a:gd name="T27" fmla="*/ 2147483647 h 533"/>
                <a:gd name="T28" fmla="*/ 2147483647 w 1825"/>
                <a:gd name="T29" fmla="*/ 2147483647 h 533"/>
                <a:gd name="T30" fmla="*/ 2147483647 w 1825"/>
                <a:gd name="T31" fmla="*/ 2147483647 h 533"/>
                <a:gd name="T32" fmla="*/ 2147483647 w 1825"/>
                <a:gd name="T33" fmla="*/ 2147483647 h 533"/>
                <a:gd name="T34" fmla="*/ 2147483647 w 1825"/>
                <a:gd name="T35" fmla="*/ 2147483647 h 533"/>
                <a:gd name="T36" fmla="*/ 2147483647 w 1825"/>
                <a:gd name="T37" fmla="*/ 2147483647 h 533"/>
                <a:gd name="T38" fmla="*/ 2147483647 w 1825"/>
                <a:gd name="T39" fmla="*/ 2147483647 h 533"/>
                <a:gd name="T40" fmla="*/ 2147483647 w 1825"/>
                <a:gd name="T41" fmla="*/ 2147483647 h 533"/>
                <a:gd name="T42" fmla="*/ 2147483647 w 1825"/>
                <a:gd name="T43" fmla="*/ 2147483647 h 533"/>
                <a:gd name="T44" fmla="*/ 2147483647 w 1825"/>
                <a:gd name="T45" fmla="*/ 2147483647 h 533"/>
                <a:gd name="T46" fmla="*/ 2147483647 w 1825"/>
                <a:gd name="T47" fmla="*/ 2147483647 h 533"/>
                <a:gd name="T48" fmla="*/ 2147483647 w 1825"/>
                <a:gd name="T49" fmla="*/ 2147483647 h 533"/>
                <a:gd name="T50" fmla="*/ 2147483647 w 1825"/>
                <a:gd name="T51" fmla="*/ 2147483647 h 533"/>
                <a:gd name="T52" fmla="*/ 2147483647 w 1825"/>
                <a:gd name="T53" fmla="*/ 2147483647 h 533"/>
                <a:gd name="T54" fmla="*/ 2147483647 w 1825"/>
                <a:gd name="T55" fmla="*/ 2147483647 h 533"/>
                <a:gd name="T56" fmla="*/ 2147483647 w 1825"/>
                <a:gd name="T57" fmla="*/ 2147483647 h 533"/>
                <a:gd name="T58" fmla="*/ 2147483647 w 1825"/>
                <a:gd name="T59" fmla="*/ 2147483647 h 533"/>
                <a:gd name="T60" fmla="*/ 2147483647 w 1825"/>
                <a:gd name="T61" fmla="*/ 2147483647 h 533"/>
                <a:gd name="T62" fmla="*/ 2147483647 w 1825"/>
                <a:gd name="T63" fmla="*/ 2147483647 h 533"/>
                <a:gd name="T64" fmla="*/ 2147483647 w 1825"/>
                <a:gd name="T65" fmla="*/ 2147483647 h 533"/>
                <a:gd name="T66" fmla="*/ 2147483647 w 1825"/>
                <a:gd name="T67" fmla="*/ 2147483647 h 533"/>
                <a:gd name="T68" fmla="*/ 2147483647 w 1825"/>
                <a:gd name="T69" fmla="*/ 2147483647 h 533"/>
                <a:gd name="T70" fmla="*/ 2147483647 w 1825"/>
                <a:gd name="T71" fmla="*/ 2147483647 h 533"/>
                <a:gd name="T72" fmla="*/ 2147483647 w 1825"/>
                <a:gd name="T73" fmla="*/ 2147483647 h 533"/>
                <a:gd name="T74" fmla="*/ 2147483647 w 1825"/>
                <a:gd name="T75" fmla="*/ 2147483647 h 533"/>
                <a:gd name="T76" fmla="*/ 2147483647 w 1825"/>
                <a:gd name="T77" fmla="*/ 2147483647 h 533"/>
                <a:gd name="T78" fmla="*/ 2147483647 w 1825"/>
                <a:gd name="T79" fmla="*/ 2147483647 h 533"/>
                <a:gd name="T80" fmla="*/ 2147483647 w 1825"/>
                <a:gd name="T81" fmla="*/ 2147483647 h 533"/>
                <a:gd name="T82" fmla="*/ 2147483647 w 1825"/>
                <a:gd name="T83" fmla="*/ 2147483647 h 533"/>
                <a:gd name="T84" fmla="*/ 2147483647 w 1825"/>
                <a:gd name="T85" fmla="*/ 2147483647 h 533"/>
                <a:gd name="T86" fmla="*/ 2147483647 w 1825"/>
                <a:gd name="T87" fmla="*/ 2147483647 h 533"/>
                <a:gd name="T88" fmla="*/ 2147483647 w 1825"/>
                <a:gd name="T89" fmla="*/ 2147483647 h 5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25"/>
                <a:gd name="T136" fmla="*/ 0 h 533"/>
                <a:gd name="T137" fmla="*/ 1825 w 1825"/>
                <a:gd name="T138" fmla="*/ 533 h 5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25" h="533">
                  <a:moveTo>
                    <a:pt x="0" y="0"/>
                  </a:moveTo>
                  <a:lnTo>
                    <a:pt x="0" y="431"/>
                  </a:lnTo>
                  <a:lnTo>
                    <a:pt x="2" y="438"/>
                  </a:lnTo>
                  <a:lnTo>
                    <a:pt x="10" y="445"/>
                  </a:lnTo>
                  <a:lnTo>
                    <a:pt x="21" y="453"/>
                  </a:lnTo>
                  <a:lnTo>
                    <a:pt x="37" y="459"/>
                  </a:lnTo>
                  <a:lnTo>
                    <a:pt x="57" y="466"/>
                  </a:lnTo>
                  <a:lnTo>
                    <a:pt x="82" y="473"/>
                  </a:lnTo>
                  <a:lnTo>
                    <a:pt x="112" y="480"/>
                  </a:lnTo>
                  <a:lnTo>
                    <a:pt x="146" y="485"/>
                  </a:lnTo>
                  <a:lnTo>
                    <a:pt x="182" y="492"/>
                  </a:lnTo>
                  <a:lnTo>
                    <a:pt x="223" y="497"/>
                  </a:lnTo>
                  <a:lnTo>
                    <a:pt x="267" y="502"/>
                  </a:lnTo>
                  <a:lnTo>
                    <a:pt x="315" y="508"/>
                  </a:lnTo>
                  <a:lnTo>
                    <a:pt x="366" y="512"/>
                  </a:lnTo>
                  <a:lnTo>
                    <a:pt x="419" y="516"/>
                  </a:lnTo>
                  <a:lnTo>
                    <a:pt x="475" y="520"/>
                  </a:lnTo>
                  <a:lnTo>
                    <a:pt x="534" y="523"/>
                  </a:lnTo>
                  <a:lnTo>
                    <a:pt x="593" y="526"/>
                  </a:lnTo>
                  <a:lnTo>
                    <a:pt x="656" y="528"/>
                  </a:lnTo>
                  <a:lnTo>
                    <a:pt x="719" y="529"/>
                  </a:lnTo>
                  <a:lnTo>
                    <a:pt x="783" y="532"/>
                  </a:lnTo>
                  <a:lnTo>
                    <a:pt x="847" y="532"/>
                  </a:lnTo>
                  <a:lnTo>
                    <a:pt x="913" y="533"/>
                  </a:lnTo>
                  <a:lnTo>
                    <a:pt x="978" y="532"/>
                  </a:lnTo>
                  <a:lnTo>
                    <a:pt x="1043" y="532"/>
                  </a:lnTo>
                  <a:lnTo>
                    <a:pt x="1107" y="529"/>
                  </a:lnTo>
                  <a:lnTo>
                    <a:pt x="1170" y="528"/>
                  </a:lnTo>
                  <a:lnTo>
                    <a:pt x="1232" y="526"/>
                  </a:lnTo>
                  <a:lnTo>
                    <a:pt x="1291" y="523"/>
                  </a:lnTo>
                  <a:lnTo>
                    <a:pt x="1350" y="520"/>
                  </a:lnTo>
                  <a:lnTo>
                    <a:pt x="1406" y="516"/>
                  </a:lnTo>
                  <a:lnTo>
                    <a:pt x="1459" y="512"/>
                  </a:lnTo>
                  <a:lnTo>
                    <a:pt x="1510" y="508"/>
                  </a:lnTo>
                  <a:lnTo>
                    <a:pt x="1558" y="502"/>
                  </a:lnTo>
                  <a:lnTo>
                    <a:pt x="1603" y="497"/>
                  </a:lnTo>
                  <a:lnTo>
                    <a:pt x="1644" y="492"/>
                  </a:lnTo>
                  <a:lnTo>
                    <a:pt x="1681" y="485"/>
                  </a:lnTo>
                  <a:lnTo>
                    <a:pt x="1713" y="480"/>
                  </a:lnTo>
                  <a:lnTo>
                    <a:pt x="1743" y="473"/>
                  </a:lnTo>
                  <a:lnTo>
                    <a:pt x="1768" y="466"/>
                  </a:lnTo>
                  <a:lnTo>
                    <a:pt x="1788" y="459"/>
                  </a:lnTo>
                  <a:lnTo>
                    <a:pt x="1804" y="453"/>
                  </a:lnTo>
                  <a:lnTo>
                    <a:pt x="1817" y="445"/>
                  </a:lnTo>
                  <a:lnTo>
                    <a:pt x="1823" y="438"/>
                  </a:lnTo>
                  <a:lnTo>
                    <a:pt x="1825" y="431"/>
                  </a:lnTo>
                  <a:lnTo>
                    <a:pt x="1825" y="0"/>
                  </a:lnTo>
                  <a:lnTo>
                    <a:pt x="1823" y="6"/>
                  </a:lnTo>
                  <a:lnTo>
                    <a:pt x="1817" y="11"/>
                  </a:lnTo>
                  <a:lnTo>
                    <a:pt x="1804" y="17"/>
                  </a:lnTo>
                  <a:lnTo>
                    <a:pt x="1788" y="22"/>
                  </a:lnTo>
                  <a:lnTo>
                    <a:pt x="1768" y="27"/>
                  </a:lnTo>
                  <a:lnTo>
                    <a:pt x="1743" y="32"/>
                  </a:lnTo>
                  <a:lnTo>
                    <a:pt x="1713" y="37"/>
                  </a:lnTo>
                  <a:lnTo>
                    <a:pt x="1681" y="41"/>
                  </a:lnTo>
                  <a:lnTo>
                    <a:pt x="1644" y="46"/>
                  </a:lnTo>
                  <a:lnTo>
                    <a:pt x="1603" y="50"/>
                  </a:lnTo>
                  <a:lnTo>
                    <a:pt x="1558" y="54"/>
                  </a:lnTo>
                  <a:lnTo>
                    <a:pt x="1510" y="58"/>
                  </a:lnTo>
                  <a:lnTo>
                    <a:pt x="1459" y="62"/>
                  </a:lnTo>
                  <a:lnTo>
                    <a:pt x="1406" y="64"/>
                  </a:lnTo>
                  <a:lnTo>
                    <a:pt x="1350" y="67"/>
                  </a:lnTo>
                  <a:lnTo>
                    <a:pt x="1291" y="69"/>
                  </a:lnTo>
                  <a:lnTo>
                    <a:pt x="1232" y="72"/>
                  </a:lnTo>
                  <a:lnTo>
                    <a:pt x="1170" y="74"/>
                  </a:lnTo>
                  <a:lnTo>
                    <a:pt x="1107" y="75"/>
                  </a:lnTo>
                  <a:lnTo>
                    <a:pt x="1043" y="76"/>
                  </a:lnTo>
                  <a:lnTo>
                    <a:pt x="978" y="76"/>
                  </a:lnTo>
                  <a:lnTo>
                    <a:pt x="913" y="77"/>
                  </a:lnTo>
                  <a:lnTo>
                    <a:pt x="847" y="76"/>
                  </a:lnTo>
                  <a:lnTo>
                    <a:pt x="783" y="76"/>
                  </a:lnTo>
                  <a:lnTo>
                    <a:pt x="719" y="75"/>
                  </a:lnTo>
                  <a:lnTo>
                    <a:pt x="656" y="74"/>
                  </a:lnTo>
                  <a:lnTo>
                    <a:pt x="593" y="72"/>
                  </a:lnTo>
                  <a:lnTo>
                    <a:pt x="534" y="69"/>
                  </a:lnTo>
                  <a:lnTo>
                    <a:pt x="475" y="67"/>
                  </a:lnTo>
                  <a:lnTo>
                    <a:pt x="419" y="64"/>
                  </a:lnTo>
                  <a:lnTo>
                    <a:pt x="366" y="62"/>
                  </a:lnTo>
                  <a:lnTo>
                    <a:pt x="315" y="58"/>
                  </a:lnTo>
                  <a:lnTo>
                    <a:pt x="267" y="54"/>
                  </a:lnTo>
                  <a:lnTo>
                    <a:pt x="223" y="50"/>
                  </a:lnTo>
                  <a:lnTo>
                    <a:pt x="182" y="46"/>
                  </a:lnTo>
                  <a:lnTo>
                    <a:pt x="146" y="41"/>
                  </a:lnTo>
                  <a:lnTo>
                    <a:pt x="112" y="37"/>
                  </a:lnTo>
                  <a:lnTo>
                    <a:pt x="82" y="32"/>
                  </a:lnTo>
                  <a:lnTo>
                    <a:pt x="57" y="27"/>
                  </a:lnTo>
                  <a:lnTo>
                    <a:pt x="37" y="22"/>
                  </a:lnTo>
                  <a:lnTo>
                    <a:pt x="21" y="17"/>
                  </a:lnTo>
                  <a:lnTo>
                    <a:pt x="10" y="11"/>
                  </a:lnTo>
                  <a:lnTo>
                    <a:pt x="2" y="6"/>
                  </a:lnTo>
                  <a:lnTo>
                    <a:pt x="0" y="0"/>
                  </a:lnTo>
                  <a:close/>
                </a:path>
              </a:pathLst>
            </a:custGeom>
            <a:solidFill>
              <a:schemeClr val="bg1"/>
            </a:solidFill>
            <a:ln w="11176">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19467" name="Group 451"/>
          <p:cNvGrpSpPr>
            <a:grpSpLocks/>
          </p:cNvGrpSpPr>
          <p:nvPr/>
        </p:nvGrpSpPr>
        <p:grpSpPr bwMode="auto">
          <a:xfrm>
            <a:off x="738188" y="4324350"/>
            <a:ext cx="933450" cy="1492250"/>
            <a:chOff x="473" y="2890"/>
            <a:chExt cx="588" cy="940"/>
          </a:xfrm>
        </p:grpSpPr>
        <p:grpSp>
          <p:nvGrpSpPr>
            <p:cNvPr id="20059" name="Group 452"/>
            <p:cNvGrpSpPr>
              <a:grpSpLocks/>
            </p:cNvGrpSpPr>
            <p:nvPr/>
          </p:nvGrpSpPr>
          <p:grpSpPr bwMode="auto">
            <a:xfrm>
              <a:off x="488" y="2890"/>
              <a:ext cx="552" cy="823"/>
              <a:chOff x="8880" y="864"/>
              <a:chExt cx="1056" cy="1358"/>
            </a:xfrm>
          </p:grpSpPr>
          <p:sp>
            <p:nvSpPr>
              <p:cNvPr id="20062" name="Line 453"/>
              <p:cNvSpPr>
                <a:spLocks noChangeShapeType="1"/>
              </p:cNvSpPr>
              <p:nvPr/>
            </p:nvSpPr>
            <p:spPr bwMode="auto">
              <a:xfrm>
                <a:off x="9093" y="1468"/>
                <a:ext cx="1" cy="49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63" name="Line 454"/>
              <p:cNvSpPr>
                <a:spLocks noChangeShapeType="1"/>
              </p:cNvSpPr>
              <p:nvPr/>
            </p:nvSpPr>
            <p:spPr bwMode="auto">
              <a:xfrm>
                <a:off x="9092" y="1479"/>
                <a:ext cx="0" cy="49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64" name="Rectangle 455"/>
              <p:cNvSpPr>
                <a:spLocks noChangeArrowheads="1"/>
              </p:cNvSpPr>
              <p:nvPr/>
            </p:nvSpPr>
            <p:spPr bwMode="auto">
              <a:xfrm>
                <a:off x="8966" y="1335"/>
                <a:ext cx="23" cy="3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65" name="Rectangle 456"/>
              <p:cNvSpPr>
                <a:spLocks noChangeArrowheads="1"/>
              </p:cNvSpPr>
              <p:nvPr/>
            </p:nvSpPr>
            <p:spPr bwMode="auto">
              <a:xfrm>
                <a:off x="9092" y="1424"/>
                <a:ext cx="620" cy="4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66" name="Freeform 457"/>
              <p:cNvSpPr>
                <a:spLocks/>
              </p:cNvSpPr>
              <p:nvPr/>
            </p:nvSpPr>
            <p:spPr bwMode="auto">
              <a:xfrm>
                <a:off x="9094" y="1963"/>
                <a:ext cx="618" cy="55"/>
              </a:xfrm>
              <a:custGeom>
                <a:avLst/>
                <a:gdLst>
                  <a:gd name="T0" fmla="*/ 0 w 1588"/>
                  <a:gd name="T1" fmla="*/ 0 h 209"/>
                  <a:gd name="T2" fmla="*/ 0 w 1588"/>
                  <a:gd name="T3" fmla="*/ 0 h 209"/>
                  <a:gd name="T4" fmla="*/ 0 w 1588"/>
                  <a:gd name="T5" fmla="*/ 0 h 209"/>
                  <a:gd name="T6" fmla="*/ 0 w 1588"/>
                  <a:gd name="T7" fmla="*/ 0 h 209"/>
                  <a:gd name="T8" fmla="*/ 0 w 1588"/>
                  <a:gd name="T9" fmla="*/ 0 h 209"/>
                  <a:gd name="T10" fmla="*/ 0 w 1588"/>
                  <a:gd name="T11" fmla="*/ 0 h 209"/>
                  <a:gd name="T12" fmla="*/ 0 w 1588"/>
                  <a:gd name="T13" fmla="*/ 0 h 209"/>
                  <a:gd name="T14" fmla="*/ 0 w 1588"/>
                  <a:gd name="T15" fmla="*/ 0 h 209"/>
                  <a:gd name="T16" fmla="*/ 0 w 1588"/>
                  <a:gd name="T17" fmla="*/ 0 h 209"/>
                  <a:gd name="T18" fmla="*/ 0 w 1588"/>
                  <a:gd name="T19" fmla="*/ 0 h 209"/>
                  <a:gd name="T20" fmla="*/ 0 w 1588"/>
                  <a:gd name="T21" fmla="*/ 0 h 209"/>
                  <a:gd name="T22" fmla="*/ 0 w 1588"/>
                  <a:gd name="T23" fmla="*/ 0 h 209"/>
                  <a:gd name="T24" fmla="*/ 0 w 1588"/>
                  <a:gd name="T25" fmla="*/ 0 h 209"/>
                  <a:gd name="T26" fmla="*/ 0 w 1588"/>
                  <a:gd name="T27" fmla="*/ 0 h 209"/>
                  <a:gd name="T28" fmla="*/ 0 w 1588"/>
                  <a:gd name="T29" fmla="*/ 0 h 209"/>
                  <a:gd name="T30" fmla="*/ 0 w 1588"/>
                  <a:gd name="T31" fmla="*/ 0 h 209"/>
                  <a:gd name="T32" fmla="*/ 0 w 1588"/>
                  <a:gd name="T33" fmla="*/ 0 h 209"/>
                  <a:gd name="T34" fmla="*/ 0 w 1588"/>
                  <a:gd name="T35" fmla="*/ 0 h 209"/>
                  <a:gd name="T36" fmla="*/ 0 w 1588"/>
                  <a:gd name="T37" fmla="*/ 0 h 209"/>
                  <a:gd name="T38" fmla="*/ 0 w 1588"/>
                  <a:gd name="T39" fmla="*/ 0 h 209"/>
                  <a:gd name="T40" fmla="*/ 0 w 1588"/>
                  <a:gd name="T41" fmla="*/ 0 h 209"/>
                  <a:gd name="T42" fmla="*/ 0 w 1588"/>
                  <a:gd name="T43" fmla="*/ 0 h 209"/>
                  <a:gd name="T44" fmla="*/ 0 w 1588"/>
                  <a:gd name="T45" fmla="*/ 0 h 209"/>
                  <a:gd name="T46" fmla="*/ 0 w 1588"/>
                  <a:gd name="T47" fmla="*/ 0 h 209"/>
                  <a:gd name="T48" fmla="*/ 1 w 1588"/>
                  <a:gd name="T49" fmla="*/ 0 h 209"/>
                  <a:gd name="T50" fmla="*/ 1 w 1588"/>
                  <a:gd name="T51" fmla="*/ 0 h 209"/>
                  <a:gd name="T52" fmla="*/ 1 w 1588"/>
                  <a:gd name="T53" fmla="*/ 0 h 209"/>
                  <a:gd name="T54" fmla="*/ 1 w 1588"/>
                  <a:gd name="T55" fmla="*/ 0 h 209"/>
                  <a:gd name="T56" fmla="*/ 1 w 1588"/>
                  <a:gd name="T57" fmla="*/ 0 h 209"/>
                  <a:gd name="T58" fmla="*/ 1 w 1588"/>
                  <a:gd name="T59" fmla="*/ 0 h 209"/>
                  <a:gd name="T60" fmla="*/ 1 w 1588"/>
                  <a:gd name="T61" fmla="*/ 0 h 209"/>
                  <a:gd name="T62" fmla="*/ 1 w 1588"/>
                  <a:gd name="T63" fmla="*/ 0 h 209"/>
                  <a:gd name="T64" fmla="*/ 1 w 1588"/>
                  <a:gd name="T65" fmla="*/ 0 h 209"/>
                  <a:gd name="T66" fmla="*/ 1 w 1588"/>
                  <a:gd name="T67" fmla="*/ 0 h 209"/>
                  <a:gd name="T68" fmla="*/ 1 w 1588"/>
                  <a:gd name="T69" fmla="*/ 0 h 209"/>
                  <a:gd name="T70" fmla="*/ 1 w 1588"/>
                  <a:gd name="T71" fmla="*/ 0 h 209"/>
                  <a:gd name="T72" fmla="*/ 1 w 1588"/>
                  <a:gd name="T73" fmla="*/ 0 h 209"/>
                  <a:gd name="T74" fmla="*/ 1 w 1588"/>
                  <a:gd name="T75" fmla="*/ 0 h 209"/>
                  <a:gd name="T76" fmla="*/ 1 w 1588"/>
                  <a:gd name="T77" fmla="*/ 0 h 209"/>
                  <a:gd name="T78" fmla="*/ 1 w 1588"/>
                  <a:gd name="T79" fmla="*/ 0 h 209"/>
                  <a:gd name="T80" fmla="*/ 1 w 1588"/>
                  <a:gd name="T81" fmla="*/ 0 h 209"/>
                  <a:gd name="T82" fmla="*/ 1 w 1588"/>
                  <a:gd name="T83" fmla="*/ 0 h 209"/>
                  <a:gd name="T84" fmla="*/ 1 w 1588"/>
                  <a:gd name="T85" fmla="*/ 0 h 2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8"/>
                  <a:gd name="T130" fmla="*/ 0 h 209"/>
                  <a:gd name="T131" fmla="*/ 1588 w 1588"/>
                  <a:gd name="T132" fmla="*/ 209 h 2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8" h="209">
                    <a:moveTo>
                      <a:pt x="0" y="0"/>
                    </a:moveTo>
                    <a:lnTo>
                      <a:pt x="2" y="16"/>
                    </a:lnTo>
                    <a:lnTo>
                      <a:pt x="9" y="32"/>
                    </a:lnTo>
                    <a:lnTo>
                      <a:pt x="21" y="48"/>
                    </a:lnTo>
                    <a:lnTo>
                      <a:pt x="37" y="63"/>
                    </a:lnTo>
                    <a:lnTo>
                      <a:pt x="57" y="78"/>
                    </a:lnTo>
                    <a:lnTo>
                      <a:pt x="80" y="92"/>
                    </a:lnTo>
                    <a:lnTo>
                      <a:pt x="108" y="105"/>
                    </a:lnTo>
                    <a:lnTo>
                      <a:pt x="139" y="118"/>
                    </a:lnTo>
                    <a:lnTo>
                      <a:pt x="174" y="131"/>
                    </a:lnTo>
                    <a:lnTo>
                      <a:pt x="212" y="142"/>
                    </a:lnTo>
                    <a:lnTo>
                      <a:pt x="253" y="153"/>
                    </a:lnTo>
                    <a:lnTo>
                      <a:pt x="297" y="163"/>
                    </a:lnTo>
                    <a:lnTo>
                      <a:pt x="344" y="172"/>
                    </a:lnTo>
                    <a:lnTo>
                      <a:pt x="393" y="181"/>
                    </a:lnTo>
                    <a:lnTo>
                      <a:pt x="445" y="188"/>
                    </a:lnTo>
                    <a:lnTo>
                      <a:pt x="499" y="194"/>
                    </a:lnTo>
                    <a:lnTo>
                      <a:pt x="554" y="199"/>
                    </a:lnTo>
                    <a:lnTo>
                      <a:pt x="612" y="204"/>
                    </a:lnTo>
                    <a:lnTo>
                      <a:pt x="671" y="207"/>
                    </a:lnTo>
                    <a:lnTo>
                      <a:pt x="732" y="208"/>
                    </a:lnTo>
                    <a:lnTo>
                      <a:pt x="794" y="209"/>
                    </a:lnTo>
                    <a:lnTo>
                      <a:pt x="856" y="208"/>
                    </a:lnTo>
                    <a:lnTo>
                      <a:pt x="917" y="207"/>
                    </a:lnTo>
                    <a:lnTo>
                      <a:pt x="976" y="204"/>
                    </a:lnTo>
                    <a:lnTo>
                      <a:pt x="1034" y="199"/>
                    </a:lnTo>
                    <a:lnTo>
                      <a:pt x="1090" y="194"/>
                    </a:lnTo>
                    <a:lnTo>
                      <a:pt x="1143" y="188"/>
                    </a:lnTo>
                    <a:lnTo>
                      <a:pt x="1195" y="181"/>
                    </a:lnTo>
                    <a:lnTo>
                      <a:pt x="1244" y="172"/>
                    </a:lnTo>
                    <a:lnTo>
                      <a:pt x="1291" y="163"/>
                    </a:lnTo>
                    <a:lnTo>
                      <a:pt x="1335" y="153"/>
                    </a:lnTo>
                    <a:lnTo>
                      <a:pt x="1376" y="142"/>
                    </a:lnTo>
                    <a:lnTo>
                      <a:pt x="1414" y="131"/>
                    </a:lnTo>
                    <a:lnTo>
                      <a:pt x="1449" y="118"/>
                    </a:lnTo>
                    <a:lnTo>
                      <a:pt x="1480" y="105"/>
                    </a:lnTo>
                    <a:lnTo>
                      <a:pt x="1508" y="92"/>
                    </a:lnTo>
                    <a:lnTo>
                      <a:pt x="1532" y="78"/>
                    </a:lnTo>
                    <a:lnTo>
                      <a:pt x="1552" y="63"/>
                    </a:lnTo>
                    <a:lnTo>
                      <a:pt x="1568" y="48"/>
                    </a:lnTo>
                    <a:lnTo>
                      <a:pt x="1579" y="32"/>
                    </a:lnTo>
                    <a:lnTo>
                      <a:pt x="1586" y="16"/>
                    </a:lnTo>
                    <a:lnTo>
                      <a:pt x="158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67" name="Line 458"/>
              <p:cNvSpPr>
                <a:spLocks noChangeShapeType="1"/>
              </p:cNvSpPr>
              <p:nvPr/>
            </p:nvSpPr>
            <p:spPr bwMode="auto">
              <a:xfrm>
                <a:off x="9712" y="1467"/>
                <a:ext cx="0" cy="49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68" name="Freeform 459"/>
              <p:cNvSpPr>
                <a:spLocks/>
              </p:cNvSpPr>
              <p:nvPr/>
            </p:nvSpPr>
            <p:spPr bwMode="auto">
              <a:xfrm>
                <a:off x="9047" y="1979"/>
                <a:ext cx="711" cy="72"/>
              </a:xfrm>
              <a:custGeom>
                <a:avLst/>
                <a:gdLst>
                  <a:gd name="T0" fmla="*/ 0 w 1828"/>
                  <a:gd name="T1" fmla="*/ 0 h 275"/>
                  <a:gd name="T2" fmla="*/ 0 w 1828"/>
                  <a:gd name="T3" fmla="*/ 0 h 275"/>
                  <a:gd name="T4" fmla="*/ 0 w 1828"/>
                  <a:gd name="T5" fmla="*/ 0 h 275"/>
                  <a:gd name="T6" fmla="*/ 0 w 1828"/>
                  <a:gd name="T7" fmla="*/ 0 h 275"/>
                  <a:gd name="T8" fmla="*/ 0 w 1828"/>
                  <a:gd name="T9" fmla="*/ 0 h 275"/>
                  <a:gd name="T10" fmla="*/ 0 w 1828"/>
                  <a:gd name="T11" fmla="*/ 0 h 275"/>
                  <a:gd name="T12" fmla="*/ 0 w 1828"/>
                  <a:gd name="T13" fmla="*/ 0 h 275"/>
                  <a:gd name="T14" fmla="*/ 0 w 1828"/>
                  <a:gd name="T15" fmla="*/ 0 h 275"/>
                  <a:gd name="T16" fmla="*/ 0 w 1828"/>
                  <a:gd name="T17" fmla="*/ 0 h 275"/>
                  <a:gd name="T18" fmla="*/ 0 w 1828"/>
                  <a:gd name="T19" fmla="*/ 0 h 275"/>
                  <a:gd name="T20" fmla="*/ 0 w 1828"/>
                  <a:gd name="T21" fmla="*/ 0 h 275"/>
                  <a:gd name="T22" fmla="*/ 0 w 1828"/>
                  <a:gd name="T23" fmla="*/ 0 h 275"/>
                  <a:gd name="T24" fmla="*/ 0 w 1828"/>
                  <a:gd name="T25" fmla="*/ 0 h 275"/>
                  <a:gd name="T26" fmla="*/ 0 w 1828"/>
                  <a:gd name="T27" fmla="*/ 0 h 275"/>
                  <a:gd name="T28" fmla="*/ 0 w 1828"/>
                  <a:gd name="T29" fmla="*/ 0 h 275"/>
                  <a:gd name="T30" fmla="*/ 0 w 1828"/>
                  <a:gd name="T31" fmla="*/ 0 h 275"/>
                  <a:gd name="T32" fmla="*/ 0 w 1828"/>
                  <a:gd name="T33" fmla="*/ 0 h 275"/>
                  <a:gd name="T34" fmla="*/ 0 w 1828"/>
                  <a:gd name="T35" fmla="*/ 0 h 275"/>
                  <a:gd name="T36" fmla="*/ 0 w 1828"/>
                  <a:gd name="T37" fmla="*/ 0 h 275"/>
                  <a:gd name="T38" fmla="*/ 0 w 1828"/>
                  <a:gd name="T39" fmla="*/ 0 h 275"/>
                  <a:gd name="T40" fmla="*/ 0 w 1828"/>
                  <a:gd name="T41" fmla="*/ 0 h 275"/>
                  <a:gd name="T42" fmla="*/ 0 w 1828"/>
                  <a:gd name="T43" fmla="*/ 0 h 275"/>
                  <a:gd name="T44" fmla="*/ 0 w 1828"/>
                  <a:gd name="T45" fmla="*/ 0 h 275"/>
                  <a:gd name="T46" fmla="*/ 0 w 1828"/>
                  <a:gd name="T47" fmla="*/ 0 h 275"/>
                  <a:gd name="T48" fmla="*/ 1 w 1828"/>
                  <a:gd name="T49" fmla="*/ 0 h 275"/>
                  <a:gd name="T50" fmla="*/ 1 w 1828"/>
                  <a:gd name="T51" fmla="*/ 0 h 275"/>
                  <a:gd name="T52" fmla="*/ 1 w 1828"/>
                  <a:gd name="T53" fmla="*/ 0 h 275"/>
                  <a:gd name="T54" fmla="*/ 1 w 1828"/>
                  <a:gd name="T55" fmla="*/ 0 h 275"/>
                  <a:gd name="T56" fmla="*/ 1 w 1828"/>
                  <a:gd name="T57" fmla="*/ 0 h 275"/>
                  <a:gd name="T58" fmla="*/ 1 w 1828"/>
                  <a:gd name="T59" fmla="*/ 0 h 275"/>
                  <a:gd name="T60" fmla="*/ 1 w 1828"/>
                  <a:gd name="T61" fmla="*/ 0 h 275"/>
                  <a:gd name="T62" fmla="*/ 1 w 1828"/>
                  <a:gd name="T63" fmla="*/ 0 h 275"/>
                  <a:gd name="T64" fmla="*/ 1 w 1828"/>
                  <a:gd name="T65" fmla="*/ 0 h 275"/>
                  <a:gd name="T66" fmla="*/ 1 w 1828"/>
                  <a:gd name="T67" fmla="*/ 0 h 275"/>
                  <a:gd name="T68" fmla="*/ 1 w 1828"/>
                  <a:gd name="T69" fmla="*/ 0 h 275"/>
                  <a:gd name="T70" fmla="*/ 1 w 1828"/>
                  <a:gd name="T71" fmla="*/ 0 h 275"/>
                  <a:gd name="T72" fmla="*/ 1 w 1828"/>
                  <a:gd name="T73" fmla="*/ 0 h 275"/>
                  <a:gd name="T74" fmla="*/ 1 w 1828"/>
                  <a:gd name="T75" fmla="*/ 0 h 275"/>
                  <a:gd name="T76" fmla="*/ 1 w 1828"/>
                  <a:gd name="T77" fmla="*/ 0 h 275"/>
                  <a:gd name="T78" fmla="*/ 1 w 1828"/>
                  <a:gd name="T79" fmla="*/ 0 h 275"/>
                  <a:gd name="T80" fmla="*/ 1 w 1828"/>
                  <a:gd name="T81" fmla="*/ 0 h 275"/>
                  <a:gd name="T82" fmla="*/ 1 w 1828"/>
                  <a:gd name="T83" fmla="*/ 0 h 275"/>
                  <a:gd name="T84" fmla="*/ 1 w 1828"/>
                  <a:gd name="T85" fmla="*/ 0 h 275"/>
                  <a:gd name="T86" fmla="*/ 1 w 1828"/>
                  <a:gd name="T87" fmla="*/ 0 h 275"/>
                  <a:gd name="T88" fmla="*/ 1 w 1828"/>
                  <a:gd name="T89" fmla="*/ 0 h 275"/>
                  <a:gd name="T90" fmla="*/ 1 w 1828"/>
                  <a:gd name="T91" fmla="*/ 0 h 275"/>
                  <a:gd name="T92" fmla="*/ 1 w 1828"/>
                  <a:gd name="T93" fmla="*/ 0 h 2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28"/>
                  <a:gd name="T142" fmla="*/ 0 h 275"/>
                  <a:gd name="T143" fmla="*/ 1828 w 1828"/>
                  <a:gd name="T144" fmla="*/ 275 h 2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28" h="275">
                    <a:moveTo>
                      <a:pt x="0" y="0"/>
                    </a:moveTo>
                    <a:lnTo>
                      <a:pt x="3" y="20"/>
                    </a:lnTo>
                    <a:lnTo>
                      <a:pt x="9" y="39"/>
                    </a:lnTo>
                    <a:lnTo>
                      <a:pt x="20" y="58"/>
                    </a:lnTo>
                    <a:lnTo>
                      <a:pt x="36" y="76"/>
                    </a:lnTo>
                    <a:lnTo>
                      <a:pt x="55" y="94"/>
                    </a:lnTo>
                    <a:lnTo>
                      <a:pt x="78" y="111"/>
                    </a:lnTo>
                    <a:lnTo>
                      <a:pt x="105" y="128"/>
                    </a:lnTo>
                    <a:lnTo>
                      <a:pt x="135" y="144"/>
                    </a:lnTo>
                    <a:lnTo>
                      <a:pt x="169" y="159"/>
                    </a:lnTo>
                    <a:lnTo>
                      <a:pt x="206" y="174"/>
                    </a:lnTo>
                    <a:lnTo>
                      <a:pt x="247" y="188"/>
                    </a:lnTo>
                    <a:lnTo>
                      <a:pt x="290" y="201"/>
                    </a:lnTo>
                    <a:lnTo>
                      <a:pt x="336" y="213"/>
                    </a:lnTo>
                    <a:lnTo>
                      <a:pt x="384" y="224"/>
                    </a:lnTo>
                    <a:lnTo>
                      <a:pt x="435" y="234"/>
                    </a:lnTo>
                    <a:lnTo>
                      <a:pt x="489" y="243"/>
                    </a:lnTo>
                    <a:lnTo>
                      <a:pt x="544" y="252"/>
                    </a:lnTo>
                    <a:lnTo>
                      <a:pt x="602" y="259"/>
                    </a:lnTo>
                    <a:lnTo>
                      <a:pt x="661" y="264"/>
                    </a:lnTo>
                    <a:lnTo>
                      <a:pt x="722" y="269"/>
                    </a:lnTo>
                    <a:lnTo>
                      <a:pt x="785" y="272"/>
                    </a:lnTo>
                    <a:lnTo>
                      <a:pt x="849" y="274"/>
                    </a:lnTo>
                    <a:lnTo>
                      <a:pt x="914" y="275"/>
                    </a:lnTo>
                    <a:lnTo>
                      <a:pt x="979" y="274"/>
                    </a:lnTo>
                    <a:lnTo>
                      <a:pt x="1043" y="272"/>
                    </a:lnTo>
                    <a:lnTo>
                      <a:pt x="1106" y="269"/>
                    </a:lnTo>
                    <a:lnTo>
                      <a:pt x="1167" y="264"/>
                    </a:lnTo>
                    <a:lnTo>
                      <a:pt x="1226" y="259"/>
                    </a:lnTo>
                    <a:lnTo>
                      <a:pt x="1284" y="252"/>
                    </a:lnTo>
                    <a:lnTo>
                      <a:pt x="1340" y="243"/>
                    </a:lnTo>
                    <a:lnTo>
                      <a:pt x="1393" y="234"/>
                    </a:lnTo>
                    <a:lnTo>
                      <a:pt x="1444" y="224"/>
                    </a:lnTo>
                    <a:lnTo>
                      <a:pt x="1492" y="213"/>
                    </a:lnTo>
                    <a:lnTo>
                      <a:pt x="1538" y="201"/>
                    </a:lnTo>
                    <a:lnTo>
                      <a:pt x="1582" y="188"/>
                    </a:lnTo>
                    <a:lnTo>
                      <a:pt x="1622" y="174"/>
                    </a:lnTo>
                    <a:lnTo>
                      <a:pt x="1659" y="159"/>
                    </a:lnTo>
                    <a:lnTo>
                      <a:pt x="1693" y="144"/>
                    </a:lnTo>
                    <a:lnTo>
                      <a:pt x="1723" y="128"/>
                    </a:lnTo>
                    <a:lnTo>
                      <a:pt x="1750" y="111"/>
                    </a:lnTo>
                    <a:lnTo>
                      <a:pt x="1773" y="94"/>
                    </a:lnTo>
                    <a:lnTo>
                      <a:pt x="1793" y="76"/>
                    </a:lnTo>
                    <a:lnTo>
                      <a:pt x="1808" y="58"/>
                    </a:lnTo>
                    <a:lnTo>
                      <a:pt x="1819" y="39"/>
                    </a:lnTo>
                    <a:lnTo>
                      <a:pt x="1826" y="20"/>
                    </a:lnTo>
                    <a:lnTo>
                      <a:pt x="1828" y="0"/>
                    </a:lnTo>
                  </a:path>
                </a:pathLst>
              </a:custGeom>
              <a:solidFill>
                <a:srgbClr val="C0C0C0"/>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69" name="Line 460"/>
              <p:cNvSpPr>
                <a:spLocks noChangeShapeType="1"/>
              </p:cNvSpPr>
              <p:nvPr/>
            </p:nvSpPr>
            <p:spPr bwMode="auto">
              <a:xfrm>
                <a:off x="9047" y="1500"/>
                <a:ext cx="0" cy="48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70" name="Line 461"/>
              <p:cNvSpPr>
                <a:spLocks noChangeShapeType="1"/>
              </p:cNvSpPr>
              <p:nvPr/>
            </p:nvSpPr>
            <p:spPr bwMode="auto">
              <a:xfrm>
                <a:off x="9757" y="1500"/>
                <a:ext cx="1" cy="48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71" name="Rectangle 462"/>
              <p:cNvSpPr>
                <a:spLocks noChangeArrowheads="1"/>
              </p:cNvSpPr>
              <p:nvPr/>
            </p:nvSpPr>
            <p:spPr bwMode="auto">
              <a:xfrm>
                <a:off x="9035" y="1407"/>
                <a:ext cx="721" cy="17"/>
              </a:xfrm>
              <a:prstGeom prst="rect">
                <a:avLst/>
              </a:prstGeom>
              <a:solidFill>
                <a:srgbClr val="C0C0C0"/>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72" name="Rectangle 463"/>
              <p:cNvSpPr>
                <a:spLocks noChangeArrowheads="1"/>
              </p:cNvSpPr>
              <p:nvPr/>
            </p:nvSpPr>
            <p:spPr bwMode="auto">
              <a:xfrm>
                <a:off x="9035" y="1375"/>
                <a:ext cx="722" cy="33"/>
              </a:xfrm>
              <a:prstGeom prst="rect">
                <a:avLst/>
              </a:prstGeom>
              <a:solidFill>
                <a:srgbClr val="C0C0C0"/>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73" name="Line 464"/>
              <p:cNvSpPr>
                <a:spLocks noChangeShapeType="1"/>
              </p:cNvSpPr>
              <p:nvPr/>
            </p:nvSpPr>
            <p:spPr bwMode="auto">
              <a:xfrm>
                <a:off x="9047" y="1500"/>
                <a:ext cx="4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74" name="Line 465"/>
              <p:cNvSpPr>
                <a:spLocks noChangeShapeType="1"/>
              </p:cNvSpPr>
              <p:nvPr/>
            </p:nvSpPr>
            <p:spPr bwMode="auto">
              <a:xfrm>
                <a:off x="9712" y="1500"/>
                <a:ext cx="45"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75" name="Line 466"/>
              <p:cNvSpPr>
                <a:spLocks noChangeShapeType="1"/>
              </p:cNvSpPr>
              <p:nvPr/>
            </p:nvSpPr>
            <p:spPr bwMode="auto">
              <a:xfrm flipH="1">
                <a:off x="9047" y="1466"/>
                <a:ext cx="46"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76" name="Line 467"/>
              <p:cNvSpPr>
                <a:spLocks noChangeShapeType="1"/>
              </p:cNvSpPr>
              <p:nvPr/>
            </p:nvSpPr>
            <p:spPr bwMode="auto">
              <a:xfrm>
                <a:off x="9712" y="1466"/>
                <a:ext cx="45"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77" name="Line 468"/>
              <p:cNvSpPr>
                <a:spLocks noChangeShapeType="1"/>
              </p:cNvSpPr>
              <p:nvPr/>
            </p:nvSpPr>
            <p:spPr bwMode="auto">
              <a:xfrm>
                <a:off x="9093" y="1339"/>
                <a:ext cx="0" cy="3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78" name="Line 469"/>
              <p:cNvSpPr>
                <a:spLocks noChangeShapeType="1"/>
              </p:cNvSpPr>
              <p:nvPr/>
            </p:nvSpPr>
            <p:spPr bwMode="auto">
              <a:xfrm>
                <a:off x="9713" y="1340"/>
                <a:ext cx="0"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79" name="Freeform 470"/>
              <p:cNvSpPr>
                <a:spLocks/>
              </p:cNvSpPr>
              <p:nvPr/>
            </p:nvSpPr>
            <p:spPr bwMode="auto">
              <a:xfrm>
                <a:off x="9093" y="1290"/>
                <a:ext cx="619" cy="50"/>
              </a:xfrm>
              <a:custGeom>
                <a:avLst/>
                <a:gdLst>
                  <a:gd name="T0" fmla="*/ 0 w 1591"/>
                  <a:gd name="T1" fmla="*/ 0 h 194"/>
                  <a:gd name="T2" fmla="*/ 0 w 1591"/>
                  <a:gd name="T3" fmla="*/ 0 h 194"/>
                  <a:gd name="T4" fmla="*/ 0 w 1591"/>
                  <a:gd name="T5" fmla="*/ 0 h 194"/>
                  <a:gd name="T6" fmla="*/ 0 w 1591"/>
                  <a:gd name="T7" fmla="*/ 0 h 194"/>
                  <a:gd name="T8" fmla="*/ 0 w 1591"/>
                  <a:gd name="T9" fmla="*/ 0 h 194"/>
                  <a:gd name="T10" fmla="*/ 0 w 1591"/>
                  <a:gd name="T11" fmla="*/ 0 h 194"/>
                  <a:gd name="T12" fmla="*/ 0 w 1591"/>
                  <a:gd name="T13" fmla="*/ 0 h 194"/>
                  <a:gd name="T14" fmla="*/ 0 w 1591"/>
                  <a:gd name="T15" fmla="*/ 0 h 194"/>
                  <a:gd name="T16" fmla="*/ 0 w 1591"/>
                  <a:gd name="T17" fmla="*/ 0 h 194"/>
                  <a:gd name="T18" fmla="*/ 0 w 1591"/>
                  <a:gd name="T19" fmla="*/ 0 h 194"/>
                  <a:gd name="T20" fmla="*/ 0 w 1591"/>
                  <a:gd name="T21" fmla="*/ 0 h 194"/>
                  <a:gd name="T22" fmla="*/ 0 w 1591"/>
                  <a:gd name="T23" fmla="*/ 0 h 194"/>
                  <a:gd name="T24" fmla="*/ 0 w 1591"/>
                  <a:gd name="T25" fmla="*/ 0 h 194"/>
                  <a:gd name="T26" fmla="*/ 0 w 1591"/>
                  <a:gd name="T27" fmla="*/ 0 h 194"/>
                  <a:gd name="T28" fmla="*/ 0 w 1591"/>
                  <a:gd name="T29" fmla="*/ 0 h 194"/>
                  <a:gd name="T30" fmla="*/ 0 w 1591"/>
                  <a:gd name="T31" fmla="*/ 0 h 194"/>
                  <a:gd name="T32" fmla="*/ 0 w 1591"/>
                  <a:gd name="T33" fmla="*/ 0 h 194"/>
                  <a:gd name="T34" fmla="*/ 0 w 1591"/>
                  <a:gd name="T35" fmla="*/ 0 h 194"/>
                  <a:gd name="T36" fmla="*/ 0 w 1591"/>
                  <a:gd name="T37" fmla="*/ 0 h 194"/>
                  <a:gd name="T38" fmla="*/ 0 w 1591"/>
                  <a:gd name="T39" fmla="*/ 0 h 194"/>
                  <a:gd name="T40" fmla="*/ 0 w 1591"/>
                  <a:gd name="T41" fmla="*/ 0 h 194"/>
                  <a:gd name="T42" fmla="*/ 0 w 1591"/>
                  <a:gd name="T43" fmla="*/ 0 h 194"/>
                  <a:gd name="T44" fmla="*/ 0 w 1591"/>
                  <a:gd name="T45" fmla="*/ 0 h 194"/>
                  <a:gd name="T46" fmla="*/ 0 w 1591"/>
                  <a:gd name="T47" fmla="*/ 0 h 194"/>
                  <a:gd name="T48" fmla="*/ 1 w 1591"/>
                  <a:gd name="T49" fmla="*/ 0 h 194"/>
                  <a:gd name="T50" fmla="*/ 1 w 1591"/>
                  <a:gd name="T51" fmla="*/ 0 h 194"/>
                  <a:gd name="T52" fmla="*/ 1 w 1591"/>
                  <a:gd name="T53" fmla="*/ 0 h 194"/>
                  <a:gd name="T54" fmla="*/ 1 w 1591"/>
                  <a:gd name="T55" fmla="*/ 0 h 194"/>
                  <a:gd name="T56" fmla="*/ 1 w 1591"/>
                  <a:gd name="T57" fmla="*/ 0 h 194"/>
                  <a:gd name="T58" fmla="*/ 1 w 1591"/>
                  <a:gd name="T59" fmla="*/ 0 h 194"/>
                  <a:gd name="T60" fmla="*/ 1 w 1591"/>
                  <a:gd name="T61" fmla="*/ 0 h 194"/>
                  <a:gd name="T62" fmla="*/ 1 w 1591"/>
                  <a:gd name="T63" fmla="*/ 0 h 194"/>
                  <a:gd name="T64" fmla="*/ 1 w 1591"/>
                  <a:gd name="T65" fmla="*/ 0 h 194"/>
                  <a:gd name="T66" fmla="*/ 1 w 1591"/>
                  <a:gd name="T67" fmla="*/ 0 h 194"/>
                  <a:gd name="T68" fmla="*/ 1 w 1591"/>
                  <a:gd name="T69" fmla="*/ 0 h 194"/>
                  <a:gd name="T70" fmla="*/ 1 w 1591"/>
                  <a:gd name="T71" fmla="*/ 0 h 194"/>
                  <a:gd name="T72" fmla="*/ 1 w 1591"/>
                  <a:gd name="T73" fmla="*/ 0 h 194"/>
                  <a:gd name="T74" fmla="*/ 1 w 1591"/>
                  <a:gd name="T75" fmla="*/ 0 h 194"/>
                  <a:gd name="T76" fmla="*/ 1 w 1591"/>
                  <a:gd name="T77" fmla="*/ 0 h 194"/>
                  <a:gd name="T78" fmla="*/ 1 w 1591"/>
                  <a:gd name="T79" fmla="*/ 0 h 194"/>
                  <a:gd name="T80" fmla="*/ 1 w 1591"/>
                  <a:gd name="T81" fmla="*/ 0 h 194"/>
                  <a:gd name="T82" fmla="*/ 1 w 1591"/>
                  <a:gd name="T83" fmla="*/ 0 h 194"/>
                  <a:gd name="T84" fmla="*/ 1 w 1591"/>
                  <a:gd name="T85" fmla="*/ 0 h 1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1"/>
                  <a:gd name="T130" fmla="*/ 0 h 194"/>
                  <a:gd name="T131" fmla="*/ 1591 w 1591"/>
                  <a:gd name="T132" fmla="*/ 194 h 1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1" h="194">
                    <a:moveTo>
                      <a:pt x="0" y="194"/>
                    </a:moveTo>
                    <a:lnTo>
                      <a:pt x="2" y="179"/>
                    </a:lnTo>
                    <a:lnTo>
                      <a:pt x="9" y="164"/>
                    </a:lnTo>
                    <a:lnTo>
                      <a:pt x="21" y="150"/>
                    </a:lnTo>
                    <a:lnTo>
                      <a:pt x="37" y="136"/>
                    </a:lnTo>
                    <a:lnTo>
                      <a:pt x="57" y="122"/>
                    </a:lnTo>
                    <a:lnTo>
                      <a:pt x="81" y="109"/>
                    </a:lnTo>
                    <a:lnTo>
                      <a:pt x="109" y="96"/>
                    </a:lnTo>
                    <a:lnTo>
                      <a:pt x="140" y="84"/>
                    </a:lnTo>
                    <a:lnTo>
                      <a:pt x="175" y="73"/>
                    </a:lnTo>
                    <a:lnTo>
                      <a:pt x="213" y="62"/>
                    </a:lnTo>
                    <a:lnTo>
                      <a:pt x="254" y="52"/>
                    </a:lnTo>
                    <a:lnTo>
                      <a:pt x="298" y="42"/>
                    </a:lnTo>
                    <a:lnTo>
                      <a:pt x="345" y="34"/>
                    </a:lnTo>
                    <a:lnTo>
                      <a:pt x="394" y="26"/>
                    </a:lnTo>
                    <a:lnTo>
                      <a:pt x="446" y="19"/>
                    </a:lnTo>
                    <a:lnTo>
                      <a:pt x="500" y="14"/>
                    </a:lnTo>
                    <a:lnTo>
                      <a:pt x="556" y="9"/>
                    </a:lnTo>
                    <a:lnTo>
                      <a:pt x="613" y="5"/>
                    </a:lnTo>
                    <a:lnTo>
                      <a:pt x="673" y="2"/>
                    </a:lnTo>
                    <a:lnTo>
                      <a:pt x="733" y="0"/>
                    </a:lnTo>
                    <a:lnTo>
                      <a:pt x="796" y="0"/>
                    </a:lnTo>
                    <a:lnTo>
                      <a:pt x="858" y="0"/>
                    </a:lnTo>
                    <a:lnTo>
                      <a:pt x="919" y="2"/>
                    </a:lnTo>
                    <a:lnTo>
                      <a:pt x="978" y="5"/>
                    </a:lnTo>
                    <a:lnTo>
                      <a:pt x="1036" y="9"/>
                    </a:lnTo>
                    <a:lnTo>
                      <a:pt x="1092" y="14"/>
                    </a:lnTo>
                    <a:lnTo>
                      <a:pt x="1146" y="19"/>
                    </a:lnTo>
                    <a:lnTo>
                      <a:pt x="1197" y="26"/>
                    </a:lnTo>
                    <a:lnTo>
                      <a:pt x="1247" y="34"/>
                    </a:lnTo>
                    <a:lnTo>
                      <a:pt x="1293" y="42"/>
                    </a:lnTo>
                    <a:lnTo>
                      <a:pt x="1337" y="52"/>
                    </a:lnTo>
                    <a:lnTo>
                      <a:pt x="1378" y="62"/>
                    </a:lnTo>
                    <a:lnTo>
                      <a:pt x="1416" y="73"/>
                    </a:lnTo>
                    <a:lnTo>
                      <a:pt x="1451" y="84"/>
                    </a:lnTo>
                    <a:lnTo>
                      <a:pt x="1483" y="96"/>
                    </a:lnTo>
                    <a:lnTo>
                      <a:pt x="1510" y="109"/>
                    </a:lnTo>
                    <a:lnTo>
                      <a:pt x="1534" y="122"/>
                    </a:lnTo>
                    <a:lnTo>
                      <a:pt x="1554" y="136"/>
                    </a:lnTo>
                    <a:lnTo>
                      <a:pt x="1570" y="150"/>
                    </a:lnTo>
                    <a:lnTo>
                      <a:pt x="1582" y="164"/>
                    </a:lnTo>
                    <a:lnTo>
                      <a:pt x="1589" y="179"/>
                    </a:lnTo>
                    <a:lnTo>
                      <a:pt x="1591" y="194"/>
                    </a:lnTo>
                  </a:path>
                </a:pathLst>
              </a:custGeom>
              <a:solidFill>
                <a:srgbClr val="C0C0C0"/>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80" name="Line 471"/>
              <p:cNvSpPr>
                <a:spLocks noChangeShapeType="1"/>
              </p:cNvSpPr>
              <p:nvPr/>
            </p:nvSpPr>
            <p:spPr bwMode="auto">
              <a:xfrm flipH="1">
                <a:off x="9328" y="2016"/>
                <a:ext cx="13"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81" name="Line 472"/>
              <p:cNvSpPr>
                <a:spLocks noChangeShapeType="1"/>
              </p:cNvSpPr>
              <p:nvPr/>
            </p:nvSpPr>
            <p:spPr bwMode="auto">
              <a:xfrm>
                <a:off x="9491" y="2015"/>
                <a:ext cx="13"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82" name="Rectangle 473"/>
              <p:cNvSpPr>
                <a:spLocks noChangeArrowheads="1"/>
              </p:cNvSpPr>
              <p:nvPr/>
            </p:nvSpPr>
            <p:spPr bwMode="auto">
              <a:xfrm>
                <a:off x="9757" y="1507"/>
                <a:ext cx="49" cy="2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83" name="Freeform 474"/>
              <p:cNvSpPr>
                <a:spLocks/>
              </p:cNvSpPr>
              <p:nvPr/>
            </p:nvSpPr>
            <p:spPr bwMode="auto">
              <a:xfrm>
                <a:off x="9131" y="1290"/>
                <a:ext cx="84" cy="26"/>
              </a:xfrm>
              <a:custGeom>
                <a:avLst/>
                <a:gdLst>
                  <a:gd name="T0" fmla="*/ 0 w 218"/>
                  <a:gd name="T1" fmla="*/ 0 h 100"/>
                  <a:gd name="T2" fmla="*/ 0 w 218"/>
                  <a:gd name="T3" fmla="*/ 0 h 100"/>
                  <a:gd name="T4" fmla="*/ 0 w 218"/>
                  <a:gd name="T5" fmla="*/ 0 h 100"/>
                  <a:gd name="T6" fmla="*/ 0 w 218"/>
                  <a:gd name="T7" fmla="*/ 0 h 100"/>
                  <a:gd name="T8" fmla="*/ 0 60000 65536"/>
                  <a:gd name="T9" fmla="*/ 0 60000 65536"/>
                  <a:gd name="T10" fmla="*/ 0 60000 65536"/>
                  <a:gd name="T11" fmla="*/ 0 60000 65536"/>
                  <a:gd name="T12" fmla="*/ 0 w 218"/>
                  <a:gd name="T13" fmla="*/ 0 h 100"/>
                  <a:gd name="T14" fmla="*/ 218 w 218"/>
                  <a:gd name="T15" fmla="*/ 100 h 100"/>
                </a:gdLst>
                <a:ahLst/>
                <a:cxnLst>
                  <a:cxn ang="T8">
                    <a:pos x="T0" y="T1"/>
                  </a:cxn>
                  <a:cxn ang="T9">
                    <a:pos x="T2" y="T3"/>
                  </a:cxn>
                  <a:cxn ang="T10">
                    <a:pos x="T4" y="T5"/>
                  </a:cxn>
                  <a:cxn ang="T11">
                    <a:pos x="T6" y="T7"/>
                  </a:cxn>
                </a:cxnLst>
                <a:rect l="T12" t="T13" r="T14" b="T15"/>
                <a:pathLst>
                  <a:path w="218" h="100">
                    <a:moveTo>
                      <a:pt x="0" y="100"/>
                    </a:moveTo>
                    <a:lnTo>
                      <a:pt x="0" y="0"/>
                    </a:lnTo>
                    <a:lnTo>
                      <a:pt x="218" y="0"/>
                    </a:lnTo>
                    <a:lnTo>
                      <a:pt x="218" y="3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84" name="Freeform 475"/>
              <p:cNvSpPr>
                <a:spLocks/>
              </p:cNvSpPr>
              <p:nvPr/>
            </p:nvSpPr>
            <p:spPr bwMode="auto">
              <a:xfrm>
                <a:off x="9128" y="1287"/>
                <a:ext cx="90" cy="3"/>
              </a:xfrm>
              <a:custGeom>
                <a:avLst/>
                <a:gdLst>
                  <a:gd name="T0" fmla="*/ 0 w 232"/>
                  <a:gd name="T1" fmla="*/ 0 h 11"/>
                  <a:gd name="T2" fmla="*/ 0 w 232"/>
                  <a:gd name="T3" fmla="*/ 0 h 11"/>
                  <a:gd name="T4" fmla="*/ 0 w 232"/>
                  <a:gd name="T5" fmla="*/ 0 h 11"/>
                  <a:gd name="T6" fmla="*/ 0 w 232"/>
                  <a:gd name="T7" fmla="*/ 0 h 11"/>
                  <a:gd name="T8" fmla="*/ 0 60000 65536"/>
                  <a:gd name="T9" fmla="*/ 0 60000 65536"/>
                  <a:gd name="T10" fmla="*/ 0 60000 65536"/>
                  <a:gd name="T11" fmla="*/ 0 60000 65536"/>
                  <a:gd name="T12" fmla="*/ 0 w 232"/>
                  <a:gd name="T13" fmla="*/ 0 h 11"/>
                  <a:gd name="T14" fmla="*/ 232 w 232"/>
                  <a:gd name="T15" fmla="*/ 11 h 11"/>
                </a:gdLst>
                <a:ahLst/>
                <a:cxnLst>
                  <a:cxn ang="T8">
                    <a:pos x="T0" y="T1"/>
                  </a:cxn>
                  <a:cxn ang="T9">
                    <a:pos x="T2" y="T3"/>
                  </a:cxn>
                  <a:cxn ang="T10">
                    <a:pos x="T4" y="T5"/>
                  </a:cxn>
                  <a:cxn ang="T11">
                    <a:pos x="T6" y="T7"/>
                  </a:cxn>
                </a:cxnLst>
                <a:rect l="T12" t="T13" r="T14" b="T15"/>
                <a:pathLst>
                  <a:path w="232" h="11">
                    <a:moveTo>
                      <a:pt x="8" y="11"/>
                    </a:moveTo>
                    <a:lnTo>
                      <a:pt x="0" y="0"/>
                    </a:lnTo>
                    <a:lnTo>
                      <a:pt x="232" y="0"/>
                    </a:lnTo>
                    <a:lnTo>
                      <a:pt x="226" y="1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85" name="Freeform 476"/>
              <p:cNvSpPr>
                <a:spLocks/>
              </p:cNvSpPr>
              <p:nvPr/>
            </p:nvSpPr>
            <p:spPr bwMode="auto">
              <a:xfrm>
                <a:off x="9128" y="1280"/>
                <a:ext cx="90" cy="3"/>
              </a:xfrm>
              <a:custGeom>
                <a:avLst/>
                <a:gdLst>
                  <a:gd name="T0" fmla="*/ 0 w 238"/>
                  <a:gd name="T1" fmla="*/ 0 h 24"/>
                  <a:gd name="T2" fmla="*/ 0 w 238"/>
                  <a:gd name="T3" fmla="*/ 0 h 24"/>
                  <a:gd name="T4" fmla="*/ 0 w 238"/>
                  <a:gd name="T5" fmla="*/ 0 h 24"/>
                  <a:gd name="T6" fmla="*/ 0 w 238"/>
                  <a:gd name="T7" fmla="*/ 0 h 24"/>
                  <a:gd name="T8" fmla="*/ 0 w 238"/>
                  <a:gd name="T9" fmla="*/ 0 h 24"/>
                  <a:gd name="T10" fmla="*/ 0 60000 65536"/>
                  <a:gd name="T11" fmla="*/ 0 60000 65536"/>
                  <a:gd name="T12" fmla="*/ 0 60000 65536"/>
                  <a:gd name="T13" fmla="*/ 0 60000 65536"/>
                  <a:gd name="T14" fmla="*/ 0 60000 65536"/>
                  <a:gd name="T15" fmla="*/ 0 w 238"/>
                  <a:gd name="T16" fmla="*/ 0 h 24"/>
                  <a:gd name="T17" fmla="*/ 238 w 238"/>
                  <a:gd name="T18" fmla="*/ 24 h 24"/>
                </a:gdLst>
                <a:ahLst/>
                <a:cxnLst>
                  <a:cxn ang="T10">
                    <a:pos x="T0" y="T1"/>
                  </a:cxn>
                  <a:cxn ang="T11">
                    <a:pos x="T2" y="T3"/>
                  </a:cxn>
                  <a:cxn ang="T12">
                    <a:pos x="T4" y="T5"/>
                  </a:cxn>
                  <a:cxn ang="T13">
                    <a:pos x="T6" y="T7"/>
                  </a:cxn>
                  <a:cxn ang="T14">
                    <a:pos x="T8" y="T9"/>
                  </a:cxn>
                </a:cxnLst>
                <a:rect l="T15" t="T16" r="T17" b="T18"/>
                <a:pathLst>
                  <a:path w="238" h="24">
                    <a:moveTo>
                      <a:pt x="232" y="0"/>
                    </a:moveTo>
                    <a:lnTo>
                      <a:pt x="238" y="24"/>
                    </a:lnTo>
                    <a:lnTo>
                      <a:pt x="0" y="24"/>
                    </a:lnTo>
                    <a:lnTo>
                      <a:pt x="7" y="0"/>
                    </a:lnTo>
                    <a:lnTo>
                      <a:pt x="23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86" name="Rectangle 477"/>
              <p:cNvSpPr>
                <a:spLocks noChangeArrowheads="1"/>
              </p:cNvSpPr>
              <p:nvPr/>
            </p:nvSpPr>
            <p:spPr bwMode="auto">
              <a:xfrm>
                <a:off x="9126" y="1283"/>
                <a:ext cx="92" cy="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87" name="Freeform 478"/>
              <p:cNvSpPr>
                <a:spLocks/>
              </p:cNvSpPr>
              <p:nvPr/>
            </p:nvSpPr>
            <p:spPr bwMode="auto">
              <a:xfrm>
                <a:off x="9595" y="1292"/>
                <a:ext cx="85" cy="25"/>
              </a:xfrm>
              <a:custGeom>
                <a:avLst/>
                <a:gdLst>
                  <a:gd name="T0" fmla="*/ 0 w 219"/>
                  <a:gd name="T1" fmla="*/ 0 h 100"/>
                  <a:gd name="T2" fmla="*/ 0 w 219"/>
                  <a:gd name="T3" fmla="*/ 0 h 100"/>
                  <a:gd name="T4" fmla="*/ 0 w 219"/>
                  <a:gd name="T5" fmla="*/ 0 h 100"/>
                  <a:gd name="T6" fmla="*/ 0 w 219"/>
                  <a:gd name="T7" fmla="*/ 0 h 100"/>
                  <a:gd name="T8" fmla="*/ 0 60000 65536"/>
                  <a:gd name="T9" fmla="*/ 0 60000 65536"/>
                  <a:gd name="T10" fmla="*/ 0 60000 65536"/>
                  <a:gd name="T11" fmla="*/ 0 60000 65536"/>
                  <a:gd name="T12" fmla="*/ 0 w 219"/>
                  <a:gd name="T13" fmla="*/ 0 h 100"/>
                  <a:gd name="T14" fmla="*/ 219 w 219"/>
                  <a:gd name="T15" fmla="*/ 100 h 100"/>
                </a:gdLst>
                <a:ahLst/>
                <a:cxnLst>
                  <a:cxn ang="T8">
                    <a:pos x="T0" y="T1"/>
                  </a:cxn>
                  <a:cxn ang="T9">
                    <a:pos x="T2" y="T3"/>
                  </a:cxn>
                  <a:cxn ang="T10">
                    <a:pos x="T4" y="T5"/>
                  </a:cxn>
                  <a:cxn ang="T11">
                    <a:pos x="T6" y="T7"/>
                  </a:cxn>
                </a:cxnLst>
                <a:rect l="T12" t="T13" r="T14" b="T15"/>
                <a:pathLst>
                  <a:path w="219" h="100">
                    <a:moveTo>
                      <a:pt x="219" y="100"/>
                    </a:moveTo>
                    <a:lnTo>
                      <a:pt x="219" y="0"/>
                    </a:lnTo>
                    <a:lnTo>
                      <a:pt x="0" y="0"/>
                    </a:lnTo>
                    <a:lnTo>
                      <a:pt x="0" y="3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88" name="Line 479"/>
              <p:cNvSpPr>
                <a:spLocks noChangeShapeType="1"/>
              </p:cNvSpPr>
              <p:nvPr/>
            </p:nvSpPr>
            <p:spPr bwMode="auto">
              <a:xfrm>
                <a:off x="9364" y="1276"/>
                <a:ext cx="1"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89" name="Line 480"/>
              <p:cNvSpPr>
                <a:spLocks noChangeShapeType="1"/>
              </p:cNvSpPr>
              <p:nvPr/>
            </p:nvSpPr>
            <p:spPr bwMode="auto">
              <a:xfrm>
                <a:off x="9449" y="1276"/>
                <a:ext cx="0"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090" name="Rectangle 481"/>
              <p:cNvSpPr>
                <a:spLocks noChangeArrowheads="1"/>
              </p:cNvSpPr>
              <p:nvPr/>
            </p:nvSpPr>
            <p:spPr bwMode="auto">
              <a:xfrm>
                <a:off x="9402" y="1182"/>
                <a:ext cx="18" cy="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91" name="Rectangle 482"/>
              <p:cNvSpPr>
                <a:spLocks noChangeArrowheads="1"/>
              </p:cNvSpPr>
              <p:nvPr/>
            </p:nvSpPr>
            <p:spPr bwMode="auto">
              <a:xfrm>
                <a:off x="8966" y="1411"/>
                <a:ext cx="24" cy="2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92" name="Rectangle 483"/>
              <p:cNvSpPr>
                <a:spLocks noChangeArrowheads="1"/>
              </p:cNvSpPr>
              <p:nvPr/>
            </p:nvSpPr>
            <p:spPr bwMode="auto">
              <a:xfrm>
                <a:off x="8961" y="1435"/>
                <a:ext cx="33" cy="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93" name="Freeform 484"/>
              <p:cNvSpPr>
                <a:spLocks/>
              </p:cNvSpPr>
              <p:nvPr/>
            </p:nvSpPr>
            <p:spPr bwMode="auto">
              <a:xfrm>
                <a:off x="9369" y="1237"/>
                <a:ext cx="26" cy="94"/>
              </a:xfrm>
              <a:custGeom>
                <a:avLst/>
                <a:gdLst>
                  <a:gd name="T0" fmla="*/ 0 w 66"/>
                  <a:gd name="T1" fmla="*/ 0 h 360"/>
                  <a:gd name="T2" fmla="*/ 0 w 66"/>
                  <a:gd name="T3" fmla="*/ 0 h 360"/>
                  <a:gd name="T4" fmla="*/ 0 w 66"/>
                  <a:gd name="T5" fmla="*/ 0 h 360"/>
                  <a:gd name="T6" fmla="*/ 0 w 66"/>
                  <a:gd name="T7" fmla="*/ 0 h 360"/>
                  <a:gd name="T8" fmla="*/ 0 w 66"/>
                  <a:gd name="T9" fmla="*/ 0 h 360"/>
                  <a:gd name="T10" fmla="*/ 0 w 66"/>
                  <a:gd name="T11" fmla="*/ 0 h 360"/>
                  <a:gd name="T12" fmla="*/ 0 60000 65536"/>
                  <a:gd name="T13" fmla="*/ 0 60000 65536"/>
                  <a:gd name="T14" fmla="*/ 0 60000 65536"/>
                  <a:gd name="T15" fmla="*/ 0 60000 65536"/>
                  <a:gd name="T16" fmla="*/ 0 60000 65536"/>
                  <a:gd name="T17" fmla="*/ 0 60000 65536"/>
                  <a:gd name="T18" fmla="*/ 0 w 66"/>
                  <a:gd name="T19" fmla="*/ 0 h 360"/>
                  <a:gd name="T20" fmla="*/ 66 w 66"/>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6" h="360">
                    <a:moveTo>
                      <a:pt x="40" y="0"/>
                    </a:moveTo>
                    <a:lnTo>
                      <a:pt x="40" y="310"/>
                    </a:lnTo>
                    <a:lnTo>
                      <a:pt x="66" y="310"/>
                    </a:lnTo>
                    <a:lnTo>
                      <a:pt x="66" y="360"/>
                    </a:lnTo>
                    <a:lnTo>
                      <a:pt x="0" y="360"/>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94" name="Freeform 485"/>
              <p:cNvSpPr>
                <a:spLocks/>
              </p:cNvSpPr>
              <p:nvPr/>
            </p:nvSpPr>
            <p:spPr bwMode="auto">
              <a:xfrm>
                <a:off x="9329" y="2048"/>
                <a:ext cx="25" cy="5"/>
              </a:xfrm>
              <a:custGeom>
                <a:avLst/>
                <a:gdLst>
                  <a:gd name="T0" fmla="*/ 0 w 67"/>
                  <a:gd name="T1" fmla="*/ 0 h 39"/>
                  <a:gd name="T2" fmla="*/ 0 w 67"/>
                  <a:gd name="T3" fmla="*/ 0 h 39"/>
                  <a:gd name="T4" fmla="*/ 0 w 67"/>
                  <a:gd name="T5" fmla="*/ 0 h 39"/>
                  <a:gd name="T6" fmla="*/ 0 w 67"/>
                  <a:gd name="T7" fmla="*/ 0 h 39"/>
                  <a:gd name="T8" fmla="*/ 0 w 67"/>
                  <a:gd name="T9" fmla="*/ 0 h 39"/>
                  <a:gd name="T10" fmla="*/ 0 60000 65536"/>
                  <a:gd name="T11" fmla="*/ 0 60000 65536"/>
                  <a:gd name="T12" fmla="*/ 0 60000 65536"/>
                  <a:gd name="T13" fmla="*/ 0 60000 65536"/>
                  <a:gd name="T14" fmla="*/ 0 60000 65536"/>
                  <a:gd name="T15" fmla="*/ 0 w 67"/>
                  <a:gd name="T16" fmla="*/ 0 h 39"/>
                  <a:gd name="T17" fmla="*/ 67 w 67"/>
                  <a:gd name="T18" fmla="*/ 39 h 39"/>
                </a:gdLst>
                <a:ahLst/>
                <a:cxnLst>
                  <a:cxn ang="T10">
                    <a:pos x="T0" y="T1"/>
                  </a:cxn>
                  <a:cxn ang="T11">
                    <a:pos x="T2" y="T3"/>
                  </a:cxn>
                  <a:cxn ang="T12">
                    <a:pos x="T4" y="T5"/>
                  </a:cxn>
                  <a:cxn ang="T13">
                    <a:pos x="T6" y="T7"/>
                  </a:cxn>
                  <a:cxn ang="T14">
                    <a:pos x="T8" y="T9"/>
                  </a:cxn>
                </a:cxnLst>
                <a:rect l="T15" t="T16" r="T17" b="T18"/>
                <a:pathLst>
                  <a:path w="67" h="39">
                    <a:moveTo>
                      <a:pt x="67" y="39"/>
                    </a:moveTo>
                    <a:lnTo>
                      <a:pt x="0" y="32"/>
                    </a:lnTo>
                    <a:lnTo>
                      <a:pt x="2" y="0"/>
                    </a:lnTo>
                    <a:lnTo>
                      <a:pt x="67" y="8"/>
                    </a:lnTo>
                    <a:lnTo>
                      <a:pt x="6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95" name="Freeform 486"/>
              <p:cNvSpPr>
                <a:spLocks/>
              </p:cNvSpPr>
              <p:nvPr/>
            </p:nvSpPr>
            <p:spPr bwMode="auto">
              <a:xfrm>
                <a:off x="9354" y="2049"/>
                <a:ext cx="25" cy="4"/>
              </a:xfrm>
              <a:custGeom>
                <a:avLst/>
                <a:gdLst>
                  <a:gd name="T0" fmla="*/ 0 w 66"/>
                  <a:gd name="T1" fmla="*/ 0 h 35"/>
                  <a:gd name="T2" fmla="*/ 0 w 66"/>
                  <a:gd name="T3" fmla="*/ 0 h 35"/>
                  <a:gd name="T4" fmla="*/ 0 w 66"/>
                  <a:gd name="T5" fmla="*/ 0 h 35"/>
                  <a:gd name="T6" fmla="*/ 0 w 66"/>
                  <a:gd name="T7" fmla="*/ 0 h 35"/>
                  <a:gd name="T8" fmla="*/ 0 w 66"/>
                  <a:gd name="T9" fmla="*/ 0 h 35"/>
                  <a:gd name="T10" fmla="*/ 0 60000 65536"/>
                  <a:gd name="T11" fmla="*/ 0 60000 65536"/>
                  <a:gd name="T12" fmla="*/ 0 60000 65536"/>
                  <a:gd name="T13" fmla="*/ 0 60000 65536"/>
                  <a:gd name="T14" fmla="*/ 0 60000 65536"/>
                  <a:gd name="T15" fmla="*/ 0 w 66"/>
                  <a:gd name="T16" fmla="*/ 0 h 35"/>
                  <a:gd name="T17" fmla="*/ 66 w 66"/>
                  <a:gd name="T18" fmla="*/ 35 h 35"/>
                </a:gdLst>
                <a:ahLst/>
                <a:cxnLst>
                  <a:cxn ang="T10">
                    <a:pos x="T0" y="T1"/>
                  </a:cxn>
                  <a:cxn ang="T11">
                    <a:pos x="T2" y="T3"/>
                  </a:cxn>
                  <a:cxn ang="T12">
                    <a:pos x="T4" y="T5"/>
                  </a:cxn>
                  <a:cxn ang="T13">
                    <a:pos x="T6" y="T7"/>
                  </a:cxn>
                  <a:cxn ang="T14">
                    <a:pos x="T8" y="T9"/>
                  </a:cxn>
                </a:cxnLst>
                <a:rect l="T15" t="T16" r="T17" b="T18"/>
                <a:pathLst>
                  <a:path w="66" h="35">
                    <a:moveTo>
                      <a:pt x="66" y="35"/>
                    </a:moveTo>
                    <a:lnTo>
                      <a:pt x="0" y="31"/>
                    </a:lnTo>
                    <a:lnTo>
                      <a:pt x="0" y="0"/>
                    </a:lnTo>
                    <a:lnTo>
                      <a:pt x="66" y="4"/>
                    </a:lnTo>
                    <a:lnTo>
                      <a:pt x="66"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96" name="Freeform 487"/>
              <p:cNvSpPr>
                <a:spLocks/>
              </p:cNvSpPr>
              <p:nvPr/>
            </p:nvSpPr>
            <p:spPr bwMode="auto">
              <a:xfrm>
                <a:off x="9379" y="2049"/>
                <a:ext cx="25" cy="5"/>
              </a:xfrm>
              <a:custGeom>
                <a:avLst/>
                <a:gdLst>
                  <a:gd name="T0" fmla="*/ 0 w 66"/>
                  <a:gd name="T1" fmla="*/ 0 h 33"/>
                  <a:gd name="T2" fmla="*/ 0 w 66"/>
                  <a:gd name="T3" fmla="*/ 0 h 33"/>
                  <a:gd name="T4" fmla="*/ 0 w 66"/>
                  <a:gd name="T5" fmla="*/ 0 h 33"/>
                  <a:gd name="T6" fmla="*/ 0 w 66"/>
                  <a:gd name="T7" fmla="*/ 0 h 33"/>
                  <a:gd name="T8" fmla="*/ 0 w 66"/>
                  <a:gd name="T9" fmla="*/ 0 h 33"/>
                  <a:gd name="T10" fmla="*/ 0 60000 65536"/>
                  <a:gd name="T11" fmla="*/ 0 60000 65536"/>
                  <a:gd name="T12" fmla="*/ 0 60000 65536"/>
                  <a:gd name="T13" fmla="*/ 0 60000 65536"/>
                  <a:gd name="T14" fmla="*/ 0 60000 65536"/>
                  <a:gd name="T15" fmla="*/ 0 w 66"/>
                  <a:gd name="T16" fmla="*/ 0 h 33"/>
                  <a:gd name="T17" fmla="*/ 66 w 66"/>
                  <a:gd name="T18" fmla="*/ 33 h 33"/>
                </a:gdLst>
                <a:ahLst/>
                <a:cxnLst>
                  <a:cxn ang="T10">
                    <a:pos x="T0" y="T1"/>
                  </a:cxn>
                  <a:cxn ang="T11">
                    <a:pos x="T2" y="T3"/>
                  </a:cxn>
                  <a:cxn ang="T12">
                    <a:pos x="T4" y="T5"/>
                  </a:cxn>
                  <a:cxn ang="T13">
                    <a:pos x="T6" y="T7"/>
                  </a:cxn>
                  <a:cxn ang="T14">
                    <a:pos x="T8" y="T9"/>
                  </a:cxn>
                </a:cxnLst>
                <a:rect l="T15" t="T16" r="T17" b="T18"/>
                <a:pathLst>
                  <a:path w="66" h="33">
                    <a:moveTo>
                      <a:pt x="66" y="33"/>
                    </a:moveTo>
                    <a:lnTo>
                      <a:pt x="0" y="31"/>
                    </a:lnTo>
                    <a:lnTo>
                      <a:pt x="0" y="0"/>
                    </a:lnTo>
                    <a:lnTo>
                      <a:pt x="66" y="2"/>
                    </a:lnTo>
                    <a:lnTo>
                      <a:pt x="66"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97" name="Freeform 488"/>
              <p:cNvSpPr>
                <a:spLocks/>
              </p:cNvSpPr>
              <p:nvPr/>
            </p:nvSpPr>
            <p:spPr bwMode="auto">
              <a:xfrm>
                <a:off x="9429" y="2049"/>
                <a:ext cx="25" cy="5"/>
              </a:xfrm>
              <a:custGeom>
                <a:avLst/>
                <a:gdLst>
                  <a:gd name="T0" fmla="*/ 0 w 66"/>
                  <a:gd name="T1" fmla="*/ 0 h 35"/>
                  <a:gd name="T2" fmla="*/ 0 w 66"/>
                  <a:gd name="T3" fmla="*/ 0 h 35"/>
                  <a:gd name="T4" fmla="*/ 0 w 66"/>
                  <a:gd name="T5" fmla="*/ 0 h 35"/>
                  <a:gd name="T6" fmla="*/ 0 w 66"/>
                  <a:gd name="T7" fmla="*/ 0 h 35"/>
                  <a:gd name="T8" fmla="*/ 0 w 66"/>
                  <a:gd name="T9" fmla="*/ 0 h 35"/>
                  <a:gd name="T10" fmla="*/ 0 60000 65536"/>
                  <a:gd name="T11" fmla="*/ 0 60000 65536"/>
                  <a:gd name="T12" fmla="*/ 0 60000 65536"/>
                  <a:gd name="T13" fmla="*/ 0 60000 65536"/>
                  <a:gd name="T14" fmla="*/ 0 60000 65536"/>
                  <a:gd name="T15" fmla="*/ 0 w 66"/>
                  <a:gd name="T16" fmla="*/ 0 h 35"/>
                  <a:gd name="T17" fmla="*/ 66 w 66"/>
                  <a:gd name="T18" fmla="*/ 35 h 35"/>
                </a:gdLst>
                <a:ahLst/>
                <a:cxnLst>
                  <a:cxn ang="T10">
                    <a:pos x="T0" y="T1"/>
                  </a:cxn>
                  <a:cxn ang="T11">
                    <a:pos x="T2" y="T3"/>
                  </a:cxn>
                  <a:cxn ang="T12">
                    <a:pos x="T4" y="T5"/>
                  </a:cxn>
                  <a:cxn ang="T13">
                    <a:pos x="T6" y="T7"/>
                  </a:cxn>
                  <a:cxn ang="T14">
                    <a:pos x="T8" y="T9"/>
                  </a:cxn>
                </a:cxnLst>
                <a:rect l="T15" t="T16" r="T17" b="T18"/>
                <a:pathLst>
                  <a:path w="66" h="35">
                    <a:moveTo>
                      <a:pt x="66" y="31"/>
                    </a:moveTo>
                    <a:lnTo>
                      <a:pt x="0" y="35"/>
                    </a:lnTo>
                    <a:lnTo>
                      <a:pt x="0" y="4"/>
                    </a:lnTo>
                    <a:lnTo>
                      <a:pt x="66" y="0"/>
                    </a:lnTo>
                    <a:lnTo>
                      <a:pt x="66"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98" name="Rectangle 489"/>
              <p:cNvSpPr>
                <a:spLocks noChangeArrowheads="1"/>
              </p:cNvSpPr>
              <p:nvPr/>
            </p:nvSpPr>
            <p:spPr bwMode="auto">
              <a:xfrm>
                <a:off x="9260" y="1899"/>
                <a:ext cx="33"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99" name="Rectangle 490"/>
              <p:cNvSpPr>
                <a:spLocks noChangeArrowheads="1"/>
              </p:cNvSpPr>
              <p:nvPr/>
            </p:nvSpPr>
            <p:spPr bwMode="auto">
              <a:xfrm>
                <a:off x="9531" y="1899"/>
                <a:ext cx="32"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00" name="Freeform 491"/>
              <p:cNvSpPr>
                <a:spLocks/>
              </p:cNvSpPr>
              <p:nvPr/>
            </p:nvSpPr>
            <p:spPr bwMode="auto">
              <a:xfrm>
                <a:off x="9360" y="1221"/>
                <a:ext cx="25" cy="16"/>
              </a:xfrm>
              <a:custGeom>
                <a:avLst/>
                <a:gdLst>
                  <a:gd name="T0" fmla="*/ 0 w 64"/>
                  <a:gd name="T1" fmla="*/ 0 h 60"/>
                  <a:gd name="T2" fmla="*/ 0 w 64"/>
                  <a:gd name="T3" fmla="*/ 0 h 60"/>
                  <a:gd name="T4" fmla="*/ 0 w 64"/>
                  <a:gd name="T5" fmla="*/ 0 h 60"/>
                  <a:gd name="T6" fmla="*/ 0 w 64"/>
                  <a:gd name="T7" fmla="*/ 0 h 60"/>
                  <a:gd name="T8" fmla="*/ 0 w 64"/>
                  <a:gd name="T9" fmla="*/ 0 h 60"/>
                  <a:gd name="T10" fmla="*/ 0 w 64"/>
                  <a:gd name="T11" fmla="*/ 0 h 60"/>
                  <a:gd name="T12" fmla="*/ 0 w 64"/>
                  <a:gd name="T13" fmla="*/ 0 h 60"/>
                  <a:gd name="T14" fmla="*/ 0 w 64"/>
                  <a:gd name="T15" fmla="*/ 0 h 60"/>
                  <a:gd name="T16" fmla="*/ 0 w 64"/>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0"/>
                  <a:gd name="T29" fmla="*/ 64 w 64"/>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0">
                    <a:moveTo>
                      <a:pt x="64" y="60"/>
                    </a:moveTo>
                    <a:lnTo>
                      <a:pt x="62" y="48"/>
                    </a:lnTo>
                    <a:lnTo>
                      <a:pt x="59" y="37"/>
                    </a:lnTo>
                    <a:lnTo>
                      <a:pt x="53" y="26"/>
                    </a:lnTo>
                    <a:lnTo>
                      <a:pt x="45" y="17"/>
                    </a:lnTo>
                    <a:lnTo>
                      <a:pt x="36" y="10"/>
                    </a:lnTo>
                    <a:lnTo>
                      <a:pt x="25" y="4"/>
                    </a:lnTo>
                    <a:lnTo>
                      <a:pt x="13" y="1"/>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01" name="Freeform 492"/>
              <p:cNvSpPr>
                <a:spLocks/>
              </p:cNvSpPr>
              <p:nvPr/>
            </p:nvSpPr>
            <p:spPr bwMode="auto">
              <a:xfrm>
                <a:off x="9359" y="1232"/>
                <a:ext cx="10" cy="5"/>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60000 65536"/>
                  <a:gd name="T15" fmla="*/ 0 60000 65536"/>
                  <a:gd name="T16" fmla="*/ 0 60000 65536"/>
                  <a:gd name="T17" fmla="*/ 0 60000 65536"/>
                  <a:gd name="T18" fmla="*/ 0 60000 65536"/>
                  <a:gd name="T19" fmla="*/ 0 60000 65536"/>
                  <a:gd name="T20" fmla="*/ 0 60000 65536"/>
                  <a:gd name="T21" fmla="*/ 0 w 25"/>
                  <a:gd name="T22" fmla="*/ 0 h 19"/>
                  <a:gd name="T23" fmla="*/ 25 w 25"/>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9">
                    <a:moveTo>
                      <a:pt x="25" y="19"/>
                    </a:moveTo>
                    <a:lnTo>
                      <a:pt x="24" y="14"/>
                    </a:lnTo>
                    <a:lnTo>
                      <a:pt x="21" y="10"/>
                    </a:lnTo>
                    <a:lnTo>
                      <a:pt x="18" y="6"/>
                    </a:lnTo>
                    <a:lnTo>
                      <a:pt x="13" y="3"/>
                    </a:lnTo>
                    <a:lnTo>
                      <a:pt x="7" y="1"/>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02" name="Freeform 493"/>
              <p:cNvSpPr>
                <a:spLocks/>
              </p:cNvSpPr>
              <p:nvPr/>
            </p:nvSpPr>
            <p:spPr bwMode="auto">
              <a:xfrm>
                <a:off x="8969" y="1221"/>
                <a:ext cx="25" cy="16"/>
              </a:xfrm>
              <a:custGeom>
                <a:avLst/>
                <a:gdLst>
                  <a:gd name="T0" fmla="*/ 0 w 64"/>
                  <a:gd name="T1" fmla="*/ 0 h 62"/>
                  <a:gd name="T2" fmla="*/ 0 w 64"/>
                  <a:gd name="T3" fmla="*/ 0 h 62"/>
                  <a:gd name="T4" fmla="*/ 0 w 64"/>
                  <a:gd name="T5" fmla="*/ 0 h 62"/>
                  <a:gd name="T6" fmla="*/ 0 w 64"/>
                  <a:gd name="T7" fmla="*/ 0 h 62"/>
                  <a:gd name="T8" fmla="*/ 0 w 64"/>
                  <a:gd name="T9" fmla="*/ 0 h 62"/>
                  <a:gd name="T10" fmla="*/ 0 w 64"/>
                  <a:gd name="T11" fmla="*/ 0 h 62"/>
                  <a:gd name="T12" fmla="*/ 0 w 64"/>
                  <a:gd name="T13" fmla="*/ 0 h 62"/>
                  <a:gd name="T14" fmla="*/ 0 w 64"/>
                  <a:gd name="T15" fmla="*/ 0 h 62"/>
                  <a:gd name="T16" fmla="*/ 0 w 64"/>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2"/>
                  <a:gd name="T29" fmla="*/ 64 w 64"/>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2">
                    <a:moveTo>
                      <a:pt x="64" y="0"/>
                    </a:moveTo>
                    <a:lnTo>
                      <a:pt x="51" y="1"/>
                    </a:lnTo>
                    <a:lnTo>
                      <a:pt x="39" y="5"/>
                    </a:lnTo>
                    <a:lnTo>
                      <a:pt x="28" y="11"/>
                    </a:lnTo>
                    <a:lnTo>
                      <a:pt x="18" y="18"/>
                    </a:lnTo>
                    <a:lnTo>
                      <a:pt x="11" y="27"/>
                    </a:lnTo>
                    <a:lnTo>
                      <a:pt x="5" y="38"/>
                    </a:lnTo>
                    <a:lnTo>
                      <a:pt x="1" y="50"/>
                    </a:lnTo>
                    <a:lnTo>
                      <a:pt x="0" y="6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03" name="Freeform 494"/>
              <p:cNvSpPr>
                <a:spLocks/>
              </p:cNvSpPr>
              <p:nvPr/>
            </p:nvSpPr>
            <p:spPr bwMode="auto">
              <a:xfrm>
                <a:off x="8986" y="1232"/>
                <a:ext cx="8" cy="7"/>
              </a:xfrm>
              <a:custGeom>
                <a:avLst/>
                <a:gdLst>
                  <a:gd name="T0" fmla="*/ 0 w 22"/>
                  <a:gd name="T1" fmla="*/ 0 h 25"/>
                  <a:gd name="T2" fmla="*/ 0 w 22"/>
                  <a:gd name="T3" fmla="*/ 0 h 25"/>
                  <a:gd name="T4" fmla="*/ 0 w 22"/>
                  <a:gd name="T5" fmla="*/ 0 h 25"/>
                  <a:gd name="T6" fmla="*/ 0 w 22"/>
                  <a:gd name="T7" fmla="*/ 0 h 25"/>
                  <a:gd name="T8" fmla="*/ 0 w 22"/>
                  <a:gd name="T9" fmla="*/ 0 h 25"/>
                  <a:gd name="T10" fmla="*/ 0 w 22"/>
                  <a:gd name="T11" fmla="*/ 0 h 25"/>
                  <a:gd name="T12" fmla="*/ 0 w 22"/>
                  <a:gd name="T13" fmla="*/ 0 h 25"/>
                  <a:gd name="T14" fmla="*/ 0 60000 65536"/>
                  <a:gd name="T15" fmla="*/ 0 60000 65536"/>
                  <a:gd name="T16" fmla="*/ 0 60000 65536"/>
                  <a:gd name="T17" fmla="*/ 0 60000 65536"/>
                  <a:gd name="T18" fmla="*/ 0 60000 65536"/>
                  <a:gd name="T19" fmla="*/ 0 60000 65536"/>
                  <a:gd name="T20" fmla="*/ 0 60000 65536"/>
                  <a:gd name="T21" fmla="*/ 0 w 22"/>
                  <a:gd name="T22" fmla="*/ 0 h 25"/>
                  <a:gd name="T23" fmla="*/ 22 w 22"/>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5">
                    <a:moveTo>
                      <a:pt x="22" y="0"/>
                    </a:moveTo>
                    <a:lnTo>
                      <a:pt x="16" y="1"/>
                    </a:lnTo>
                    <a:lnTo>
                      <a:pt x="11" y="4"/>
                    </a:lnTo>
                    <a:lnTo>
                      <a:pt x="6" y="7"/>
                    </a:lnTo>
                    <a:lnTo>
                      <a:pt x="3" y="12"/>
                    </a:lnTo>
                    <a:lnTo>
                      <a:pt x="1" y="18"/>
                    </a:lnTo>
                    <a:lnTo>
                      <a:pt x="0" y="2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04" name="Line 495"/>
              <p:cNvSpPr>
                <a:spLocks noChangeShapeType="1"/>
              </p:cNvSpPr>
              <p:nvPr/>
            </p:nvSpPr>
            <p:spPr bwMode="auto">
              <a:xfrm flipH="1">
                <a:off x="8993" y="1221"/>
                <a:ext cx="368"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05" name="Line 496"/>
              <p:cNvSpPr>
                <a:spLocks noChangeShapeType="1"/>
              </p:cNvSpPr>
              <p:nvPr/>
            </p:nvSpPr>
            <p:spPr bwMode="auto">
              <a:xfrm flipH="1">
                <a:off x="8993" y="1232"/>
                <a:ext cx="36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06" name="Freeform 497"/>
              <p:cNvSpPr>
                <a:spLocks/>
              </p:cNvSpPr>
              <p:nvPr/>
            </p:nvSpPr>
            <p:spPr bwMode="auto">
              <a:xfrm>
                <a:off x="9362" y="1273"/>
                <a:ext cx="90" cy="3"/>
              </a:xfrm>
              <a:custGeom>
                <a:avLst/>
                <a:gdLst>
                  <a:gd name="T0" fmla="*/ 0 w 232"/>
                  <a:gd name="T1" fmla="*/ 0 h 11"/>
                  <a:gd name="T2" fmla="*/ 0 w 232"/>
                  <a:gd name="T3" fmla="*/ 0 h 11"/>
                  <a:gd name="T4" fmla="*/ 0 w 232"/>
                  <a:gd name="T5" fmla="*/ 0 h 11"/>
                  <a:gd name="T6" fmla="*/ 0 w 232"/>
                  <a:gd name="T7" fmla="*/ 0 h 11"/>
                  <a:gd name="T8" fmla="*/ 0 60000 65536"/>
                  <a:gd name="T9" fmla="*/ 0 60000 65536"/>
                  <a:gd name="T10" fmla="*/ 0 60000 65536"/>
                  <a:gd name="T11" fmla="*/ 0 60000 65536"/>
                  <a:gd name="T12" fmla="*/ 0 w 232"/>
                  <a:gd name="T13" fmla="*/ 0 h 11"/>
                  <a:gd name="T14" fmla="*/ 232 w 232"/>
                  <a:gd name="T15" fmla="*/ 11 h 11"/>
                </a:gdLst>
                <a:ahLst/>
                <a:cxnLst>
                  <a:cxn ang="T8">
                    <a:pos x="T0" y="T1"/>
                  </a:cxn>
                  <a:cxn ang="T9">
                    <a:pos x="T2" y="T3"/>
                  </a:cxn>
                  <a:cxn ang="T10">
                    <a:pos x="T4" y="T5"/>
                  </a:cxn>
                  <a:cxn ang="T11">
                    <a:pos x="T6" y="T7"/>
                  </a:cxn>
                </a:cxnLst>
                <a:rect l="T12" t="T13" r="T14" b="T15"/>
                <a:pathLst>
                  <a:path w="232" h="11">
                    <a:moveTo>
                      <a:pt x="7" y="11"/>
                    </a:moveTo>
                    <a:lnTo>
                      <a:pt x="0" y="0"/>
                    </a:lnTo>
                    <a:lnTo>
                      <a:pt x="232" y="0"/>
                    </a:lnTo>
                    <a:lnTo>
                      <a:pt x="226" y="1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07" name="Freeform 498"/>
              <p:cNvSpPr>
                <a:spLocks/>
              </p:cNvSpPr>
              <p:nvPr/>
            </p:nvSpPr>
            <p:spPr bwMode="auto">
              <a:xfrm>
                <a:off x="9362" y="1267"/>
                <a:ext cx="90" cy="3"/>
              </a:xfrm>
              <a:custGeom>
                <a:avLst/>
                <a:gdLst>
                  <a:gd name="T0" fmla="*/ 0 w 238"/>
                  <a:gd name="T1" fmla="*/ 0 h 21"/>
                  <a:gd name="T2" fmla="*/ 0 w 238"/>
                  <a:gd name="T3" fmla="*/ 0 h 21"/>
                  <a:gd name="T4" fmla="*/ 0 w 238"/>
                  <a:gd name="T5" fmla="*/ 0 h 21"/>
                  <a:gd name="T6" fmla="*/ 0 w 238"/>
                  <a:gd name="T7" fmla="*/ 0 h 21"/>
                  <a:gd name="T8" fmla="*/ 0 w 238"/>
                  <a:gd name="T9" fmla="*/ 0 h 21"/>
                  <a:gd name="T10" fmla="*/ 0 60000 65536"/>
                  <a:gd name="T11" fmla="*/ 0 60000 65536"/>
                  <a:gd name="T12" fmla="*/ 0 60000 65536"/>
                  <a:gd name="T13" fmla="*/ 0 60000 65536"/>
                  <a:gd name="T14" fmla="*/ 0 60000 65536"/>
                  <a:gd name="T15" fmla="*/ 0 w 238"/>
                  <a:gd name="T16" fmla="*/ 0 h 21"/>
                  <a:gd name="T17" fmla="*/ 238 w 238"/>
                  <a:gd name="T18" fmla="*/ 21 h 21"/>
                </a:gdLst>
                <a:ahLst/>
                <a:cxnLst>
                  <a:cxn ang="T10">
                    <a:pos x="T0" y="T1"/>
                  </a:cxn>
                  <a:cxn ang="T11">
                    <a:pos x="T2" y="T3"/>
                  </a:cxn>
                  <a:cxn ang="T12">
                    <a:pos x="T4" y="T5"/>
                  </a:cxn>
                  <a:cxn ang="T13">
                    <a:pos x="T6" y="T7"/>
                  </a:cxn>
                  <a:cxn ang="T14">
                    <a:pos x="T8" y="T9"/>
                  </a:cxn>
                </a:cxnLst>
                <a:rect l="T15" t="T16" r="T17" b="T18"/>
                <a:pathLst>
                  <a:path w="238" h="21">
                    <a:moveTo>
                      <a:pt x="232" y="0"/>
                    </a:moveTo>
                    <a:lnTo>
                      <a:pt x="238" y="21"/>
                    </a:lnTo>
                    <a:lnTo>
                      <a:pt x="0" y="21"/>
                    </a:lnTo>
                    <a:lnTo>
                      <a:pt x="7" y="0"/>
                    </a:lnTo>
                    <a:lnTo>
                      <a:pt x="232" y="0"/>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08" name="Rectangle 499"/>
              <p:cNvSpPr>
                <a:spLocks noChangeArrowheads="1"/>
              </p:cNvSpPr>
              <p:nvPr/>
            </p:nvSpPr>
            <p:spPr bwMode="auto">
              <a:xfrm>
                <a:off x="9360" y="1270"/>
                <a:ext cx="92" cy="3"/>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09" name="Line 500"/>
              <p:cNvSpPr>
                <a:spLocks noChangeShapeType="1"/>
              </p:cNvSpPr>
              <p:nvPr/>
            </p:nvSpPr>
            <p:spPr bwMode="auto">
              <a:xfrm>
                <a:off x="9364" y="1276"/>
                <a:ext cx="86"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10" name="Line 501"/>
              <p:cNvSpPr>
                <a:spLocks noChangeShapeType="1"/>
              </p:cNvSpPr>
              <p:nvPr/>
            </p:nvSpPr>
            <p:spPr bwMode="auto">
              <a:xfrm>
                <a:off x="8986" y="1238"/>
                <a:ext cx="1" cy="4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11" name="Line 502"/>
              <p:cNvSpPr>
                <a:spLocks noChangeShapeType="1"/>
              </p:cNvSpPr>
              <p:nvPr/>
            </p:nvSpPr>
            <p:spPr bwMode="auto">
              <a:xfrm>
                <a:off x="8969" y="1237"/>
                <a:ext cx="0" cy="4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12" name="Rectangle 503"/>
              <p:cNvSpPr>
                <a:spLocks noChangeArrowheads="1"/>
              </p:cNvSpPr>
              <p:nvPr/>
            </p:nvSpPr>
            <p:spPr bwMode="auto">
              <a:xfrm>
                <a:off x="8933" y="1281"/>
                <a:ext cx="88" cy="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13" name="Rectangle 504"/>
              <p:cNvSpPr>
                <a:spLocks noChangeArrowheads="1"/>
              </p:cNvSpPr>
              <p:nvPr/>
            </p:nvSpPr>
            <p:spPr bwMode="auto">
              <a:xfrm>
                <a:off x="8933" y="1329"/>
                <a:ext cx="88" cy="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14" name="Rectangle 505"/>
              <p:cNvSpPr>
                <a:spLocks noChangeArrowheads="1"/>
              </p:cNvSpPr>
              <p:nvPr/>
            </p:nvSpPr>
            <p:spPr bwMode="auto">
              <a:xfrm>
                <a:off x="8940" y="1287"/>
                <a:ext cx="74" cy="4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15" name="Rectangle 506"/>
              <p:cNvSpPr>
                <a:spLocks noChangeArrowheads="1"/>
              </p:cNvSpPr>
              <p:nvPr/>
            </p:nvSpPr>
            <p:spPr bwMode="auto">
              <a:xfrm>
                <a:off x="8960" y="1287"/>
                <a:ext cx="34" cy="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16" name="Rectangle 507"/>
              <p:cNvSpPr>
                <a:spLocks noChangeArrowheads="1"/>
              </p:cNvSpPr>
              <p:nvPr/>
            </p:nvSpPr>
            <p:spPr bwMode="auto">
              <a:xfrm>
                <a:off x="8962" y="1293"/>
                <a:ext cx="29" cy="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17" name="Rectangle 508"/>
              <p:cNvSpPr>
                <a:spLocks noChangeArrowheads="1"/>
              </p:cNvSpPr>
              <p:nvPr/>
            </p:nvSpPr>
            <p:spPr bwMode="auto">
              <a:xfrm>
                <a:off x="8965" y="1299"/>
                <a:ext cx="24" cy="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18" name="Rectangle 509"/>
              <p:cNvSpPr>
                <a:spLocks noChangeArrowheads="1"/>
              </p:cNvSpPr>
              <p:nvPr/>
            </p:nvSpPr>
            <p:spPr bwMode="auto">
              <a:xfrm>
                <a:off x="8970" y="1305"/>
                <a:ext cx="15" cy="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19" name="Rectangle 510"/>
              <p:cNvSpPr>
                <a:spLocks noChangeArrowheads="1"/>
              </p:cNvSpPr>
              <p:nvPr/>
            </p:nvSpPr>
            <p:spPr bwMode="auto">
              <a:xfrm>
                <a:off x="9363" y="2017"/>
                <a:ext cx="97" cy="12"/>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120" name="Group 511"/>
              <p:cNvGrpSpPr>
                <a:grpSpLocks/>
              </p:cNvGrpSpPr>
              <p:nvPr/>
            </p:nvGrpSpPr>
            <p:grpSpPr bwMode="auto">
              <a:xfrm>
                <a:off x="8880" y="1813"/>
                <a:ext cx="182" cy="409"/>
                <a:chOff x="8725" y="1813"/>
                <a:chExt cx="337" cy="409"/>
              </a:xfrm>
            </p:grpSpPr>
            <p:sp>
              <p:nvSpPr>
                <p:cNvPr id="20246" name="Freeform 512"/>
                <p:cNvSpPr>
                  <a:spLocks/>
                </p:cNvSpPr>
                <p:nvPr/>
              </p:nvSpPr>
              <p:spPr bwMode="auto">
                <a:xfrm>
                  <a:off x="8750" y="1813"/>
                  <a:ext cx="297" cy="318"/>
                </a:xfrm>
                <a:custGeom>
                  <a:avLst/>
                  <a:gdLst>
                    <a:gd name="T0" fmla="*/ 0 w 765"/>
                    <a:gd name="T1" fmla="*/ 0 h 1217"/>
                    <a:gd name="T2" fmla="*/ 0 w 765"/>
                    <a:gd name="T3" fmla="*/ 0 h 1217"/>
                    <a:gd name="T4" fmla="*/ 0 w 765"/>
                    <a:gd name="T5" fmla="*/ 0 h 1217"/>
                    <a:gd name="T6" fmla="*/ 0 w 765"/>
                    <a:gd name="T7" fmla="*/ 0 h 1217"/>
                    <a:gd name="T8" fmla="*/ 0 60000 65536"/>
                    <a:gd name="T9" fmla="*/ 0 60000 65536"/>
                    <a:gd name="T10" fmla="*/ 0 60000 65536"/>
                    <a:gd name="T11" fmla="*/ 0 60000 65536"/>
                    <a:gd name="T12" fmla="*/ 0 w 765"/>
                    <a:gd name="T13" fmla="*/ 0 h 1217"/>
                    <a:gd name="T14" fmla="*/ 765 w 765"/>
                    <a:gd name="T15" fmla="*/ 1217 h 1217"/>
                  </a:gdLst>
                  <a:ahLst/>
                  <a:cxnLst>
                    <a:cxn ang="T8">
                      <a:pos x="T0" y="T1"/>
                    </a:cxn>
                    <a:cxn ang="T9">
                      <a:pos x="T2" y="T3"/>
                    </a:cxn>
                    <a:cxn ang="T10">
                      <a:pos x="T4" y="T5"/>
                    </a:cxn>
                    <a:cxn ang="T11">
                      <a:pos x="T6" y="T7"/>
                    </a:cxn>
                  </a:cxnLst>
                  <a:rect l="T12" t="T13" r="T14" b="T15"/>
                  <a:pathLst>
                    <a:path w="765" h="1217">
                      <a:moveTo>
                        <a:pt x="765" y="0"/>
                      </a:moveTo>
                      <a:lnTo>
                        <a:pt x="623" y="160"/>
                      </a:lnTo>
                      <a:lnTo>
                        <a:pt x="623" y="689"/>
                      </a:lnTo>
                      <a:lnTo>
                        <a:pt x="0" y="121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47" name="Freeform 513"/>
                <p:cNvSpPr>
                  <a:spLocks/>
                </p:cNvSpPr>
                <p:nvPr/>
              </p:nvSpPr>
              <p:spPr bwMode="auto">
                <a:xfrm>
                  <a:off x="8750" y="2000"/>
                  <a:ext cx="312" cy="131"/>
                </a:xfrm>
                <a:custGeom>
                  <a:avLst/>
                  <a:gdLst>
                    <a:gd name="T0" fmla="*/ 0 w 802"/>
                    <a:gd name="T1" fmla="*/ 0 h 500"/>
                    <a:gd name="T2" fmla="*/ 0 w 802"/>
                    <a:gd name="T3" fmla="*/ 0 h 500"/>
                    <a:gd name="T4" fmla="*/ 0 w 802"/>
                    <a:gd name="T5" fmla="*/ 0 h 500"/>
                    <a:gd name="T6" fmla="*/ 0 w 802"/>
                    <a:gd name="T7" fmla="*/ 0 h 500"/>
                    <a:gd name="T8" fmla="*/ 0 w 802"/>
                    <a:gd name="T9" fmla="*/ 0 h 500"/>
                    <a:gd name="T10" fmla="*/ 0 60000 65536"/>
                    <a:gd name="T11" fmla="*/ 0 60000 65536"/>
                    <a:gd name="T12" fmla="*/ 0 60000 65536"/>
                    <a:gd name="T13" fmla="*/ 0 60000 65536"/>
                    <a:gd name="T14" fmla="*/ 0 60000 65536"/>
                    <a:gd name="T15" fmla="*/ 0 w 802"/>
                    <a:gd name="T16" fmla="*/ 0 h 500"/>
                    <a:gd name="T17" fmla="*/ 802 w 802"/>
                    <a:gd name="T18" fmla="*/ 500 h 500"/>
                  </a:gdLst>
                  <a:ahLst/>
                  <a:cxnLst>
                    <a:cxn ang="T10">
                      <a:pos x="T0" y="T1"/>
                    </a:cxn>
                    <a:cxn ang="T11">
                      <a:pos x="T2" y="T3"/>
                    </a:cxn>
                    <a:cxn ang="T12">
                      <a:pos x="T4" y="T5"/>
                    </a:cxn>
                    <a:cxn ang="T13">
                      <a:pos x="T6" y="T7"/>
                    </a:cxn>
                    <a:cxn ang="T14">
                      <a:pos x="T8" y="T9"/>
                    </a:cxn>
                  </a:cxnLst>
                  <a:rect l="T15" t="T16" r="T17" b="T18"/>
                  <a:pathLst>
                    <a:path w="802" h="500">
                      <a:moveTo>
                        <a:pt x="802" y="0"/>
                      </a:moveTo>
                      <a:lnTo>
                        <a:pt x="802" y="57"/>
                      </a:lnTo>
                      <a:lnTo>
                        <a:pt x="283" y="500"/>
                      </a:lnTo>
                      <a:lnTo>
                        <a:pt x="9" y="500"/>
                      </a:lnTo>
                      <a:lnTo>
                        <a:pt x="0" y="500"/>
                      </a:lnTo>
                    </a:path>
                  </a:pathLst>
                </a:custGeom>
                <a:solidFill>
                  <a:srgbClr val="C0C0C0"/>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48" name="Rectangle 514"/>
                <p:cNvSpPr>
                  <a:spLocks noChangeArrowheads="1"/>
                </p:cNvSpPr>
                <p:nvPr/>
              </p:nvSpPr>
              <p:spPr bwMode="auto">
                <a:xfrm>
                  <a:off x="8741" y="2131"/>
                  <a:ext cx="130" cy="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49" name="Freeform 515"/>
                <p:cNvSpPr>
                  <a:spLocks/>
                </p:cNvSpPr>
                <p:nvPr/>
              </p:nvSpPr>
              <p:spPr bwMode="auto">
                <a:xfrm>
                  <a:off x="8725" y="2140"/>
                  <a:ext cx="128" cy="82"/>
                </a:xfrm>
                <a:custGeom>
                  <a:avLst/>
                  <a:gdLst>
                    <a:gd name="T0" fmla="*/ 0 w 339"/>
                    <a:gd name="T1" fmla="*/ 0 h 616"/>
                    <a:gd name="T2" fmla="*/ 0 w 339"/>
                    <a:gd name="T3" fmla="*/ 0 h 616"/>
                    <a:gd name="T4" fmla="*/ 0 w 339"/>
                    <a:gd name="T5" fmla="*/ 0 h 616"/>
                    <a:gd name="T6" fmla="*/ 0 w 339"/>
                    <a:gd name="T7" fmla="*/ 0 h 616"/>
                    <a:gd name="T8" fmla="*/ 0 w 339"/>
                    <a:gd name="T9" fmla="*/ 0 h 616"/>
                    <a:gd name="T10" fmla="*/ 0 w 339"/>
                    <a:gd name="T11" fmla="*/ 0 h 616"/>
                    <a:gd name="T12" fmla="*/ 0 w 339"/>
                    <a:gd name="T13" fmla="*/ 0 h 616"/>
                    <a:gd name="T14" fmla="*/ 0 w 339"/>
                    <a:gd name="T15" fmla="*/ 0 h 616"/>
                    <a:gd name="T16" fmla="*/ 0 w 339"/>
                    <a:gd name="T17" fmla="*/ 0 h 616"/>
                    <a:gd name="T18" fmla="*/ 0 w 339"/>
                    <a:gd name="T19" fmla="*/ 0 h 616"/>
                    <a:gd name="T20" fmla="*/ 0 w 339"/>
                    <a:gd name="T21" fmla="*/ 0 h 616"/>
                    <a:gd name="T22" fmla="*/ 0 w 339"/>
                    <a:gd name="T23" fmla="*/ 0 h 616"/>
                    <a:gd name="T24" fmla="*/ 0 w 339"/>
                    <a:gd name="T25" fmla="*/ 0 h 616"/>
                    <a:gd name="T26" fmla="*/ 0 w 339"/>
                    <a:gd name="T27" fmla="*/ 0 h 616"/>
                    <a:gd name="T28" fmla="*/ 0 w 339"/>
                    <a:gd name="T29" fmla="*/ 0 h 616"/>
                    <a:gd name="T30" fmla="*/ 0 w 339"/>
                    <a:gd name="T31" fmla="*/ 0 h 616"/>
                    <a:gd name="T32" fmla="*/ 0 w 339"/>
                    <a:gd name="T33" fmla="*/ 0 h 616"/>
                    <a:gd name="T34" fmla="*/ 0 w 339"/>
                    <a:gd name="T35" fmla="*/ 0 h 616"/>
                    <a:gd name="T36" fmla="*/ 0 w 339"/>
                    <a:gd name="T37" fmla="*/ 0 h 616"/>
                    <a:gd name="T38" fmla="*/ 0 w 339"/>
                    <a:gd name="T39" fmla="*/ 0 h 616"/>
                    <a:gd name="T40" fmla="*/ 0 w 339"/>
                    <a:gd name="T41" fmla="*/ 0 h 616"/>
                    <a:gd name="T42" fmla="*/ 0 w 339"/>
                    <a:gd name="T43" fmla="*/ 0 h 616"/>
                    <a:gd name="T44" fmla="*/ 0 w 339"/>
                    <a:gd name="T45" fmla="*/ 0 h 616"/>
                    <a:gd name="T46" fmla="*/ 0 w 339"/>
                    <a:gd name="T47" fmla="*/ 0 h 616"/>
                    <a:gd name="T48" fmla="*/ 0 w 339"/>
                    <a:gd name="T49" fmla="*/ 0 h 616"/>
                    <a:gd name="T50" fmla="*/ 0 w 339"/>
                    <a:gd name="T51" fmla="*/ 0 h 616"/>
                    <a:gd name="T52" fmla="*/ 0 w 339"/>
                    <a:gd name="T53" fmla="*/ 0 h 616"/>
                    <a:gd name="T54" fmla="*/ 0 w 339"/>
                    <a:gd name="T55" fmla="*/ 0 h 616"/>
                    <a:gd name="T56" fmla="*/ 0 w 339"/>
                    <a:gd name="T57" fmla="*/ 0 h 616"/>
                    <a:gd name="T58" fmla="*/ 0 w 339"/>
                    <a:gd name="T59" fmla="*/ 0 h 616"/>
                    <a:gd name="T60" fmla="*/ 0 w 339"/>
                    <a:gd name="T61" fmla="*/ 0 h 616"/>
                    <a:gd name="T62" fmla="*/ 0 w 339"/>
                    <a:gd name="T63" fmla="*/ 0 h 616"/>
                    <a:gd name="T64" fmla="*/ 0 w 339"/>
                    <a:gd name="T65" fmla="*/ 0 h 616"/>
                    <a:gd name="T66" fmla="*/ 0 w 339"/>
                    <a:gd name="T67" fmla="*/ 0 h 616"/>
                    <a:gd name="T68" fmla="*/ 0 w 339"/>
                    <a:gd name="T69" fmla="*/ 0 h 616"/>
                    <a:gd name="T70" fmla="*/ 0 w 339"/>
                    <a:gd name="T71" fmla="*/ 0 h 616"/>
                    <a:gd name="T72" fmla="*/ 0 w 339"/>
                    <a:gd name="T73" fmla="*/ 0 h 616"/>
                    <a:gd name="T74" fmla="*/ 0 w 339"/>
                    <a:gd name="T75" fmla="*/ 0 h 616"/>
                    <a:gd name="T76" fmla="*/ 0 w 339"/>
                    <a:gd name="T77" fmla="*/ 0 h 616"/>
                    <a:gd name="T78" fmla="*/ 0 w 339"/>
                    <a:gd name="T79" fmla="*/ 0 h 616"/>
                    <a:gd name="T80" fmla="*/ 0 w 339"/>
                    <a:gd name="T81" fmla="*/ 0 h 616"/>
                    <a:gd name="T82" fmla="*/ 0 w 339"/>
                    <a:gd name="T83" fmla="*/ 0 h 616"/>
                    <a:gd name="T84" fmla="*/ 0 w 339"/>
                    <a:gd name="T85" fmla="*/ 0 h 6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9"/>
                    <a:gd name="T130" fmla="*/ 0 h 616"/>
                    <a:gd name="T131" fmla="*/ 339 w 339"/>
                    <a:gd name="T132" fmla="*/ 616 h 6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9" h="616">
                      <a:moveTo>
                        <a:pt x="0" y="308"/>
                      </a:moveTo>
                      <a:lnTo>
                        <a:pt x="1" y="263"/>
                      </a:lnTo>
                      <a:lnTo>
                        <a:pt x="7" y="218"/>
                      </a:lnTo>
                      <a:lnTo>
                        <a:pt x="17" y="175"/>
                      </a:lnTo>
                      <a:lnTo>
                        <a:pt x="29" y="134"/>
                      </a:lnTo>
                      <a:lnTo>
                        <a:pt x="45" y="99"/>
                      </a:lnTo>
                      <a:lnTo>
                        <a:pt x="64" y="68"/>
                      </a:lnTo>
                      <a:lnTo>
                        <a:pt x="84" y="41"/>
                      </a:lnTo>
                      <a:lnTo>
                        <a:pt x="107" y="21"/>
                      </a:lnTo>
                      <a:lnTo>
                        <a:pt x="132" y="7"/>
                      </a:lnTo>
                      <a:lnTo>
                        <a:pt x="156" y="0"/>
                      </a:lnTo>
                      <a:lnTo>
                        <a:pt x="182" y="0"/>
                      </a:lnTo>
                      <a:lnTo>
                        <a:pt x="208" y="7"/>
                      </a:lnTo>
                      <a:lnTo>
                        <a:pt x="231" y="21"/>
                      </a:lnTo>
                      <a:lnTo>
                        <a:pt x="254" y="41"/>
                      </a:lnTo>
                      <a:lnTo>
                        <a:pt x="276" y="68"/>
                      </a:lnTo>
                      <a:lnTo>
                        <a:pt x="294" y="99"/>
                      </a:lnTo>
                      <a:lnTo>
                        <a:pt x="309" y="134"/>
                      </a:lnTo>
                      <a:lnTo>
                        <a:pt x="323" y="175"/>
                      </a:lnTo>
                      <a:lnTo>
                        <a:pt x="332" y="218"/>
                      </a:lnTo>
                      <a:lnTo>
                        <a:pt x="337" y="263"/>
                      </a:lnTo>
                      <a:lnTo>
                        <a:pt x="339" y="308"/>
                      </a:lnTo>
                      <a:lnTo>
                        <a:pt x="337" y="354"/>
                      </a:lnTo>
                      <a:lnTo>
                        <a:pt x="332" y="399"/>
                      </a:lnTo>
                      <a:lnTo>
                        <a:pt x="323" y="442"/>
                      </a:lnTo>
                      <a:lnTo>
                        <a:pt x="309" y="481"/>
                      </a:lnTo>
                      <a:lnTo>
                        <a:pt x="294" y="518"/>
                      </a:lnTo>
                      <a:lnTo>
                        <a:pt x="276" y="549"/>
                      </a:lnTo>
                      <a:lnTo>
                        <a:pt x="254" y="575"/>
                      </a:lnTo>
                      <a:lnTo>
                        <a:pt x="231" y="594"/>
                      </a:lnTo>
                      <a:lnTo>
                        <a:pt x="208" y="608"/>
                      </a:lnTo>
                      <a:lnTo>
                        <a:pt x="182" y="616"/>
                      </a:lnTo>
                      <a:lnTo>
                        <a:pt x="156" y="616"/>
                      </a:lnTo>
                      <a:lnTo>
                        <a:pt x="132" y="608"/>
                      </a:lnTo>
                      <a:lnTo>
                        <a:pt x="107" y="594"/>
                      </a:lnTo>
                      <a:lnTo>
                        <a:pt x="84" y="575"/>
                      </a:lnTo>
                      <a:lnTo>
                        <a:pt x="64" y="549"/>
                      </a:lnTo>
                      <a:lnTo>
                        <a:pt x="45" y="518"/>
                      </a:lnTo>
                      <a:lnTo>
                        <a:pt x="29" y="481"/>
                      </a:lnTo>
                      <a:lnTo>
                        <a:pt x="17" y="442"/>
                      </a:lnTo>
                      <a:lnTo>
                        <a:pt x="7" y="399"/>
                      </a:lnTo>
                      <a:lnTo>
                        <a:pt x="1" y="354"/>
                      </a:lnTo>
                      <a:lnTo>
                        <a:pt x="0" y="308"/>
                      </a:lnTo>
                      <a:close/>
                    </a:path>
                  </a:pathLst>
                </a:custGeom>
                <a:solidFill>
                  <a:srgbClr val="B3B3B3"/>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50" name="Freeform 516"/>
                <p:cNvSpPr>
                  <a:spLocks/>
                </p:cNvSpPr>
                <p:nvPr/>
              </p:nvSpPr>
              <p:spPr bwMode="auto">
                <a:xfrm>
                  <a:off x="8771" y="2134"/>
                  <a:ext cx="66" cy="53"/>
                </a:xfrm>
                <a:custGeom>
                  <a:avLst/>
                  <a:gdLst>
                    <a:gd name="T0" fmla="*/ 0 w 175"/>
                    <a:gd name="T1" fmla="*/ 0 h 395"/>
                    <a:gd name="T2" fmla="*/ 0 w 175"/>
                    <a:gd name="T3" fmla="*/ 0 h 395"/>
                    <a:gd name="T4" fmla="*/ 0 w 175"/>
                    <a:gd name="T5" fmla="*/ 0 h 395"/>
                    <a:gd name="T6" fmla="*/ 0 w 175"/>
                    <a:gd name="T7" fmla="*/ 0 h 395"/>
                    <a:gd name="T8" fmla="*/ 0 w 175"/>
                    <a:gd name="T9" fmla="*/ 0 h 395"/>
                    <a:gd name="T10" fmla="*/ 0 w 175"/>
                    <a:gd name="T11" fmla="*/ 0 h 395"/>
                    <a:gd name="T12" fmla="*/ 0 w 175"/>
                    <a:gd name="T13" fmla="*/ 0 h 395"/>
                    <a:gd name="T14" fmla="*/ 0 60000 65536"/>
                    <a:gd name="T15" fmla="*/ 0 60000 65536"/>
                    <a:gd name="T16" fmla="*/ 0 60000 65536"/>
                    <a:gd name="T17" fmla="*/ 0 60000 65536"/>
                    <a:gd name="T18" fmla="*/ 0 60000 65536"/>
                    <a:gd name="T19" fmla="*/ 0 60000 65536"/>
                    <a:gd name="T20" fmla="*/ 0 60000 65536"/>
                    <a:gd name="T21" fmla="*/ 0 w 175"/>
                    <a:gd name="T22" fmla="*/ 0 h 395"/>
                    <a:gd name="T23" fmla="*/ 175 w 175"/>
                    <a:gd name="T24" fmla="*/ 395 h 3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395">
                      <a:moveTo>
                        <a:pt x="97" y="0"/>
                      </a:moveTo>
                      <a:lnTo>
                        <a:pt x="97" y="74"/>
                      </a:lnTo>
                      <a:lnTo>
                        <a:pt x="0" y="395"/>
                      </a:lnTo>
                      <a:lnTo>
                        <a:pt x="83" y="395"/>
                      </a:lnTo>
                      <a:lnTo>
                        <a:pt x="175" y="85"/>
                      </a:lnTo>
                      <a:lnTo>
                        <a:pt x="175" y="0"/>
                      </a:lnTo>
                      <a:lnTo>
                        <a:pt x="97" y="0"/>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51" name="Freeform 517"/>
                <p:cNvSpPr>
                  <a:spLocks/>
                </p:cNvSpPr>
                <p:nvPr/>
              </p:nvSpPr>
              <p:spPr bwMode="auto">
                <a:xfrm>
                  <a:off x="8784" y="2177"/>
                  <a:ext cx="11" cy="8"/>
                </a:xfrm>
                <a:custGeom>
                  <a:avLst/>
                  <a:gdLst>
                    <a:gd name="T0" fmla="*/ 0 w 29"/>
                    <a:gd name="T1" fmla="*/ 0 h 57"/>
                    <a:gd name="T2" fmla="*/ 0 w 29"/>
                    <a:gd name="T3" fmla="*/ 0 h 57"/>
                    <a:gd name="T4" fmla="*/ 0 w 29"/>
                    <a:gd name="T5" fmla="*/ 0 h 57"/>
                    <a:gd name="T6" fmla="*/ 0 w 29"/>
                    <a:gd name="T7" fmla="*/ 0 h 57"/>
                    <a:gd name="T8" fmla="*/ 0 w 29"/>
                    <a:gd name="T9" fmla="*/ 0 h 57"/>
                    <a:gd name="T10" fmla="*/ 0 w 29"/>
                    <a:gd name="T11" fmla="*/ 0 h 57"/>
                    <a:gd name="T12" fmla="*/ 0 w 29"/>
                    <a:gd name="T13" fmla="*/ 0 h 57"/>
                    <a:gd name="T14" fmla="*/ 0 w 29"/>
                    <a:gd name="T15" fmla="*/ 0 h 57"/>
                    <a:gd name="T16" fmla="*/ 0 w 29"/>
                    <a:gd name="T17" fmla="*/ 0 h 57"/>
                    <a:gd name="T18" fmla="*/ 0 w 29"/>
                    <a:gd name="T19" fmla="*/ 0 h 57"/>
                    <a:gd name="T20" fmla="*/ 0 w 29"/>
                    <a:gd name="T21" fmla="*/ 0 h 57"/>
                    <a:gd name="T22" fmla="*/ 0 w 29"/>
                    <a:gd name="T23" fmla="*/ 0 h 57"/>
                    <a:gd name="T24" fmla="*/ 0 w 29"/>
                    <a:gd name="T25" fmla="*/ 0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57"/>
                    <a:gd name="T41" fmla="*/ 29 w 29"/>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57">
                      <a:moveTo>
                        <a:pt x="0" y="30"/>
                      </a:moveTo>
                      <a:lnTo>
                        <a:pt x="1" y="16"/>
                      </a:lnTo>
                      <a:lnTo>
                        <a:pt x="8" y="4"/>
                      </a:lnTo>
                      <a:lnTo>
                        <a:pt x="15" y="0"/>
                      </a:lnTo>
                      <a:lnTo>
                        <a:pt x="22" y="4"/>
                      </a:lnTo>
                      <a:lnTo>
                        <a:pt x="27" y="16"/>
                      </a:lnTo>
                      <a:lnTo>
                        <a:pt x="29" y="30"/>
                      </a:lnTo>
                      <a:lnTo>
                        <a:pt x="27" y="43"/>
                      </a:lnTo>
                      <a:lnTo>
                        <a:pt x="22" y="53"/>
                      </a:lnTo>
                      <a:lnTo>
                        <a:pt x="15" y="57"/>
                      </a:lnTo>
                      <a:lnTo>
                        <a:pt x="8" y="53"/>
                      </a:lnTo>
                      <a:lnTo>
                        <a:pt x="1" y="43"/>
                      </a:lnTo>
                      <a:lnTo>
                        <a:pt x="0" y="3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20121" name="Group 518"/>
              <p:cNvGrpSpPr>
                <a:grpSpLocks/>
              </p:cNvGrpSpPr>
              <p:nvPr/>
            </p:nvGrpSpPr>
            <p:grpSpPr bwMode="auto">
              <a:xfrm>
                <a:off x="9743" y="1813"/>
                <a:ext cx="193" cy="409"/>
                <a:chOff x="9743" y="1813"/>
                <a:chExt cx="337" cy="409"/>
              </a:xfrm>
            </p:grpSpPr>
            <p:sp>
              <p:nvSpPr>
                <p:cNvPr id="20238" name="Rectangle 519"/>
                <p:cNvSpPr>
                  <a:spLocks noChangeArrowheads="1"/>
                </p:cNvSpPr>
                <p:nvPr/>
              </p:nvSpPr>
              <p:spPr bwMode="auto">
                <a:xfrm>
                  <a:off x="9933" y="2130"/>
                  <a:ext cx="131" cy="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39" name="Freeform 520"/>
                <p:cNvSpPr>
                  <a:spLocks/>
                </p:cNvSpPr>
                <p:nvPr/>
              </p:nvSpPr>
              <p:spPr bwMode="auto">
                <a:xfrm>
                  <a:off x="9952" y="2140"/>
                  <a:ext cx="128" cy="82"/>
                </a:xfrm>
                <a:custGeom>
                  <a:avLst/>
                  <a:gdLst>
                    <a:gd name="T0" fmla="*/ 0 w 339"/>
                    <a:gd name="T1" fmla="*/ 0 h 614"/>
                    <a:gd name="T2" fmla="*/ 0 w 339"/>
                    <a:gd name="T3" fmla="*/ 0 h 614"/>
                    <a:gd name="T4" fmla="*/ 0 w 339"/>
                    <a:gd name="T5" fmla="*/ 0 h 614"/>
                    <a:gd name="T6" fmla="*/ 0 w 339"/>
                    <a:gd name="T7" fmla="*/ 0 h 614"/>
                    <a:gd name="T8" fmla="*/ 0 w 339"/>
                    <a:gd name="T9" fmla="*/ 0 h 614"/>
                    <a:gd name="T10" fmla="*/ 0 w 339"/>
                    <a:gd name="T11" fmla="*/ 0 h 614"/>
                    <a:gd name="T12" fmla="*/ 0 w 339"/>
                    <a:gd name="T13" fmla="*/ 0 h 614"/>
                    <a:gd name="T14" fmla="*/ 0 w 339"/>
                    <a:gd name="T15" fmla="*/ 0 h 614"/>
                    <a:gd name="T16" fmla="*/ 0 w 339"/>
                    <a:gd name="T17" fmla="*/ 0 h 614"/>
                    <a:gd name="T18" fmla="*/ 0 w 339"/>
                    <a:gd name="T19" fmla="*/ 0 h 614"/>
                    <a:gd name="T20" fmla="*/ 0 w 339"/>
                    <a:gd name="T21" fmla="*/ 0 h 614"/>
                    <a:gd name="T22" fmla="*/ 0 w 339"/>
                    <a:gd name="T23" fmla="*/ 0 h 614"/>
                    <a:gd name="T24" fmla="*/ 0 w 339"/>
                    <a:gd name="T25" fmla="*/ 0 h 614"/>
                    <a:gd name="T26" fmla="*/ 0 w 339"/>
                    <a:gd name="T27" fmla="*/ 0 h 614"/>
                    <a:gd name="T28" fmla="*/ 0 w 339"/>
                    <a:gd name="T29" fmla="*/ 0 h 614"/>
                    <a:gd name="T30" fmla="*/ 0 w 339"/>
                    <a:gd name="T31" fmla="*/ 0 h 614"/>
                    <a:gd name="T32" fmla="*/ 0 w 339"/>
                    <a:gd name="T33" fmla="*/ 0 h 614"/>
                    <a:gd name="T34" fmla="*/ 0 w 339"/>
                    <a:gd name="T35" fmla="*/ 0 h 614"/>
                    <a:gd name="T36" fmla="*/ 0 w 339"/>
                    <a:gd name="T37" fmla="*/ 0 h 614"/>
                    <a:gd name="T38" fmla="*/ 0 w 339"/>
                    <a:gd name="T39" fmla="*/ 0 h 614"/>
                    <a:gd name="T40" fmla="*/ 0 w 339"/>
                    <a:gd name="T41" fmla="*/ 0 h 614"/>
                    <a:gd name="T42" fmla="*/ 0 w 339"/>
                    <a:gd name="T43" fmla="*/ 0 h 614"/>
                    <a:gd name="T44" fmla="*/ 0 w 339"/>
                    <a:gd name="T45" fmla="*/ 0 h 614"/>
                    <a:gd name="T46" fmla="*/ 0 w 339"/>
                    <a:gd name="T47" fmla="*/ 0 h 614"/>
                    <a:gd name="T48" fmla="*/ 0 w 339"/>
                    <a:gd name="T49" fmla="*/ 0 h 614"/>
                    <a:gd name="T50" fmla="*/ 0 w 339"/>
                    <a:gd name="T51" fmla="*/ 0 h 614"/>
                    <a:gd name="T52" fmla="*/ 0 w 339"/>
                    <a:gd name="T53" fmla="*/ 0 h 614"/>
                    <a:gd name="T54" fmla="*/ 0 w 339"/>
                    <a:gd name="T55" fmla="*/ 0 h 614"/>
                    <a:gd name="T56" fmla="*/ 0 w 339"/>
                    <a:gd name="T57" fmla="*/ 0 h 614"/>
                    <a:gd name="T58" fmla="*/ 0 w 339"/>
                    <a:gd name="T59" fmla="*/ 0 h 614"/>
                    <a:gd name="T60" fmla="*/ 0 w 339"/>
                    <a:gd name="T61" fmla="*/ 0 h 614"/>
                    <a:gd name="T62" fmla="*/ 0 w 339"/>
                    <a:gd name="T63" fmla="*/ 0 h 614"/>
                    <a:gd name="T64" fmla="*/ 0 w 339"/>
                    <a:gd name="T65" fmla="*/ 0 h 614"/>
                    <a:gd name="T66" fmla="*/ 0 w 339"/>
                    <a:gd name="T67" fmla="*/ 0 h 614"/>
                    <a:gd name="T68" fmla="*/ 0 w 339"/>
                    <a:gd name="T69" fmla="*/ 0 h 614"/>
                    <a:gd name="T70" fmla="*/ 0 w 339"/>
                    <a:gd name="T71" fmla="*/ 0 h 614"/>
                    <a:gd name="T72" fmla="*/ 0 w 339"/>
                    <a:gd name="T73" fmla="*/ 0 h 614"/>
                    <a:gd name="T74" fmla="*/ 0 w 339"/>
                    <a:gd name="T75" fmla="*/ 0 h 614"/>
                    <a:gd name="T76" fmla="*/ 0 w 339"/>
                    <a:gd name="T77" fmla="*/ 0 h 614"/>
                    <a:gd name="T78" fmla="*/ 0 w 339"/>
                    <a:gd name="T79" fmla="*/ 0 h 614"/>
                    <a:gd name="T80" fmla="*/ 0 w 339"/>
                    <a:gd name="T81" fmla="*/ 0 h 614"/>
                    <a:gd name="T82" fmla="*/ 0 w 339"/>
                    <a:gd name="T83" fmla="*/ 0 h 614"/>
                    <a:gd name="T84" fmla="*/ 0 w 339"/>
                    <a:gd name="T85" fmla="*/ 0 h 6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9"/>
                    <a:gd name="T130" fmla="*/ 0 h 614"/>
                    <a:gd name="T131" fmla="*/ 339 w 339"/>
                    <a:gd name="T132" fmla="*/ 614 h 6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9" h="614">
                      <a:moveTo>
                        <a:pt x="0" y="308"/>
                      </a:moveTo>
                      <a:lnTo>
                        <a:pt x="1" y="261"/>
                      </a:lnTo>
                      <a:lnTo>
                        <a:pt x="7" y="216"/>
                      </a:lnTo>
                      <a:lnTo>
                        <a:pt x="16" y="173"/>
                      </a:lnTo>
                      <a:lnTo>
                        <a:pt x="29" y="134"/>
                      </a:lnTo>
                      <a:lnTo>
                        <a:pt x="45" y="97"/>
                      </a:lnTo>
                      <a:lnTo>
                        <a:pt x="64" y="66"/>
                      </a:lnTo>
                      <a:lnTo>
                        <a:pt x="84" y="41"/>
                      </a:lnTo>
                      <a:lnTo>
                        <a:pt x="107" y="19"/>
                      </a:lnTo>
                      <a:lnTo>
                        <a:pt x="131" y="6"/>
                      </a:lnTo>
                      <a:lnTo>
                        <a:pt x="156" y="0"/>
                      </a:lnTo>
                      <a:lnTo>
                        <a:pt x="182" y="0"/>
                      </a:lnTo>
                      <a:lnTo>
                        <a:pt x="206" y="6"/>
                      </a:lnTo>
                      <a:lnTo>
                        <a:pt x="231" y="19"/>
                      </a:lnTo>
                      <a:lnTo>
                        <a:pt x="254" y="41"/>
                      </a:lnTo>
                      <a:lnTo>
                        <a:pt x="275" y="66"/>
                      </a:lnTo>
                      <a:lnTo>
                        <a:pt x="294" y="97"/>
                      </a:lnTo>
                      <a:lnTo>
                        <a:pt x="309" y="134"/>
                      </a:lnTo>
                      <a:lnTo>
                        <a:pt x="323" y="173"/>
                      </a:lnTo>
                      <a:lnTo>
                        <a:pt x="332" y="216"/>
                      </a:lnTo>
                      <a:lnTo>
                        <a:pt x="337" y="261"/>
                      </a:lnTo>
                      <a:lnTo>
                        <a:pt x="339" y="308"/>
                      </a:lnTo>
                      <a:lnTo>
                        <a:pt x="337" y="353"/>
                      </a:lnTo>
                      <a:lnTo>
                        <a:pt x="332" y="397"/>
                      </a:lnTo>
                      <a:lnTo>
                        <a:pt x="323" y="440"/>
                      </a:lnTo>
                      <a:lnTo>
                        <a:pt x="309" y="481"/>
                      </a:lnTo>
                      <a:lnTo>
                        <a:pt x="294" y="516"/>
                      </a:lnTo>
                      <a:lnTo>
                        <a:pt x="275" y="548"/>
                      </a:lnTo>
                      <a:lnTo>
                        <a:pt x="254" y="573"/>
                      </a:lnTo>
                      <a:lnTo>
                        <a:pt x="231" y="594"/>
                      </a:lnTo>
                      <a:lnTo>
                        <a:pt x="206" y="608"/>
                      </a:lnTo>
                      <a:lnTo>
                        <a:pt x="182" y="614"/>
                      </a:lnTo>
                      <a:lnTo>
                        <a:pt x="156" y="614"/>
                      </a:lnTo>
                      <a:lnTo>
                        <a:pt x="131" y="608"/>
                      </a:lnTo>
                      <a:lnTo>
                        <a:pt x="107" y="594"/>
                      </a:lnTo>
                      <a:lnTo>
                        <a:pt x="84" y="573"/>
                      </a:lnTo>
                      <a:lnTo>
                        <a:pt x="64" y="548"/>
                      </a:lnTo>
                      <a:lnTo>
                        <a:pt x="45" y="516"/>
                      </a:lnTo>
                      <a:lnTo>
                        <a:pt x="29" y="481"/>
                      </a:lnTo>
                      <a:lnTo>
                        <a:pt x="16" y="440"/>
                      </a:lnTo>
                      <a:lnTo>
                        <a:pt x="7" y="397"/>
                      </a:lnTo>
                      <a:lnTo>
                        <a:pt x="1" y="353"/>
                      </a:lnTo>
                      <a:lnTo>
                        <a:pt x="0" y="308"/>
                      </a:lnTo>
                      <a:close/>
                    </a:path>
                  </a:pathLst>
                </a:custGeom>
                <a:solidFill>
                  <a:srgbClr val="B3B3B3"/>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0240" name="Group 521"/>
                <p:cNvGrpSpPr>
                  <a:grpSpLocks/>
                </p:cNvGrpSpPr>
                <p:nvPr/>
              </p:nvGrpSpPr>
              <p:grpSpPr bwMode="auto">
                <a:xfrm>
                  <a:off x="9743" y="1813"/>
                  <a:ext cx="312" cy="374"/>
                  <a:chOff x="9743" y="1813"/>
                  <a:chExt cx="312" cy="374"/>
                </a:xfrm>
              </p:grpSpPr>
              <p:sp>
                <p:nvSpPr>
                  <p:cNvPr id="20241" name="Freeform 522"/>
                  <p:cNvSpPr>
                    <a:spLocks/>
                  </p:cNvSpPr>
                  <p:nvPr/>
                </p:nvSpPr>
                <p:spPr bwMode="auto">
                  <a:xfrm>
                    <a:off x="9757" y="1813"/>
                    <a:ext cx="298" cy="318"/>
                  </a:xfrm>
                  <a:custGeom>
                    <a:avLst/>
                    <a:gdLst>
                      <a:gd name="T0" fmla="*/ 0 w 765"/>
                      <a:gd name="T1" fmla="*/ 0 h 1218"/>
                      <a:gd name="T2" fmla="*/ 0 w 765"/>
                      <a:gd name="T3" fmla="*/ 0 h 1218"/>
                      <a:gd name="T4" fmla="*/ 0 w 765"/>
                      <a:gd name="T5" fmla="*/ 0 h 1218"/>
                      <a:gd name="T6" fmla="*/ 0 w 765"/>
                      <a:gd name="T7" fmla="*/ 0 h 1218"/>
                      <a:gd name="T8" fmla="*/ 0 60000 65536"/>
                      <a:gd name="T9" fmla="*/ 0 60000 65536"/>
                      <a:gd name="T10" fmla="*/ 0 60000 65536"/>
                      <a:gd name="T11" fmla="*/ 0 60000 65536"/>
                      <a:gd name="T12" fmla="*/ 0 w 765"/>
                      <a:gd name="T13" fmla="*/ 0 h 1218"/>
                      <a:gd name="T14" fmla="*/ 765 w 765"/>
                      <a:gd name="T15" fmla="*/ 1218 h 1218"/>
                    </a:gdLst>
                    <a:ahLst/>
                    <a:cxnLst>
                      <a:cxn ang="T8">
                        <a:pos x="T0" y="T1"/>
                      </a:cxn>
                      <a:cxn ang="T9">
                        <a:pos x="T2" y="T3"/>
                      </a:cxn>
                      <a:cxn ang="T10">
                        <a:pos x="T4" y="T5"/>
                      </a:cxn>
                      <a:cxn ang="T11">
                        <a:pos x="T6" y="T7"/>
                      </a:cxn>
                    </a:cxnLst>
                    <a:rect l="T12" t="T13" r="T14" b="T15"/>
                    <a:pathLst>
                      <a:path w="765" h="1218">
                        <a:moveTo>
                          <a:pt x="0" y="0"/>
                        </a:moveTo>
                        <a:lnTo>
                          <a:pt x="142" y="161"/>
                        </a:lnTo>
                        <a:lnTo>
                          <a:pt x="142" y="689"/>
                        </a:lnTo>
                        <a:lnTo>
                          <a:pt x="765" y="121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42" name="Freeform 523"/>
                  <p:cNvSpPr>
                    <a:spLocks/>
                  </p:cNvSpPr>
                  <p:nvPr/>
                </p:nvSpPr>
                <p:spPr bwMode="auto">
                  <a:xfrm>
                    <a:off x="9743" y="2000"/>
                    <a:ext cx="308" cy="131"/>
                  </a:xfrm>
                  <a:custGeom>
                    <a:avLst/>
                    <a:gdLst>
                      <a:gd name="T0" fmla="*/ 0 w 793"/>
                      <a:gd name="T1" fmla="*/ 0 h 501"/>
                      <a:gd name="T2" fmla="*/ 0 w 793"/>
                      <a:gd name="T3" fmla="*/ 0 h 501"/>
                      <a:gd name="T4" fmla="*/ 0 w 793"/>
                      <a:gd name="T5" fmla="*/ 0 h 501"/>
                      <a:gd name="T6" fmla="*/ 0 w 793"/>
                      <a:gd name="T7" fmla="*/ 0 h 501"/>
                      <a:gd name="T8" fmla="*/ 0 60000 65536"/>
                      <a:gd name="T9" fmla="*/ 0 60000 65536"/>
                      <a:gd name="T10" fmla="*/ 0 60000 65536"/>
                      <a:gd name="T11" fmla="*/ 0 60000 65536"/>
                      <a:gd name="T12" fmla="*/ 0 w 793"/>
                      <a:gd name="T13" fmla="*/ 0 h 501"/>
                      <a:gd name="T14" fmla="*/ 793 w 793"/>
                      <a:gd name="T15" fmla="*/ 501 h 501"/>
                    </a:gdLst>
                    <a:ahLst/>
                    <a:cxnLst>
                      <a:cxn ang="T8">
                        <a:pos x="T0" y="T1"/>
                      </a:cxn>
                      <a:cxn ang="T9">
                        <a:pos x="T2" y="T3"/>
                      </a:cxn>
                      <a:cxn ang="T10">
                        <a:pos x="T4" y="T5"/>
                      </a:cxn>
                      <a:cxn ang="T11">
                        <a:pos x="T6" y="T7"/>
                      </a:cxn>
                    </a:cxnLst>
                    <a:rect l="T12" t="T13" r="T14" b="T15"/>
                    <a:pathLst>
                      <a:path w="793" h="501">
                        <a:moveTo>
                          <a:pt x="0" y="0"/>
                        </a:moveTo>
                        <a:lnTo>
                          <a:pt x="0" y="57"/>
                        </a:lnTo>
                        <a:lnTo>
                          <a:pt x="519" y="501"/>
                        </a:lnTo>
                        <a:lnTo>
                          <a:pt x="793" y="501"/>
                        </a:lnTo>
                      </a:path>
                    </a:pathLst>
                  </a:custGeom>
                  <a:solidFill>
                    <a:srgbClr val="C0C0C0"/>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43" name="Line 524"/>
                  <p:cNvSpPr>
                    <a:spLocks noChangeShapeType="1"/>
                  </p:cNvSpPr>
                  <p:nvPr/>
                </p:nvSpPr>
                <p:spPr bwMode="auto">
                  <a:xfrm>
                    <a:off x="10051" y="2130"/>
                    <a:ext cx="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44" name="Freeform 525"/>
                  <p:cNvSpPr>
                    <a:spLocks/>
                  </p:cNvSpPr>
                  <p:nvPr/>
                </p:nvSpPr>
                <p:spPr bwMode="auto">
                  <a:xfrm>
                    <a:off x="9968" y="2134"/>
                    <a:ext cx="66" cy="53"/>
                  </a:xfrm>
                  <a:custGeom>
                    <a:avLst/>
                    <a:gdLst>
                      <a:gd name="T0" fmla="*/ 0 w 175"/>
                      <a:gd name="T1" fmla="*/ 0 h 396"/>
                      <a:gd name="T2" fmla="*/ 0 w 175"/>
                      <a:gd name="T3" fmla="*/ 0 h 396"/>
                      <a:gd name="T4" fmla="*/ 0 w 175"/>
                      <a:gd name="T5" fmla="*/ 0 h 396"/>
                      <a:gd name="T6" fmla="*/ 0 w 175"/>
                      <a:gd name="T7" fmla="*/ 0 h 396"/>
                      <a:gd name="T8" fmla="*/ 0 w 175"/>
                      <a:gd name="T9" fmla="*/ 0 h 396"/>
                      <a:gd name="T10" fmla="*/ 0 w 175"/>
                      <a:gd name="T11" fmla="*/ 0 h 396"/>
                      <a:gd name="T12" fmla="*/ 0 w 175"/>
                      <a:gd name="T13" fmla="*/ 0 h 396"/>
                      <a:gd name="T14" fmla="*/ 0 60000 65536"/>
                      <a:gd name="T15" fmla="*/ 0 60000 65536"/>
                      <a:gd name="T16" fmla="*/ 0 60000 65536"/>
                      <a:gd name="T17" fmla="*/ 0 60000 65536"/>
                      <a:gd name="T18" fmla="*/ 0 60000 65536"/>
                      <a:gd name="T19" fmla="*/ 0 60000 65536"/>
                      <a:gd name="T20" fmla="*/ 0 60000 65536"/>
                      <a:gd name="T21" fmla="*/ 0 w 175"/>
                      <a:gd name="T22" fmla="*/ 0 h 396"/>
                      <a:gd name="T23" fmla="*/ 175 w 175"/>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396">
                        <a:moveTo>
                          <a:pt x="77" y="0"/>
                        </a:moveTo>
                        <a:lnTo>
                          <a:pt x="77" y="76"/>
                        </a:lnTo>
                        <a:lnTo>
                          <a:pt x="175" y="396"/>
                        </a:lnTo>
                        <a:lnTo>
                          <a:pt x="91" y="396"/>
                        </a:lnTo>
                        <a:lnTo>
                          <a:pt x="0" y="86"/>
                        </a:lnTo>
                        <a:lnTo>
                          <a:pt x="0" y="0"/>
                        </a:lnTo>
                        <a:lnTo>
                          <a:pt x="77" y="0"/>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45" name="Freeform 526"/>
                  <p:cNvSpPr>
                    <a:spLocks/>
                  </p:cNvSpPr>
                  <p:nvPr/>
                </p:nvSpPr>
                <p:spPr bwMode="auto">
                  <a:xfrm>
                    <a:off x="10010" y="2177"/>
                    <a:ext cx="11" cy="8"/>
                  </a:xfrm>
                  <a:custGeom>
                    <a:avLst/>
                    <a:gdLst>
                      <a:gd name="T0" fmla="*/ 0 w 29"/>
                      <a:gd name="T1" fmla="*/ 0 h 55"/>
                      <a:gd name="T2" fmla="*/ 0 w 29"/>
                      <a:gd name="T3" fmla="*/ 0 h 55"/>
                      <a:gd name="T4" fmla="*/ 0 w 29"/>
                      <a:gd name="T5" fmla="*/ 0 h 55"/>
                      <a:gd name="T6" fmla="*/ 0 w 29"/>
                      <a:gd name="T7" fmla="*/ 0 h 55"/>
                      <a:gd name="T8" fmla="*/ 0 w 29"/>
                      <a:gd name="T9" fmla="*/ 0 h 55"/>
                      <a:gd name="T10" fmla="*/ 0 w 29"/>
                      <a:gd name="T11" fmla="*/ 0 h 55"/>
                      <a:gd name="T12" fmla="*/ 0 w 29"/>
                      <a:gd name="T13" fmla="*/ 0 h 55"/>
                      <a:gd name="T14" fmla="*/ 0 w 29"/>
                      <a:gd name="T15" fmla="*/ 0 h 55"/>
                      <a:gd name="T16" fmla="*/ 0 w 29"/>
                      <a:gd name="T17" fmla="*/ 0 h 55"/>
                      <a:gd name="T18" fmla="*/ 0 w 29"/>
                      <a:gd name="T19" fmla="*/ 0 h 55"/>
                      <a:gd name="T20" fmla="*/ 0 w 29"/>
                      <a:gd name="T21" fmla="*/ 0 h 55"/>
                      <a:gd name="T22" fmla="*/ 0 w 29"/>
                      <a:gd name="T23" fmla="*/ 0 h 55"/>
                      <a:gd name="T24" fmla="*/ 0 w 29"/>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55"/>
                      <a:gd name="T41" fmla="*/ 29 w 29"/>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55">
                        <a:moveTo>
                          <a:pt x="0" y="28"/>
                        </a:moveTo>
                        <a:lnTo>
                          <a:pt x="1" y="14"/>
                        </a:lnTo>
                        <a:lnTo>
                          <a:pt x="7" y="4"/>
                        </a:lnTo>
                        <a:lnTo>
                          <a:pt x="14" y="0"/>
                        </a:lnTo>
                        <a:lnTo>
                          <a:pt x="22" y="4"/>
                        </a:lnTo>
                        <a:lnTo>
                          <a:pt x="27" y="14"/>
                        </a:lnTo>
                        <a:lnTo>
                          <a:pt x="29" y="28"/>
                        </a:lnTo>
                        <a:lnTo>
                          <a:pt x="27" y="41"/>
                        </a:lnTo>
                        <a:lnTo>
                          <a:pt x="22" y="51"/>
                        </a:lnTo>
                        <a:lnTo>
                          <a:pt x="14" y="55"/>
                        </a:lnTo>
                        <a:lnTo>
                          <a:pt x="7" y="51"/>
                        </a:lnTo>
                        <a:lnTo>
                          <a:pt x="1" y="41"/>
                        </a:lnTo>
                        <a:lnTo>
                          <a:pt x="0" y="2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sp>
            <p:nvSpPr>
              <p:cNvPr id="20122" name="Freeform 527"/>
              <p:cNvSpPr>
                <a:spLocks/>
              </p:cNvSpPr>
              <p:nvPr/>
            </p:nvSpPr>
            <p:spPr bwMode="auto">
              <a:xfrm>
                <a:off x="9362" y="1273"/>
                <a:ext cx="90" cy="3"/>
              </a:xfrm>
              <a:custGeom>
                <a:avLst/>
                <a:gdLst>
                  <a:gd name="T0" fmla="*/ 0 w 237"/>
                  <a:gd name="T1" fmla="*/ 0 h 19"/>
                  <a:gd name="T2" fmla="*/ 0 w 237"/>
                  <a:gd name="T3" fmla="*/ 0 h 19"/>
                  <a:gd name="T4" fmla="*/ 0 w 237"/>
                  <a:gd name="T5" fmla="*/ 0 h 19"/>
                  <a:gd name="T6" fmla="*/ 0 w 237"/>
                  <a:gd name="T7" fmla="*/ 0 h 19"/>
                  <a:gd name="T8" fmla="*/ 0 w 237"/>
                  <a:gd name="T9" fmla="*/ 0 h 19"/>
                  <a:gd name="T10" fmla="*/ 0 60000 65536"/>
                  <a:gd name="T11" fmla="*/ 0 60000 65536"/>
                  <a:gd name="T12" fmla="*/ 0 60000 65536"/>
                  <a:gd name="T13" fmla="*/ 0 60000 65536"/>
                  <a:gd name="T14" fmla="*/ 0 60000 65536"/>
                  <a:gd name="T15" fmla="*/ 0 w 237"/>
                  <a:gd name="T16" fmla="*/ 0 h 19"/>
                  <a:gd name="T17" fmla="*/ 237 w 237"/>
                  <a:gd name="T18" fmla="*/ 19 h 19"/>
                </a:gdLst>
                <a:ahLst/>
                <a:cxnLst>
                  <a:cxn ang="T10">
                    <a:pos x="T0" y="T1"/>
                  </a:cxn>
                  <a:cxn ang="T11">
                    <a:pos x="T2" y="T3"/>
                  </a:cxn>
                  <a:cxn ang="T12">
                    <a:pos x="T4" y="T5"/>
                  </a:cxn>
                  <a:cxn ang="T13">
                    <a:pos x="T6" y="T7"/>
                  </a:cxn>
                  <a:cxn ang="T14">
                    <a:pos x="T8" y="T9"/>
                  </a:cxn>
                </a:cxnLst>
                <a:rect l="T15" t="T16" r="T17" b="T18"/>
                <a:pathLst>
                  <a:path w="237" h="19">
                    <a:moveTo>
                      <a:pt x="0" y="0"/>
                    </a:moveTo>
                    <a:lnTo>
                      <a:pt x="7" y="19"/>
                    </a:lnTo>
                    <a:lnTo>
                      <a:pt x="232" y="19"/>
                    </a:lnTo>
                    <a:lnTo>
                      <a:pt x="237" y="0"/>
                    </a:lnTo>
                    <a:lnTo>
                      <a:pt x="0" y="0"/>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23" name="Rectangle 528"/>
              <p:cNvSpPr>
                <a:spLocks noChangeArrowheads="1"/>
              </p:cNvSpPr>
              <p:nvPr/>
            </p:nvSpPr>
            <p:spPr bwMode="auto">
              <a:xfrm>
                <a:off x="8915" y="1378"/>
                <a:ext cx="20" cy="17"/>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24" name="Freeform 529"/>
              <p:cNvSpPr>
                <a:spLocks/>
              </p:cNvSpPr>
              <p:nvPr/>
            </p:nvSpPr>
            <p:spPr bwMode="auto">
              <a:xfrm>
                <a:off x="8910" y="1356"/>
                <a:ext cx="5" cy="57"/>
              </a:xfrm>
              <a:custGeom>
                <a:avLst/>
                <a:gdLst>
                  <a:gd name="T0" fmla="*/ 0 w 12"/>
                  <a:gd name="T1" fmla="*/ 0 h 423"/>
                  <a:gd name="T2" fmla="*/ 0 w 12"/>
                  <a:gd name="T3" fmla="*/ 0 h 423"/>
                  <a:gd name="T4" fmla="*/ 0 w 12"/>
                  <a:gd name="T5" fmla="*/ 0 h 423"/>
                  <a:gd name="T6" fmla="*/ 0 w 12"/>
                  <a:gd name="T7" fmla="*/ 0 h 423"/>
                  <a:gd name="T8" fmla="*/ 0 w 12"/>
                  <a:gd name="T9" fmla="*/ 0 h 423"/>
                  <a:gd name="T10" fmla="*/ 0 w 12"/>
                  <a:gd name="T11" fmla="*/ 0 h 423"/>
                  <a:gd name="T12" fmla="*/ 0 w 12"/>
                  <a:gd name="T13" fmla="*/ 0 h 423"/>
                  <a:gd name="T14" fmla="*/ 0 w 12"/>
                  <a:gd name="T15" fmla="*/ 0 h 423"/>
                  <a:gd name="T16" fmla="*/ 0 w 12"/>
                  <a:gd name="T17" fmla="*/ 0 h 423"/>
                  <a:gd name="T18" fmla="*/ 0 w 12"/>
                  <a:gd name="T19" fmla="*/ 0 h 423"/>
                  <a:gd name="T20" fmla="*/ 0 w 12"/>
                  <a:gd name="T21" fmla="*/ 0 h 423"/>
                  <a:gd name="T22" fmla="*/ 0 w 12"/>
                  <a:gd name="T23" fmla="*/ 0 h 423"/>
                  <a:gd name="T24" fmla="*/ 0 w 12"/>
                  <a:gd name="T25" fmla="*/ 0 h 423"/>
                  <a:gd name="T26" fmla="*/ 0 w 12"/>
                  <a:gd name="T27" fmla="*/ 0 h 423"/>
                  <a:gd name="T28" fmla="*/ 0 w 12"/>
                  <a:gd name="T29" fmla="*/ 0 h 423"/>
                  <a:gd name="T30" fmla="*/ 0 w 12"/>
                  <a:gd name="T31" fmla="*/ 0 h 423"/>
                  <a:gd name="T32" fmla="*/ 0 w 12"/>
                  <a:gd name="T33" fmla="*/ 0 h 423"/>
                  <a:gd name="T34" fmla="*/ 0 w 12"/>
                  <a:gd name="T35" fmla="*/ 0 h 423"/>
                  <a:gd name="T36" fmla="*/ 0 w 12"/>
                  <a:gd name="T37" fmla="*/ 0 h 423"/>
                  <a:gd name="T38" fmla="*/ 0 w 12"/>
                  <a:gd name="T39" fmla="*/ 0 h 423"/>
                  <a:gd name="T40" fmla="*/ 0 w 12"/>
                  <a:gd name="T41" fmla="*/ 0 h 423"/>
                  <a:gd name="T42" fmla="*/ 0 w 12"/>
                  <a:gd name="T43" fmla="*/ 0 h 423"/>
                  <a:gd name="T44" fmla="*/ 0 w 12"/>
                  <a:gd name="T45" fmla="*/ 0 h 423"/>
                  <a:gd name="T46" fmla="*/ 0 w 12"/>
                  <a:gd name="T47" fmla="*/ 0 h 423"/>
                  <a:gd name="T48" fmla="*/ 0 w 12"/>
                  <a:gd name="T49" fmla="*/ 0 h 423"/>
                  <a:gd name="T50" fmla="*/ 0 w 12"/>
                  <a:gd name="T51" fmla="*/ 0 h 423"/>
                  <a:gd name="T52" fmla="*/ 0 w 12"/>
                  <a:gd name="T53" fmla="*/ 0 h 423"/>
                  <a:gd name="T54" fmla="*/ 0 w 12"/>
                  <a:gd name="T55" fmla="*/ 0 h 423"/>
                  <a:gd name="T56" fmla="*/ 0 w 12"/>
                  <a:gd name="T57" fmla="*/ 0 h 423"/>
                  <a:gd name="T58" fmla="*/ 0 w 12"/>
                  <a:gd name="T59" fmla="*/ 0 h 423"/>
                  <a:gd name="T60" fmla="*/ 0 w 12"/>
                  <a:gd name="T61" fmla="*/ 0 h 423"/>
                  <a:gd name="T62" fmla="*/ 0 w 12"/>
                  <a:gd name="T63" fmla="*/ 0 h 423"/>
                  <a:gd name="T64" fmla="*/ 0 w 12"/>
                  <a:gd name="T65" fmla="*/ 0 h 423"/>
                  <a:gd name="T66" fmla="*/ 0 w 12"/>
                  <a:gd name="T67" fmla="*/ 0 h 423"/>
                  <a:gd name="T68" fmla="*/ 0 w 12"/>
                  <a:gd name="T69" fmla="*/ 0 h 4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423"/>
                  <a:gd name="T107" fmla="*/ 12 w 12"/>
                  <a:gd name="T108" fmla="*/ 423 h 4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423">
                    <a:moveTo>
                      <a:pt x="7" y="423"/>
                    </a:moveTo>
                    <a:lnTo>
                      <a:pt x="6" y="419"/>
                    </a:lnTo>
                    <a:lnTo>
                      <a:pt x="4" y="409"/>
                    </a:lnTo>
                    <a:lnTo>
                      <a:pt x="3" y="392"/>
                    </a:lnTo>
                    <a:lnTo>
                      <a:pt x="2" y="368"/>
                    </a:lnTo>
                    <a:lnTo>
                      <a:pt x="1" y="339"/>
                    </a:lnTo>
                    <a:lnTo>
                      <a:pt x="1" y="306"/>
                    </a:lnTo>
                    <a:lnTo>
                      <a:pt x="0" y="269"/>
                    </a:lnTo>
                    <a:lnTo>
                      <a:pt x="0" y="230"/>
                    </a:lnTo>
                    <a:lnTo>
                      <a:pt x="0" y="191"/>
                    </a:lnTo>
                    <a:lnTo>
                      <a:pt x="0" y="154"/>
                    </a:lnTo>
                    <a:lnTo>
                      <a:pt x="0" y="117"/>
                    </a:lnTo>
                    <a:lnTo>
                      <a:pt x="1" y="84"/>
                    </a:lnTo>
                    <a:lnTo>
                      <a:pt x="2" y="54"/>
                    </a:lnTo>
                    <a:lnTo>
                      <a:pt x="2" y="31"/>
                    </a:lnTo>
                    <a:lnTo>
                      <a:pt x="3" y="13"/>
                    </a:lnTo>
                    <a:lnTo>
                      <a:pt x="4" y="4"/>
                    </a:lnTo>
                    <a:lnTo>
                      <a:pt x="6" y="0"/>
                    </a:lnTo>
                    <a:lnTo>
                      <a:pt x="7" y="4"/>
                    </a:lnTo>
                    <a:lnTo>
                      <a:pt x="8" y="13"/>
                    </a:lnTo>
                    <a:lnTo>
                      <a:pt x="9" y="31"/>
                    </a:lnTo>
                    <a:lnTo>
                      <a:pt x="10" y="54"/>
                    </a:lnTo>
                    <a:lnTo>
                      <a:pt x="11" y="84"/>
                    </a:lnTo>
                    <a:lnTo>
                      <a:pt x="11" y="117"/>
                    </a:lnTo>
                    <a:lnTo>
                      <a:pt x="12" y="154"/>
                    </a:lnTo>
                    <a:lnTo>
                      <a:pt x="12" y="191"/>
                    </a:lnTo>
                    <a:lnTo>
                      <a:pt x="12" y="230"/>
                    </a:lnTo>
                    <a:lnTo>
                      <a:pt x="12" y="269"/>
                    </a:lnTo>
                    <a:lnTo>
                      <a:pt x="12" y="306"/>
                    </a:lnTo>
                    <a:lnTo>
                      <a:pt x="11" y="339"/>
                    </a:lnTo>
                    <a:lnTo>
                      <a:pt x="11" y="368"/>
                    </a:lnTo>
                    <a:lnTo>
                      <a:pt x="10" y="392"/>
                    </a:lnTo>
                    <a:lnTo>
                      <a:pt x="9" y="409"/>
                    </a:lnTo>
                    <a:lnTo>
                      <a:pt x="8" y="419"/>
                    </a:lnTo>
                    <a:lnTo>
                      <a:pt x="7" y="423"/>
                    </a:lnTo>
                    <a:close/>
                  </a:path>
                </a:pathLst>
              </a:custGeom>
              <a:solidFill>
                <a:srgbClr val="1A1A1A"/>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25" name="Freeform 530"/>
              <p:cNvSpPr>
                <a:spLocks/>
              </p:cNvSpPr>
              <p:nvPr/>
            </p:nvSpPr>
            <p:spPr bwMode="auto">
              <a:xfrm>
                <a:off x="8952" y="1353"/>
                <a:ext cx="44" cy="69"/>
              </a:xfrm>
              <a:custGeom>
                <a:avLst/>
                <a:gdLst>
                  <a:gd name="T0" fmla="*/ 0 w 114"/>
                  <a:gd name="T1" fmla="*/ 0 h 513"/>
                  <a:gd name="T2" fmla="*/ 0 w 114"/>
                  <a:gd name="T3" fmla="*/ 0 h 513"/>
                  <a:gd name="T4" fmla="*/ 0 w 114"/>
                  <a:gd name="T5" fmla="*/ 0 h 513"/>
                  <a:gd name="T6" fmla="*/ 0 w 114"/>
                  <a:gd name="T7" fmla="*/ 0 h 513"/>
                  <a:gd name="T8" fmla="*/ 0 w 114"/>
                  <a:gd name="T9" fmla="*/ 0 h 513"/>
                  <a:gd name="T10" fmla="*/ 0 w 114"/>
                  <a:gd name="T11" fmla="*/ 0 h 513"/>
                  <a:gd name="T12" fmla="*/ 0 w 114"/>
                  <a:gd name="T13" fmla="*/ 0 h 513"/>
                  <a:gd name="T14" fmla="*/ 0 w 114"/>
                  <a:gd name="T15" fmla="*/ 0 h 513"/>
                  <a:gd name="T16" fmla="*/ 0 w 114"/>
                  <a:gd name="T17" fmla="*/ 0 h 513"/>
                  <a:gd name="T18" fmla="*/ 0 w 114"/>
                  <a:gd name="T19" fmla="*/ 0 h 513"/>
                  <a:gd name="T20" fmla="*/ 0 w 114"/>
                  <a:gd name="T21" fmla="*/ 0 h 513"/>
                  <a:gd name="T22" fmla="*/ 0 w 114"/>
                  <a:gd name="T23" fmla="*/ 0 h 513"/>
                  <a:gd name="T24" fmla="*/ 0 w 114"/>
                  <a:gd name="T25" fmla="*/ 0 h 513"/>
                  <a:gd name="T26" fmla="*/ 0 w 114"/>
                  <a:gd name="T27" fmla="*/ 0 h 513"/>
                  <a:gd name="T28" fmla="*/ 0 w 114"/>
                  <a:gd name="T29" fmla="*/ 0 h 513"/>
                  <a:gd name="T30" fmla="*/ 0 w 114"/>
                  <a:gd name="T31" fmla="*/ 0 h 513"/>
                  <a:gd name="T32" fmla="*/ 0 w 114"/>
                  <a:gd name="T33" fmla="*/ 0 h 513"/>
                  <a:gd name="T34" fmla="*/ 0 w 114"/>
                  <a:gd name="T35" fmla="*/ 0 h 513"/>
                  <a:gd name="T36" fmla="*/ 0 w 114"/>
                  <a:gd name="T37" fmla="*/ 0 h 513"/>
                  <a:gd name="T38" fmla="*/ 0 w 114"/>
                  <a:gd name="T39" fmla="*/ 0 h 513"/>
                  <a:gd name="T40" fmla="*/ 0 w 114"/>
                  <a:gd name="T41" fmla="*/ 0 h 513"/>
                  <a:gd name="T42" fmla="*/ 0 w 114"/>
                  <a:gd name="T43" fmla="*/ 0 h 513"/>
                  <a:gd name="T44" fmla="*/ 0 w 114"/>
                  <a:gd name="T45" fmla="*/ 0 h 513"/>
                  <a:gd name="T46" fmla="*/ 0 w 114"/>
                  <a:gd name="T47" fmla="*/ 0 h 513"/>
                  <a:gd name="T48" fmla="*/ 0 w 114"/>
                  <a:gd name="T49" fmla="*/ 0 h 513"/>
                  <a:gd name="T50" fmla="*/ 0 w 114"/>
                  <a:gd name="T51" fmla="*/ 0 h 513"/>
                  <a:gd name="T52" fmla="*/ 0 w 114"/>
                  <a:gd name="T53" fmla="*/ 0 h 513"/>
                  <a:gd name="T54" fmla="*/ 0 w 114"/>
                  <a:gd name="T55" fmla="*/ 0 h 513"/>
                  <a:gd name="T56" fmla="*/ 0 w 114"/>
                  <a:gd name="T57" fmla="*/ 0 h 513"/>
                  <a:gd name="T58" fmla="*/ 0 w 114"/>
                  <a:gd name="T59" fmla="*/ 0 h 513"/>
                  <a:gd name="T60" fmla="*/ 0 w 114"/>
                  <a:gd name="T61" fmla="*/ 0 h 513"/>
                  <a:gd name="T62" fmla="*/ 0 w 114"/>
                  <a:gd name="T63" fmla="*/ 0 h 513"/>
                  <a:gd name="T64" fmla="*/ 0 w 114"/>
                  <a:gd name="T65" fmla="*/ 0 h 513"/>
                  <a:gd name="T66" fmla="*/ 0 w 114"/>
                  <a:gd name="T67" fmla="*/ 0 h 513"/>
                  <a:gd name="T68" fmla="*/ 0 w 114"/>
                  <a:gd name="T69" fmla="*/ 0 h 513"/>
                  <a:gd name="T70" fmla="*/ 0 w 114"/>
                  <a:gd name="T71" fmla="*/ 0 h 513"/>
                  <a:gd name="T72" fmla="*/ 0 w 114"/>
                  <a:gd name="T73" fmla="*/ 0 h 5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513"/>
                  <a:gd name="T113" fmla="*/ 114 w 114"/>
                  <a:gd name="T114" fmla="*/ 513 h 5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513">
                    <a:moveTo>
                      <a:pt x="58" y="513"/>
                    </a:moveTo>
                    <a:lnTo>
                      <a:pt x="48" y="509"/>
                    </a:lnTo>
                    <a:lnTo>
                      <a:pt x="37" y="498"/>
                    </a:lnTo>
                    <a:lnTo>
                      <a:pt x="29" y="478"/>
                    </a:lnTo>
                    <a:lnTo>
                      <a:pt x="21" y="453"/>
                    </a:lnTo>
                    <a:lnTo>
                      <a:pt x="14" y="422"/>
                    </a:lnTo>
                    <a:lnTo>
                      <a:pt x="8" y="385"/>
                    </a:lnTo>
                    <a:lnTo>
                      <a:pt x="3" y="346"/>
                    </a:lnTo>
                    <a:lnTo>
                      <a:pt x="0" y="301"/>
                    </a:lnTo>
                    <a:lnTo>
                      <a:pt x="0" y="258"/>
                    </a:lnTo>
                    <a:lnTo>
                      <a:pt x="0" y="213"/>
                    </a:lnTo>
                    <a:lnTo>
                      <a:pt x="3" y="170"/>
                    </a:lnTo>
                    <a:lnTo>
                      <a:pt x="8" y="129"/>
                    </a:lnTo>
                    <a:lnTo>
                      <a:pt x="13" y="92"/>
                    </a:lnTo>
                    <a:lnTo>
                      <a:pt x="20" y="61"/>
                    </a:lnTo>
                    <a:lnTo>
                      <a:pt x="28" y="36"/>
                    </a:lnTo>
                    <a:lnTo>
                      <a:pt x="37" y="16"/>
                    </a:lnTo>
                    <a:lnTo>
                      <a:pt x="47" y="4"/>
                    </a:lnTo>
                    <a:lnTo>
                      <a:pt x="57" y="0"/>
                    </a:lnTo>
                    <a:lnTo>
                      <a:pt x="67" y="4"/>
                    </a:lnTo>
                    <a:lnTo>
                      <a:pt x="76" y="16"/>
                    </a:lnTo>
                    <a:lnTo>
                      <a:pt x="86" y="36"/>
                    </a:lnTo>
                    <a:lnTo>
                      <a:pt x="94" y="61"/>
                    </a:lnTo>
                    <a:lnTo>
                      <a:pt x="101" y="92"/>
                    </a:lnTo>
                    <a:lnTo>
                      <a:pt x="106" y="129"/>
                    </a:lnTo>
                    <a:lnTo>
                      <a:pt x="110" y="170"/>
                    </a:lnTo>
                    <a:lnTo>
                      <a:pt x="113" y="213"/>
                    </a:lnTo>
                    <a:lnTo>
                      <a:pt x="114" y="256"/>
                    </a:lnTo>
                    <a:lnTo>
                      <a:pt x="113" y="301"/>
                    </a:lnTo>
                    <a:lnTo>
                      <a:pt x="111" y="344"/>
                    </a:lnTo>
                    <a:lnTo>
                      <a:pt x="107" y="385"/>
                    </a:lnTo>
                    <a:lnTo>
                      <a:pt x="101" y="422"/>
                    </a:lnTo>
                    <a:lnTo>
                      <a:pt x="94" y="453"/>
                    </a:lnTo>
                    <a:lnTo>
                      <a:pt x="86" y="478"/>
                    </a:lnTo>
                    <a:lnTo>
                      <a:pt x="77" y="498"/>
                    </a:lnTo>
                    <a:lnTo>
                      <a:pt x="67" y="509"/>
                    </a:lnTo>
                    <a:lnTo>
                      <a:pt x="58" y="513"/>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26" name="Freeform 531"/>
              <p:cNvSpPr>
                <a:spLocks/>
              </p:cNvSpPr>
              <p:nvPr/>
            </p:nvSpPr>
            <p:spPr bwMode="auto">
              <a:xfrm>
                <a:off x="8935" y="1367"/>
                <a:ext cx="19" cy="37"/>
              </a:xfrm>
              <a:custGeom>
                <a:avLst/>
                <a:gdLst>
                  <a:gd name="T0" fmla="*/ 0 w 49"/>
                  <a:gd name="T1" fmla="*/ 0 h 279"/>
                  <a:gd name="T2" fmla="*/ 0 w 49"/>
                  <a:gd name="T3" fmla="*/ 0 h 279"/>
                  <a:gd name="T4" fmla="*/ 0 w 49"/>
                  <a:gd name="T5" fmla="*/ 0 h 279"/>
                  <a:gd name="T6" fmla="*/ 0 w 49"/>
                  <a:gd name="T7" fmla="*/ 0 h 279"/>
                  <a:gd name="T8" fmla="*/ 0 w 49"/>
                  <a:gd name="T9" fmla="*/ 0 h 279"/>
                  <a:gd name="T10" fmla="*/ 0 60000 65536"/>
                  <a:gd name="T11" fmla="*/ 0 60000 65536"/>
                  <a:gd name="T12" fmla="*/ 0 60000 65536"/>
                  <a:gd name="T13" fmla="*/ 0 60000 65536"/>
                  <a:gd name="T14" fmla="*/ 0 60000 65536"/>
                  <a:gd name="T15" fmla="*/ 0 w 49"/>
                  <a:gd name="T16" fmla="*/ 0 h 279"/>
                  <a:gd name="T17" fmla="*/ 49 w 49"/>
                  <a:gd name="T18" fmla="*/ 279 h 279"/>
                </a:gdLst>
                <a:ahLst/>
                <a:cxnLst>
                  <a:cxn ang="T10">
                    <a:pos x="T0" y="T1"/>
                  </a:cxn>
                  <a:cxn ang="T11">
                    <a:pos x="T2" y="T3"/>
                  </a:cxn>
                  <a:cxn ang="T12">
                    <a:pos x="T4" y="T5"/>
                  </a:cxn>
                  <a:cxn ang="T13">
                    <a:pos x="T6" y="T7"/>
                  </a:cxn>
                  <a:cxn ang="T14">
                    <a:pos x="T8" y="T9"/>
                  </a:cxn>
                </a:cxnLst>
                <a:rect l="T15" t="T16" r="T17" b="T18"/>
                <a:pathLst>
                  <a:path w="49" h="279">
                    <a:moveTo>
                      <a:pt x="49" y="279"/>
                    </a:moveTo>
                    <a:lnTo>
                      <a:pt x="1" y="279"/>
                    </a:lnTo>
                    <a:lnTo>
                      <a:pt x="0" y="0"/>
                    </a:lnTo>
                    <a:lnTo>
                      <a:pt x="48" y="0"/>
                    </a:lnTo>
                    <a:lnTo>
                      <a:pt x="49" y="279"/>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27" name="Rectangle 532"/>
              <p:cNvSpPr>
                <a:spLocks noChangeArrowheads="1"/>
              </p:cNvSpPr>
              <p:nvPr/>
            </p:nvSpPr>
            <p:spPr bwMode="auto">
              <a:xfrm>
                <a:off x="8954" y="1362"/>
                <a:ext cx="6" cy="50"/>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28" name="Line 533"/>
              <p:cNvSpPr>
                <a:spLocks noChangeShapeType="1"/>
              </p:cNvSpPr>
              <p:nvPr/>
            </p:nvSpPr>
            <p:spPr bwMode="auto">
              <a:xfrm>
                <a:off x="9274" y="1277"/>
                <a:ext cx="1"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29" name="Line 534"/>
              <p:cNvSpPr>
                <a:spLocks noChangeShapeType="1"/>
              </p:cNvSpPr>
              <p:nvPr/>
            </p:nvSpPr>
            <p:spPr bwMode="auto">
              <a:xfrm>
                <a:off x="9319" y="1278"/>
                <a:ext cx="0"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30" name="Rectangle 535"/>
              <p:cNvSpPr>
                <a:spLocks noChangeArrowheads="1"/>
              </p:cNvSpPr>
              <p:nvPr/>
            </p:nvSpPr>
            <p:spPr bwMode="auto">
              <a:xfrm>
                <a:off x="9246" y="1249"/>
                <a:ext cx="99" cy="5"/>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31" name="Line 536"/>
              <p:cNvSpPr>
                <a:spLocks noChangeShapeType="1"/>
              </p:cNvSpPr>
              <p:nvPr/>
            </p:nvSpPr>
            <p:spPr bwMode="auto">
              <a:xfrm flipH="1">
                <a:off x="9253" y="1232"/>
                <a:ext cx="0"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32" name="Line 537"/>
              <p:cNvSpPr>
                <a:spLocks noChangeShapeType="1"/>
              </p:cNvSpPr>
              <p:nvPr/>
            </p:nvSpPr>
            <p:spPr bwMode="auto">
              <a:xfrm>
                <a:off x="9341" y="1232"/>
                <a:ext cx="0"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33" name="Rectangle 538"/>
              <p:cNvSpPr>
                <a:spLocks noChangeArrowheads="1"/>
              </p:cNvSpPr>
              <p:nvPr/>
            </p:nvSpPr>
            <p:spPr bwMode="auto">
              <a:xfrm>
                <a:off x="9253" y="1214"/>
                <a:ext cx="87" cy="7"/>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34" name="Rectangle 539"/>
              <p:cNvSpPr>
                <a:spLocks noChangeArrowheads="1"/>
              </p:cNvSpPr>
              <p:nvPr/>
            </p:nvSpPr>
            <p:spPr bwMode="auto">
              <a:xfrm>
                <a:off x="9267" y="1273"/>
                <a:ext cx="57" cy="4"/>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35" name="Line 540"/>
              <p:cNvSpPr>
                <a:spLocks noChangeShapeType="1"/>
              </p:cNvSpPr>
              <p:nvPr/>
            </p:nvSpPr>
            <p:spPr bwMode="auto">
              <a:xfrm flipV="1">
                <a:off x="9318" y="1254"/>
                <a:ext cx="2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36" name="Line 541"/>
              <p:cNvSpPr>
                <a:spLocks noChangeShapeType="1"/>
              </p:cNvSpPr>
              <p:nvPr/>
            </p:nvSpPr>
            <p:spPr bwMode="auto">
              <a:xfrm flipH="1" flipV="1">
                <a:off x="9253" y="1254"/>
                <a:ext cx="2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37" name="Rectangle 542"/>
              <p:cNvSpPr>
                <a:spLocks noChangeArrowheads="1"/>
              </p:cNvSpPr>
              <p:nvPr/>
            </p:nvSpPr>
            <p:spPr bwMode="auto">
              <a:xfrm>
                <a:off x="9267" y="1191"/>
                <a:ext cx="58" cy="5"/>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38" name="Line 543"/>
              <p:cNvSpPr>
                <a:spLocks noChangeShapeType="1"/>
              </p:cNvSpPr>
              <p:nvPr/>
            </p:nvSpPr>
            <p:spPr bwMode="auto">
              <a:xfrm>
                <a:off x="9320" y="1197"/>
                <a:ext cx="20"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39" name="Line 544"/>
              <p:cNvSpPr>
                <a:spLocks noChangeShapeType="1"/>
              </p:cNvSpPr>
              <p:nvPr/>
            </p:nvSpPr>
            <p:spPr bwMode="auto">
              <a:xfrm flipH="1">
                <a:off x="9253" y="1197"/>
                <a:ext cx="21"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40" name="Rectangle 545"/>
              <p:cNvSpPr>
                <a:spLocks noChangeArrowheads="1"/>
              </p:cNvSpPr>
              <p:nvPr/>
            </p:nvSpPr>
            <p:spPr bwMode="auto">
              <a:xfrm>
                <a:off x="9280" y="1074"/>
                <a:ext cx="33" cy="117"/>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41" name="Rectangle 546"/>
              <p:cNvSpPr>
                <a:spLocks noChangeArrowheads="1"/>
              </p:cNvSpPr>
              <p:nvPr/>
            </p:nvSpPr>
            <p:spPr bwMode="auto">
              <a:xfrm>
                <a:off x="9268" y="1070"/>
                <a:ext cx="58" cy="4"/>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42" name="Rectangle 547"/>
              <p:cNvSpPr>
                <a:spLocks noChangeArrowheads="1"/>
              </p:cNvSpPr>
              <p:nvPr/>
            </p:nvSpPr>
            <p:spPr bwMode="auto">
              <a:xfrm>
                <a:off x="9398" y="1179"/>
                <a:ext cx="27" cy="4"/>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43" name="Freeform 548"/>
              <p:cNvSpPr>
                <a:spLocks/>
              </p:cNvSpPr>
              <p:nvPr/>
            </p:nvSpPr>
            <p:spPr bwMode="auto">
              <a:xfrm>
                <a:off x="9087" y="1183"/>
                <a:ext cx="24" cy="14"/>
              </a:xfrm>
              <a:custGeom>
                <a:avLst/>
                <a:gdLst>
                  <a:gd name="T0" fmla="*/ 0 w 65"/>
                  <a:gd name="T1" fmla="*/ 0 h 104"/>
                  <a:gd name="T2" fmla="*/ 0 w 65"/>
                  <a:gd name="T3" fmla="*/ 0 h 104"/>
                  <a:gd name="T4" fmla="*/ 0 w 65"/>
                  <a:gd name="T5" fmla="*/ 0 h 104"/>
                  <a:gd name="T6" fmla="*/ 0 w 65"/>
                  <a:gd name="T7" fmla="*/ 0 h 104"/>
                  <a:gd name="T8" fmla="*/ 0 w 65"/>
                  <a:gd name="T9" fmla="*/ 0 h 104"/>
                  <a:gd name="T10" fmla="*/ 0 60000 65536"/>
                  <a:gd name="T11" fmla="*/ 0 60000 65536"/>
                  <a:gd name="T12" fmla="*/ 0 60000 65536"/>
                  <a:gd name="T13" fmla="*/ 0 60000 65536"/>
                  <a:gd name="T14" fmla="*/ 0 60000 65536"/>
                  <a:gd name="T15" fmla="*/ 0 w 65"/>
                  <a:gd name="T16" fmla="*/ 0 h 104"/>
                  <a:gd name="T17" fmla="*/ 65 w 65"/>
                  <a:gd name="T18" fmla="*/ 104 h 104"/>
                </a:gdLst>
                <a:ahLst/>
                <a:cxnLst>
                  <a:cxn ang="T10">
                    <a:pos x="T0" y="T1"/>
                  </a:cxn>
                  <a:cxn ang="T11">
                    <a:pos x="T2" y="T3"/>
                  </a:cxn>
                  <a:cxn ang="T12">
                    <a:pos x="T4" y="T5"/>
                  </a:cxn>
                  <a:cxn ang="T13">
                    <a:pos x="T6" y="T7"/>
                  </a:cxn>
                  <a:cxn ang="T14">
                    <a:pos x="T8" y="T9"/>
                  </a:cxn>
                </a:cxnLst>
                <a:rect l="T15" t="T16" r="T17" b="T18"/>
                <a:pathLst>
                  <a:path w="65" h="104">
                    <a:moveTo>
                      <a:pt x="1" y="104"/>
                    </a:moveTo>
                    <a:lnTo>
                      <a:pt x="0" y="0"/>
                    </a:lnTo>
                    <a:lnTo>
                      <a:pt x="64" y="0"/>
                    </a:lnTo>
                    <a:lnTo>
                      <a:pt x="65" y="102"/>
                    </a:lnTo>
                    <a:lnTo>
                      <a:pt x="1" y="104"/>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44" name="Freeform 549"/>
              <p:cNvSpPr>
                <a:spLocks/>
              </p:cNvSpPr>
              <p:nvPr/>
            </p:nvSpPr>
            <p:spPr bwMode="auto">
              <a:xfrm>
                <a:off x="9058" y="1179"/>
                <a:ext cx="85" cy="4"/>
              </a:xfrm>
              <a:custGeom>
                <a:avLst/>
                <a:gdLst>
                  <a:gd name="T0" fmla="*/ 0 w 223"/>
                  <a:gd name="T1" fmla="*/ 0 h 23"/>
                  <a:gd name="T2" fmla="*/ 0 w 223"/>
                  <a:gd name="T3" fmla="*/ 0 h 23"/>
                  <a:gd name="T4" fmla="*/ 0 w 223"/>
                  <a:gd name="T5" fmla="*/ 0 h 23"/>
                  <a:gd name="T6" fmla="*/ 0 w 223"/>
                  <a:gd name="T7" fmla="*/ 0 h 23"/>
                  <a:gd name="T8" fmla="*/ 0 w 223"/>
                  <a:gd name="T9" fmla="*/ 0 h 23"/>
                  <a:gd name="T10" fmla="*/ 0 w 223"/>
                  <a:gd name="T11" fmla="*/ 0 h 23"/>
                  <a:gd name="T12" fmla="*/ 0 w 223"/>
                  <a:gd name="T13" fmla="*/ 0 h 23"/>
                  <a:gd name="T14" fmla="*/ 0 w 223"/>
                  <a:gd name="T15" fmla="*/ 0 h 23"/>
                  <a:gd name="T16" fmla="*/ 0 w 223"/>
                  <a:gd name="T17" fmla="*/ 0 h 23"/>
                  <a:gd name="T18" fmla="*/ 0 w 223"/>
                  <a:gd name="T19" fmla="*/ 0 h 23"/>
                  <a:gd name="T20" fmla="*/ 0 w 223"/>
                  <a:gd name="T21" fmla="*/ 0 h 23"/>
                  <a:gd name="T22" fmla="*/ 0 w 223"/>
                  <a:gd name="T23" fmla="*/ 0 h 23"/>
                  <a:gd name="T24" fmla="*/ 0 w 223"/>
                  <a:gd name="T25" fmla="*/ 0 h 23"/>
                  <a:gd name="T26" fmla="*/ 0 w 223"/>
                  <a:gd name="T27" fmla="*/ 0 h 23"/>
                  <a:gd name="T28" fmla="*/ 0 w 223"/>
                  <a:gd name="T29" fmla="*/ 0 h 23"/>
                  <a:gd name="T30" fmla="*/ 0 w 223"/>
                  <a:gd name="T31" fmla="*/ 0 h 23"/>
                  <a:gd name="T32" fmla="*/ 0 w 223"/>
                  <a:gd name="T33" fmla="*/ 0 h 23"/>
                  <a:gd name="T34" fmla="*/ 0 w 223"/>
                  <a:gd name="T35" fmla="*/ 0 h 23"/>
                  <a:gd name="T36" fmla="*/ 0 w 223"/>
                  <a:gd name="T37" fmla="*/ 0 h 23"/>
                  <a:gd name="T38" fmla="*/ 0 w 223"/>
                  <a:gd name="T39" fmla="*/ 0 h 23"/>
                  <a:gd name="T40" fmla="*/ 0 w 223"/>
                  <a:gd name="T41" fmla="*/ 0 h 23"/>
                  <a:gd name="T42" fmla="*/ 0 w 223"/>
                  <a:gd name="T43" fmla="*/ 0 h 23"/>
                  <a:gd name="T44" fmla="*/ 0 w 223"/>
                  <a:gd name="T45" fmla="*/ 0 h 23"/>
                  <a:gd name="T46" fmla="*/ 0 w 223"/>
                  <a:gd name="T47" fmla="*/ 0 h 23"/>
                  <a:gd name="T48" fmla="*/ 0 w 223"/>
                  <a:gd name="T49" fmla="*/ 0 h 23"/>
                  <a:gd name="T50" fmla="*/ 0 w 223"/>
                  <a:gd name="T51" fmla="*/ 0 h 23"/>
                  <a:gd name="T52" fmla="*/ 0 w 223"/>
                  <a:gd name="T53" fmla="*/ 0 h 23"/>
                  <a:gd name="T54" fmla="*/ 0 w 223"/>
                  <a:gd name="T55" fmla="*/ 0 h 23"/>
                  <a:gd name="T56" fmla="*/ 0 w 223"/>
                  <a:gd name="T57" fmla="*/ 0 h 23"/>
                  <a:gd name="T58" fmla="*/ 0 w 223"/>
                  <a:gd name="T59" fmla="*/ 0 h 23"/>
                  <a:gd name="T60" fmla="*/ 0 w 223"/>
                  <a:gd name="T61" fmla="*/ 0 h 23"/>
                  <a:gd name="T62" fmla="*/ 0 w 223"/>
                  <a:gd name="T63" fmla="*/ 0 h 23"/>
                  <a:gd name="T64" fmla="*/ 0 w 223"/>
                  <a:gd name="T65" fmla="*/ 0 h 23"/>
                  <a:gd name="T66" fmla="*/ 0 w 223"/>
                  <a:gd name="T67" fmla="*/ 0 h 23"/>
                  <a:gd name="T68" fmla="*/ 0 w 223"/>
                  <a:gd name="T69" fmla="*/ 0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3"/>
                  <a:gd name="T106" fmla="*/ 0 h 23"/>
                  <a:gd name="T107" fmla="*/ 223 w 223"/>
                  <a:gd name="T108" fmla="*/ 23 h 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3" h="23">
                    <a:moveTo>
                      <a:pt x="0" y="12"/>
                    </a:moveTo>
                    <a:lnTo>
                      <a:pt x="1" y="10"/>
                    </a:lnTo>
                    <a:lnTo>
                      <a:pt x="7" y="8"/>
                    </a:lnTo>
                    <a:lnTo>
                      <a:pt x="16" y="6"/>
                    </a:lnTo>
                    <a:lnTo>
                      <a:pt x="29" y="6"/>
                    </a:lnTo>
                    <a:lnTo>
                      <a:pt x="44" y="4"/>
                    </a:lnTo>
                    <a:lnTo>
                      <a:pt x="62" y="2"/>
                    </a:lnTo>
                    <a:lnTo>
                      <a:pt x="80" y="2"/>
                    </a:lnTo>
                    <a:lnTo>
                      <a:pt x="101" y="2"/>
                    </a:lnTo>
                    <a:lnTo>
                      <a:pt x="121" y="0"/>
                    </a:lnTo>
                    <a:lnTo>
                      <a:pt x="142" y="2"/>
                    </a:lnTo>
                    <a:lnTo>
                      <a:pt x="161" y="2"/>
                    </a:lnTo>
                    <a:lnTo>
                      <a:pt x="179" y="2"/>
                    </a:lnTo>
                    <a:lnTo>
                      <a:pt x="193" y="4"/>
                    </a:lnTo>
                    <a:lnTo>
                      <a:pt x="207" y="6"/>
                    </a:lnTo>
                    <a:lnTo>
                      <a:pt x="215" y="8"/>
                    </a:lnTo>
                    <a:lnTo>
                      <a:pt x="221" y="10"/>
                    </a:lnTo>
                    <a:lnTo>
                      <a:pt x="223" y="12"/>
                    </a:lnTo>
                    <a:lnTo>
                      <a:pt x="221" y="14"/>
                    </a:lnTo>
                    <a:lnTo>
                      <a:pt x="216" y="16"/>
                    </a:lnTo>
                    <a:lnTo>
                      <a:pt x="207" y="17"/>
                    </a:lnTo>
                    <a:lnTo>
                      <a:pt x="193" y="19"/>
                    </a:lnTo>
                    <a:lnTo>
                      <a:pt x="179" y="19"/>
                    </a:lnTo>
                    <a:lnTo>
                      <a:pt x="161" y="21"/>
                    </a:lnTo>
                    <a:lnTo>
                      <a:pt x="142" y="23"/>
                    </a:lnTo>
                    <a:lnTo>
                      <a:pt x="121" y="23"/>
                    </a:lnTo>
                    <a:lnTo>
                      <a:pt x="101" y="23"/>
                    </a:lnTo>
                    <a:lnTo>
                      <a:pt x="80" y="23"/>
                    </a:lnTo>
                    <a:lnTo>
                      <a:pt x="62" y="21"/>
                    </a:lnTo>
                    <a:lnTo>
                      <a:pt x="44" y="21"/>
                    </a:lnTo>
                    <a:lnTo>
                      <a:pt x="29" y="19"/>
                    </a:lnTo>
                    <a:lnTo>
                      <a:pt x="16" y="17"/>
                    </a:lnTo>
                    <a:lnTo>
                      <a:pt x="7" y="16"/>
                    </a:lnTo>
                    <a:lnTo>
                      <a:pt x="1" y="14"/>
                    </a:lnTo>
                    <a:lnTo>
                      <a:pt x="0" y="12"/>
                    </a:lnTo>
                    <a:close/>
                  </a:path>
                </a:pathLst>
              </a:custGeom>
              <a:solidFill>
                <a:srgbClr val="1A1A1A"/>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45" name="Freeform 550"/>
              <p:cNvSpPr>
                <a:spLocks/>
              </p:cNvSpPr>
              <p:nvPr/>
            </p:nvSpPr>
            <p:spPr bwMode="auto">
              <a:xfrm>
                <a:off x="9047" y="1208"/>
                <a:ext cx="101" cy="29"/>
              </a:xfrm>
              <a:custGeom>
                <a:avLst/>
                <a:gdLst>
                  <a:gd name="T0" fmla="*/ 0 w 269"/>
                  <a:gd name="T1" fmla="*/ 0 h 217"/>
                  <a:gd name="T2" fmla="*/ 0 w 269"/>
                  <a:gd name="T3" fmla="*/ 0 h 217"/>
                  <a:gd name="T4" fmla="*/ 0 w 269"/>
                  <a:gd name="T5" fmla="*/ 0 h 217"/>
                  <a:gd name="T6" fmla="*/ 0 w 269"/>
                  <a:gd name="T7" fmla="*/ 0 h 217"/>
                  <a:gd name="T8" fmla="*/ 0 w 269"/>
                  <a:gd name="T9" fmla="*/ 0 h 217"/>
                  <a:gd name="T10" fmla="*/ 0 w 269"/>
                  <a:gd name="T11" fmla="*/ 0 h 217"/>
                  <a:gd name="T12" fmla="*/ 0 w 269"/>
                  <a:gd name="T13" fmla="*/ 0 h 217"/>
                  <a:gd name="T14" fmla="*/ 0 w 269"/>
                  <a:gd name="T15" fmla="*/ 0 h 217"/>
                  <a:gd name="T16" fmla="*/ 0 w 269"/>
                  <a:gd name="T17" fmla="*/ 0 h 217"/>
                  <a:gd name="T18" fmla="*/ 0 w 269"/>
                  <a:gd name="T19" fmla="*/ 0 h 217"/>
                  <a:gd name="T20" fmla="*/ 0 w 269"/>
                  <a:gd name="T21" fmla="*/ 0 h 217"/>
                  <a:gd name="T22" fmla="*/ 0 w 269"/>
                  <a:gd name="T23" fmla="*/ 0 h 217"/>
                  <a:gd name="T24" fmla="*/ 0 w 269"/>
                  <a:gd name="T25" fmla="*/ 0 h 217"/>
                  <a:gd name="T26" fmla="*/ 0 w 269"/>
                  <a:gd name="T27" fmla="*/ 0 h 217"/>
                  <a:gd name="T28" fmla="*/ 0 w 269"/>
                  <a:gd name="T29" fmla="*/ 0 h 217"/>
                  <a:gd name="T30" fmla="*/ 0 w 269"/>
                  <a:gd name="T31" fmla="*/ 0 h 217"/>
                  <a:gd name="T32" fmla="*/ 0 w 269"/>
                  <a:gd name="T33" fmla="*/ 0 h 217"/>
                  <a:gd name="T34" fmla="*/ 0 w 269"/>
                  <a:gd name="T35" fmla="*/ 0 h 217"/>
                  <a:gd name="T36" fmla="*/ 0 w 269"/>
                  <a:gd name="T37" fmla="*/ 0 h 217"/>
                  <a:gd name="T38" fmla="*/ 0 w 269"/>
                  <a:gd name="T39" fmla="*/ 0 h 217"/>
                  <a:gd name="T40" fmla="*/ 0 w 269"/>
                  <a:gd name="T41" fmla="*/ 0 h 217"/>
                  <a:gd name="T42" fmla="*/ 0 w 269"/>
                  <a:gd name="T43" fmla="*/ 0 h 217"/>
                  <a:gd name="T44" fmla="*/ 0 w 269"/>
                  <a:gd name="T45" fmla="*/ 0 h 217"/>
                  <a:gd name="T46" fmla="*/ 0 w 269"/>
                  <a:gd name="T47" fmla="*/ 0 h 217"/>
                  <a:gd name="T48" fmla="*/ 0 w 269"/>
                  <a:gd name="T49" fmla="*/ 0 h 217"/>
                  <a:gd name="T50" fmla="*/ 0 w 269"/>
                  <a:gd name="T51" fmla="*/ 0 h 217"/>
                  <a:gd name="T52" fmla="*/ 0 w 269"/>
                  <a:gd name="T53" fmla="*/ 0 h 217"/>
                  <a:gd name="T54" fmla="*/ 0 w 269"/>
                  <a:gd name="T55" fmla="*/ 0 h 217"/>
                  <a:gd name="T56" fmla="*/ 0 w 269"/>
                  <a:gd name="T57" fmla="*/ 0 h 217"/>
                  <a:gd name="T58" fmla="*/ 0 w 269"/>
                  <a:gd name="T59" fmla="*/ 0 h 217"/>
                  <a:gd name="T60" fmla="*/ 0 w 269"/>
                  <a:gd name="T61" fmla="*/ 0 h 217"/>
                  <a:gd name="T62" fmla="*/ 0 w 269"/>
                  <a:gd name="T63" fmla="*/ 0 h 217"/>
                  <a:gd name="T64" fmla="*/ 0 w 269"/>
                  <a:gd name="T65" fmla="*/ 0 h 217"/>
                  <a:gd name="T66" fmla="*/ 0 w 269"/>
                  <a:gd name="T67" fmla="*/ 0 h 217"/>
                  <a:gd name="T68" fmla="*/ 0 w 269"/>
                  <a:gd name="T69" fmla="*/ 0 h 217"/>
                  <a:gd name="T70" fmla="*/ 0 w 269"/>
                  <a:gd name="T71" fmla="*/ 0 h 217"/>
                  <a:gd name="T72" fmla="*/ 0 w 269"/>
                  <a:gd name="T73" fmla="*/ 0 h 2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217"/>
                  <a:gd name="T113" fmla="*/ 269 w 269"/>
                  <a:gd name="T114" fmla="*/ 217 h 2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217">
                    <a:moveTo>
                      <a:pt x="0" y="110"/>
                    </a:moveTo>
                    <a:lnTo>
                      <a:pt x="2" y="90"/>
                    </a:lnTo>
                    <a:lnTo>
                      <a:pt x="7" y="73"/>
                    </a:lnTo>
                    <a:lnTo>
                      <a:pt x="18" y="55"/>
                    </a:lnTo>
                    <a:lnTo>
                      <a:pt x="31" y="39"/>
                    </a:lnTo>
                    <a:lnTo>
                      <a:pt x="47" y="26"/>
                    </a:lnTo>
                    <a:lnTo>
                      <a:pt x="67" y="16"/>
                    </a:lnTo>
                    <a:lnTo>
                      <a:pt x="88" y="8"/>
                    </a:lnTo>
                    <a:lnTo>
                      <a:pt x="111" y="2"/>
                    </a:lnTo>
                    <a:lnTo>
                      <a:pt x="135" y="0"/>
                    </a:lnTo>
                    <a:lnTo>
                      <a:pt x="157" y="2"/>
                    </a:lnTo>
                    <a:lnTo>
                      <a:pt x="180" y="6"/>
                    </a:lnTo>
                    <a:lnTo>
                      <a:pt x="202" y="14"/>
                    </a:lnTo>
                    <a:lnTo>
                      <a:pt x="221" y="26"/>
                    </a:lnTo>
                    <a:lnTo>
                      <a:pt x="238" y="39"/>
                    </a:lnTo>
                    <a:lnTo>
                      <a:pt x="251" y="55"/>
                    </a:lnTo>
                    <a:lnTo>
                      <a:pt x="261" y="71"/>
                    </a:lnTo>
                    <a:lnTo>
                      <a:pt x="267" y="90"/>
                    </a:lnTo>
                    <a:lnTo>
                      <a:pt x="269" y="108"/>
                    </a:lnTo>
                    <a:lnTo>
                      <a:pt x="267" y="127"/>
                    </a:lnTo>
                    <a:lnTo>
                      <a:pt x="261" y="147"/>
                    </a:lnTo>
                    <a:lnTo>
                      <a:pt x="251" y="162"/>
                    </a:lnTo>
                    <a:lnTo>
                      <a:pt x="238" y="178"/>
                    </a:lnTo>
                    <a:lnTo>
                      <a:pt x="221" y="192"/>
                    </a:lnTo>
                    <a:lnTo>
                      <a:pt x="202" y="203"/>
                    </a:lnTo>
                    <a:lnTo>
                      <a:pt x="181" y="211"/>
                    </a:lnTo>
                    <a:lnTo>
                      <a:pt x="158" y="217"/>
                    </a:lnTo>
                    <a:lnTo>
                      <a:pt x="135" y="217"/>
                    </a:lnTo>
                    <a:lnTo>
                      <a:pt x="111" y="217"/>
                    </a:lnTo>
                    <a:lnTo>
                      <a:pt x="88" y="211"/>
                    </a:lnTo>
                    <a:lnTo>
                      <a:pt x="67" y="203"/>
                    </a:lnTo>
                    <a:lnTo>
                      <a:pt x="48" y="193"/>
                    </a:lnTo>
                    <a:lnTo>
                      <a:pt x="31" y="180"/>
                    </a:lnTo>
                    <a:lnTo>
                      <a:pt x="18" y="164"/>
                    </a:lnTo>
                    <a:lnTo>
                      <a:pt x="8" y="147"/>
                    </a:lnTo>
                    <a:lnTo>
                      <a:pt x="2" y="129"/>
                    </a:lnTo>
                    <a:lnTo>
                      <a:pt x="0" y="110"/>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46" name="Rectangle 551"/>
              <p:cNvSpPr>
                <a:spLocks noChangeArrowheads="1"/>
              </p:cNvSpPr>
              <p:nvPr/>
            </p:nvSpPr>
            <p:spPr bwMode="auto">
              <a:xfrm>
                <a:off x="9072" y="1197"/>
                <a:ext cx="56" cy="12"/>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47" name="Rectangle 552"/>
              <p:cNvSpPr>
                <a:spLocks noChangeArrowheads="1"/>
              </p:cNvSpPr>
              <p:nvPr/>
            </p:nvSpPr>
            <p:spPr bwMode="auto">
              <a:xfrm>
                <a:off x="9061" y="1209"/>
                <a:ext cx="74" cy="4"/>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48" name="Rectangle 553"/>
              <p:cNvSpPr>
                <a:spLocks noChangeArrowheads="1"/>
              </p:cNvSpPr>
              <p:nvPr/>
            </p:nvSpPr>
            <p:spPr bwMode="auto">
              <a:xfrm>
                <a:off x="9835" y="1505"/>
                <a:ext cx="30" cy="2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49" name="Freeform 554"/>
              <p:cNvSpPr>
                <a:spLocks/>
              </p:cNvSpPr>
              <p:nvPr/>
            </p:nvSpPr>
            <p:spPr bwMode="auto">
              <a:xfrm>
                <a:off x="9829" y="1508"/>
                <a:ext cx="6" cy="24"/>
              </a:xfrm>
              <a:custGeom>
                <a:avLst/>
                <a:gdLst>
                  <a:gd name="T0" fmla="*/ 0 w 17"/>
                  <a:gd name="T1" fmla="*/ 0 h 178"/>
                  <a:gd name="T2" fmla="*/ 0 w 17"/>
                  <a:gd name="T3" fmla="*/ 0 h 178"/>
                  <a:gd name="T4" fmla="*/ 0 w 17"/>
                  <a:gd name="T5" fmla="*/ 0 h 178"/>
                  <a:gd name="T6" fmla="*/ 0 w 17"/>
                  <a:gd name="T7" fmla="*/ 0 h 178"/>
                  <a:gd name="T8" fmla="*/ 0 w 17"/>
                  <a:gd name="T9" fmla="*/ 0 h 178"/>
                  <a:gd name="T10" fmla="*/ 0 w 17"/>
                  <a:gd name="T11" fmla="*/ 0 h 178"/>
                  <a:gd name="T12" fmla="*/ 0 w 17"/>
                  <a:gd name="T13" fmla="*/ 0 h 178"/>
                  <a:gd name="T14" fmla="*/ 0 60000 65536"/>
                  <a:gd name="T15" fmla="*/ 0 60000 65536"/>
                  <a:gd name="T16" fmla="*/ 0 60000 65536"/>
                  <a:gd name="T17" fmla="*/ 0 60000 65536"/>
                  <a:gd name="T18" fmla="*/ 0 60000 65536"/>
                  <a:gd name="T19" fmla="*/ 0 60000 65536"/>
                  <a:gd name="T20" fmla="*/ 0 60000 65536"/>
                  <a:gd name="T21" fmla="*/ 0 w 17"/>
                  <a:gd name="T22" fmla="*/ 0 h 178"/>
                  <a:gd name="T23" fmla="*/ 17 w 17"/>
                  <a:gd name="T24" fmla="*/ 178 h 1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8">
                    <a:moveTo>
                      <a:pt x="17" y="0"/>
                    </a:moveTo>
                    <a:lnTo>
                      <a:pt x="5" y="18"/>
                    </a:lnTo>
                    <a:lnTo>
                      <a:pt x="0" y="12"/>
                    </a:lnTo>
                    <a:lnTo>
                      <a:pt x="0" y="168"/>
                    </a:lnTo>
                    <a:lnTo>
                      <a:pt x="5" y="158"/>
                    </a:lnTo>
                    <a:lnTo>
                      <a:pt x="16" y="178"/>
                    </a:lnTo>
                    <a:lnTo>
                      <a:pt x="17" y="0"/>
                    </a:lnTo>
                    <a:close/>
                  </a:path>
                </a:pathLst>
              </a:custGeom>
              <a:solidFill>
                <a:srgbClr val="1A1A1A"/>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50" name="Rectangle 555"/>
              <p:cNvSpPr>
                <a:spLocks noChangeArrowheads="1"/>
              </p:cNvSpPr>
              <p:nvPr/>
            </p:nvSpPr>
            <p:spPr bwMode="auto">
              <a:xfrm>
                <a:off x="9806" y="1502"/>
                <a:ext cx="22" cy="36"/>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51" name="Rectangle 556"/>
              <p:cNvSpPr>
                <a:spLocks noChangeArrowheads="1"/>
              </p:cNvSpPr>
              <p:nvPr/>
            </p:nvSpPr>
            <p:spPr bwMode="auto">
              <a:xfrm>
                <a:off x="9865" y="1516"/>
                <a:ext cx="3" cy="8"/>
              </a:xfrm>
              <a:prstGeom prst="rect">
                <a:avLst/>
              </a:prstGeom>
              <a:solidFill>
                <a:srgbClr val="1A1A1A"/>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52" name="Rectangle 557"/>
              <p:cNvSpPr>
                <a:spLocks noChangeArrowheads="1"/>
              </p:cNvSpPr>
              <p:nvPr/>
            </p:nvSpPr>
            <p:spPr bwMode="auto">
              <a:xfrm>
                <a:off x="9402" y="996"/>
                <a:ext cx="18" cy="84"/>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53" name="Freeform 558"/>
              <p:cNvSpPr>
                <a:spLocks/>
              </p:cNvSpPr>
              <p:nvPr/>
            </p:nvSpPr>
            <p:spPr bwMode="auto">
              <a:xfrm>
                <a:off x="9453" y="1033"/>
                <a:ext cx="19" cy="15"/>
              </a:xfrm>
              <a:custGeom>
                <a:avLst/>
                <a:gdLst>
                  <a:gd name="T0" fmla="*/ 0 w 51"/>
                  <a:gd name="T1" fmla="*/ 0 h 115"/>
                  <a:gd name="T2" fmla="*/ 0 w 51"/>
                  <a:gd name="T3" fmla="*/ 0 h 115"/>
                  <a:gd name="T4" fmla="*/ 0 w 51"/>
                  <a:gd name="T5" fmla="*/ 0 h 115"/>
                  <a:gd name="T6" fmla="*/ 0 w 51"/>
                  <a:gd name="T7" fmla="*/ 0 h 115"/>
                  <a:gd name="T8" fmla="*/ 0 w 51"/>
                  <a:gd name="T9" fmla="*/ 0 h 115"/>
                  <a:gd name="T10" fmla="*/ 0 60000 65536"/>
                  <a:gd name="T11" fmla="*/ 0 60000 65536"/>
                  <a:gd name="T12" fmla="*/ 0 60000 65536"/>
                  <a:gd name="T13" fmla="*/ 0 60000 65536"/>
                  <a:gd name="T14" fmla="*/ 0 60000 65536"/>
                  <a:gd name="T15" fmla="*/ 0 w 51"/>
                  <a:gd name="T16" fmla="*/ 0 h 115"/>
                  <a:gd name="T17" fmla="*/ 51 w 51"/>
                  <a:gd name="T18" fmla="*/ 115 h 115"/>
                </a:gdLst>
                <a:ahLst/>
                <a:cxnLst>
                  <a:cxn ang="T10">
                    <a:pos x="T0" y="T1"/>
                  </a:cxn>
                  <a:cxn ang="T11">
                    <a:pos x="T2" y="T3"/>
                  </a:cxn>
                  <a:cxn ang="T12">
                    <a:pos x="T4" y="T5"/>
                  </a:cxn>
                  <a:cxn ang="T13">
                    <a:pos x="T6" y="T7"/>
                  </a:cxn>
                  <a:cxn ang="T14">
                    <a:pos x="T8" y="T9"/>
                  </a:cxn>
                </a:cxnLst>
                <a:rect l="T15" t="T16" r="T17" b="T18"/>
                <a:pathLst>
                  <a:path w="51" h="115">
                    <a:moveTo>
                      <a:pt x="0" y="2"/>
                    </a:moveTo>
                    <a:lnTo>
                      <a:pt x="51" y="0"/>
                    </a:lnTo>
                    <a:lnTo>
                      <a:pt x="51" y="113"/>
                    </a:lnTo>
                    <a:lnTo>
                      <a:pt x="0" y="115"/>
                    </a:lnTo>
                    <a:lnTo>
                      <a:pt x="0" y="2"/>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54" name="Freeform 559"/>
              <p:cNvSpPr>
                <a:spLocks/>
              </p:cNvSpPr>
              <p:nvPr/>
            </p:nvSpPr>
            <p:spPr bwMode="auto">
              <a:xfrm>
                <a:off x="9472" y="1014"/>
                <a:ext cx="4" cy="53"/>
              </a:xfrm>
              <a:custGeom>
                <a:avLst/>
                <a:gdLst>
                  <a:gd name="T0" fmla="*/ 0 w 11"/>
                  <a:gd name="T1" fmla="*/ 0 h 396"/>
                  <a:gd name="T2" fmla="*/ 0 w 11"/>
                  <a:gd name="T3" fmla="*/ 0 h 396"/>
                  <a:gd name="T4" fmla="*/ 0 w 11"/>
                  <a:gd name="T5" fmla="*/ 0 h 396"/>
                  <a:gd name="T6" fmla="*/ 0 w 11"/>
                  <a:gd name="T7" fmla="*/ 0 h 396"/>
                  <a:gd name="T8" fmla="*/ 0 w 11"/>
                  <a:gd name="T9" fmla="*/ 0 h 396"/>
                  <a:gd name="T10" fmla="*/ 0 w 11"/>
                  <a:gd name="T11" fmla="*/ 0 h 396"/>
                  <a:gd name="T12" fmla="*/ 0 w 11"/>
                  <a:gd name="T13" fmla="*/ 0 h 396"/>
                  <a:gd name="T14" fmla="*/ 0 w 11"/>
                  <a:gd name="T15" fmla="*/ 0 h 396"/>
                  <a:gd name="T16" fmla="*/ 0 w 11"/>
                  <a:gd name="T17" fmla="*/ 0 h 396"/>
                  <a:gd name="T18" fmla="*/ 0 w 11"/>
                  <a:gd name="T19" fmla="*/ 0 h 396"/>
                  <a:gd name="T20" fmla="*/ 0 w 11"/>
                  <a:gd name="T21" fmla="*/ 0 h 396"/>
                  <a:gd name="T22" fmla="*/ 0 w 11"/>
                  <a:gd name="T23" fmla="*/ 0 h 396"/>
                  <a:gd name="T24" fmla="*/ 0 w 11"/>
                  <a:gd name="T25" fmla="*/ 0 h 396"/>
                  <a:gd name="T26" fmla="*/ 0 w 11"/>
                  <a:gd name="T27" fmla="*/ 0 h 396"/>
                  <a:gd name="T28" fmla="*/ 0 w 11"/>
                  <a:gd name="T29" fmla="*/ 0 h 396"/>
                  <a:gd name="T30" fmla="*/ 0 w 11"/>
                  <a:gd name="T31" fmla="*/ 0 h 396"/>
                  <a:gd name="T32" fmla="*/ 0 w 11"/>
                  <a:gd name="T33" fmla="*/ 0 h 396"/>
                  <a:gd name="T34" fmla="*/ 0 w 11"/>
                  <a:gd name="T35" fmla="*/ 0 h 396"/>
                  <a:gd name="T36" fmla="*/ 0 w 11"/>
                  <a:gd name="T37" fmla="*/ 0 h 396"/>
                  <a:gd name="T38" fmla="*/ 0 w 11"/>
                  <a:gd name="T39" fmla="*/ 0 h 396"/>
                  <a:gd name="T40" fmla="*/ 0 w 11"/>
                  <a:gd name="T41" fmla="*/ 0 h 396"/>
                  <a:gd name="T42" fmla="*/ 0 w 11"/>
                  <a:gd name="T43" fmla="*/ 0 h 396"/>
                  <a:gd name="T44" fmla="*/ 0 w 11"/>
                  <a:gd name="T45" fmla="*/ 0 h 396"/>
                  <a:gd name="T46" fmla="*/ 0 w 11"/>
                  <a:gd name="T47" fmla="*/ 0 h 396"/>
                  <a:gd name="T48" fmla="*/ 0 w 11"/>
                  <a:gd name="T49" fmla="*/ 0 h 396"/>
                  <a:gd name="T50" fmla="*/ 0 w 11"/>
                  <a:gd name="T51" fmla="*/ 0 h 396"/>
                  <a:gd name="T52" fmla="*/ 0 w 11"/>
                  <a:gd name="T53" fmla="*/ 0 h 396"/>
                  <a:gd name="T54" fmla="*/ 0 w 11"/>
                  <a:gd name="T55" fmla="*/ 0 h 396"/>
                  <a:gd name="T56" fmla="*/ 0 w 11"/>
                  <a:gd name="T57" fmla="*/ 0 h 396"/>
                  <a:gd name="T58" fmla="*/ 0 w 11"/>
                  <a:gd name="T59" fmla="*/ 0 h 396"/>
                  <a:gd name="T60" fmla="*/ 0 w 11"/>
                  <a:gd name="T61" fmla="*/ 0 h 396"/>
                  <a:gd name="T62" fmla="*/ 0 w 11"/>
                  <a:gd name="T63" fmla="*/ 0 h 396"/>
                  <a:gd name="T64" fmla="*/ 0 w 11"/>
                  <a:gd name="T65" fmla="*/ 0 h 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396"/>
                  <a:gd name="T101" fmla="*/ 11 w 11"/>
                  <a:gd name="T102" fmla="*/ 396 h 3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396">
                    <a:moveTo>
                      <a:pt x="5" y="0"/>
                    </a:moveTo>
                    <a:lnTo>
                      <a:pt x="6" y="4"/>
                    </a:lnTo>
                    <a:lnTo>
                      <a:pt x="7" y="15"/>
                    </a:lnTo>
                    <a:lnTo>
                      <a:pt x="8" y="33"/>
                    </a:lnTo>
                    <a:lnTo>
                      <a:pt x="9" y="58"/>
                    </a:lnTo>
                    <a:lnTo>
                      <a:pt x="10" y="88"/>
                    </a:lnTo>
                    <a:lnTo>
                      <a:pt x="10" y="123"/>
                    </a:lnTo>
                    <a:lnTo>
                      <a:pt x="11" y="160"/>
                    </a:lnTo>
                    <a:lnTo>
                      <a:pt x="11" y="199"/>
                    </a:lnTo>
                    <a:lnTo>
                      <a:pt x="11" y="238"/>
                    </a:lnTo>
                    <a:lnTo>
                      <a:pt x="10" y="275"/>
                    </a:lnTo>
                    <a:lnTo>
                      <a:pt x="10" y="308"/>
                    </a:lnTo>
                    <a:lnTo>
                      <a:pt x="9" y="339"/>
                    </a:lnTo>
                    <a:lnTo>
                      <a:pt x="9" y="363"/>
                    </a:lnTo>
                    <a:lnTo>
                      <a:pt x="8" y="382"/>
                    </a:lnTo>
                    <a:lnTo>
                      <a:pt x="7" y="392"/>
                    </a:lnTo>
                    <a:lnTo>
                      <a:pt x="6" y="396"/>
                    </a:lnTo>
                    <a:lnTo>
                      <a:pt x="5" y="392"/>
                    </a:lnTo>
                    <a:lnTo>
                      <a:pt x="4" y="382"/>
                    </a:lnTo>
                    <a:lnTo>
                      <a:pt x="3" y="363"/>
                    </a:lnTo>
                    <a:lnTo>
                      <a:pt x="2" y="339"/>
                    </a:lnTo>
                    <a:lnTo>
                      <a:pt x="1" y="308"/>
                    </a:lnTo>
                    <a:lnTo>
                      <a:pt x="1" y="275"/>
                    </a:lnTo>
                    <a:lnTo>
                      <a:pt x="0" y="238"/>
                    </a:lnTo>
                    <a:lnTo>
                      <a:pt x="0" y="199"/>
                    </a:lnTo>
                    <a:lnTo>
                      <a:pt x="0" y="160"/>
                    </a:lnTo>
                    <a:lnTo>
                      <a:pt x="1" y="123"/>
                    </a:lnTo>
                    <a:lnTo>
                      <a:pt x="1" y="88"/>
                    </a:lnTo>
                    <a:lnTo>
                      <a:pt x="2" y="58"/>
                    </a:lnTo>
                    <a:lnTo>
                      <a:pt x="2" y="33"/>
                    </a:lnTo>
                    <a:lnTo>
                      <a:pt x="3" y="15"/>
                    </a:lnTo>
                    <a:lnTo>
                      <a:pt x="4" y="4"/>
                    </a:lnTo>
                    <a:lnTo>
                      <a:pt x="5" y="0"/>
                    </a:lnTo>
                    <a:close/>
                  </a:path>
                </a:pathLst>
              </a:custGeom>
              <a:solidFill>
                <a:srgbClr val="1A1A1A"/>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55" name="Freeform 560"/>
              <p:cNvSpPr>
                <a:spLocks/>
              </p:cNvSpPr>
              <p:nvPr/>
            </p:nvSpPr>
            <p:spPr bwMode="auto">
              <a:xfrm>
                <a:off x="9397" y="1008"/>
                <a:ext cx="40" cy="64"/>
              </a:xfrm>
              <a:custGeom>
                <a:avLst/>
                <a:gdLst>
                  <a:gd name="T0" fmla="*/ 0 w 107"/>
                  <a:gd name="T1" fmla="*/ 0 h 478"/>
                  <a:gd name="T2" fmla="*/ 0 w 107"/>
                  <a:gd name="T3" fmla="*/ 0 h 478"/>
                  <a:gd name="T4" fmla="*/ 0 w 107"/>
                  <a:gd name="T5" fmla="*/ 0 h 478"/>
                  <a:gd name="T6" fmla="*/ 0 w 107"/>
                  <a:gd name="T7" fmla="*/ 0 h 478"/>
                  <a:gd name="T8" fmla="*/ 0 w 107"/>
                  <a:gd name="T9" fmla="*/ 0 h 478"/>
                  <a:gd name="T10" fmla="*/ 0 w 107"/>
                  <a:gd name="T11" fmla="*/ 0 h 478"/>
                  <a:gd name="T12" fmla="*/ 0 w 107"/>
                  <a:gd name="T13" fmla="*/ 0 h 478"/>
                  <a:gd name="T14" fmla="*/ 0 w 107"/>
                  <a:gd name="T15" fmla="*/ 0 h 478"/>
                  <a:gd name="T16" fmla="*/ 0 w 107"/>
                  <a:gd name="T17" fmla="*/ 0 h 478"/>
                  <a:gd name="T18" fmla="*/ 0 w 107"/>
                  <a:gd name="T19" fmla="*/ 0 h 478"/>
                  <a:gd name="T20" fmla="*/ 0 w 107"/>
                  <a:gd name="T21" fmla="*/ 0 h 478"/>
                  <a:gd name="T22" fmla="*/ 0 w 107"/>
                  <a:gd name="T23" fmla="*/ 0 h 478"/>
                  <a:gd name="T24" fmla="*/ 0 w 107"/>
                  <a:gd name="T25" fmla="*/ 0 h 478"/>
                  <a:gd name="T26" fmla="*/ 0 w 107"/>
                  <a:gd name="T27" fmla="*/ 0 h 478"/>
                  <a:gd name="T28" fmla="*/ 0 w 107"/>
                  <a:gd name="T29" fmla="*/ 0 h 478"/>
                  <a:gd name="T30" fmla="*/ 0 w 107"/>
                  <a:gd name="T31" fmla="*/ 0 h 478"/>
                  <a:gd name="T32" fmla="*/ 0 w 107"/>
                  <a:gd name="T33" fmla="*/ 0 h 478"/>
                  <a:gd name="T34" fmla="*/ 0 w 107"/>
                  <a:gd name="T35" fmla="*/ 0 h 478"/>
                  <a:gd name="T36" fmla="*/ 0 w 107"/>
                  <a:gd name="T37" fmla="*/ 0 h 478"/>
                  <a:gd name="T38" fmla="*/ 0 w 107"/>
                  <a:gd name="T39" fmla="*/ 0 h 478"/>
                  <a:gd name="T40" fmla="*/ 0 w 107"/>
                  <a:gd name="T41" fmla="*/ 0 h 478"/>
                  <a:gd name="T42" fmla="*/ 0 w 107"/>
                  <a:gd name="T43" fmla="*/ 0 h 478"/>
                  <a:gd name="T44" fmla="*/ 0 w 107"/>
                  <a:gd name="T45" fmla="*/ 0 h 478"/>
                  <a:gd name="T46" fmla="*/ 0 w 107"/>
                  <a:gd name="T47" fmla="*/ 0 h 478"/>
                  <a:gd name="T48" fmla="*/ 0 w 107"/>
                  <a:gd name="T49" fmla="*/ 0 h 478"/>
                  <a:gd name="T50" fmla="*/ 0 w 107"/>
                  <a:gd name="T51" fmla="*/ 0 h 478"/>
                  <a:gd name="T52" fmla="*/ 0 w 107"/>
                  <a:gd name="T53" fmla="*/ 0 h 478"/>
                  <a:gd name="T54" fmla="*/ 0 w 107"/>
                  <a:gd name="T55" fmla="*/ 0 h 478"/>
                  <a:gd name="T56" fmla="*/ 0 w 107"/>
                  <a:gd name="T57" fmla="*/ 0 h 478"/>
                  <a:gd name="T58" fmla="*/ 0 w 107"/>
                  <a:gd name="T59" fmla="*/ 0 h 478"/>
                  <a:gd name="T60" fmla="*/ 0 w 107"/>
                  <a:gd name="T61" fmla="*/ 0 h 478"/>
                  <a:gd name="T62" fmla="*/ 0 w 107"/>
                  <a:gd name="T63" fmla="*/ 0 h 478"/>
                  <a:gd name="T64" fmla="*/ 0 w 107"/>
                  <a:gd name="T65" fmla="*/ 0 h 478"/>
                  <a:gd name="T66" fmla="*/ 0 w 107"/>
                  <a:gd name="T67" fmla="*/ 0 h 478"/>
                  <a:gd name="T68" fmla="*/ 0 w 107"/>
                  <a:gd name="T69" fmla="*/ 0 h 478"/>
                  <a:gd name="T70" fmla="*/ 0 w 107"/>
                  <a:gd name="T71" fmla="*/ 0 h 478"/>
                  <a:gd name="T72" fmla="*/ 0 w 107"/>
                  <a:gd name="T73" fmla="*/ 0 h 4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478"/>
                  <a:gd name="T113" fmla="*/ 107 w 107"/>
                  <a:gd name="T114" fmla="*/ 478 h 4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478">
                    <a:moveTo>
                      <a:pt x="54" y="0"/>
                    </a:moveTo>
                    <a:lnTo>
                      <a:pt x="63" y="4"/>
                    </a:lnTo>
                    <a:lnTo>
                      <a:pt x="71" y="14"/>
                    </a:lnTo>
                    <a:lnTo>
                      <a:pt x="80" y="31"/>
                    </a:lnTo>
                    <a:lnTo>
                      <a:pt x="87" y="57"/>
                    </a:lnTo>
                    <a:lnTo>
                      <a:pt x="95" y="86"/>
                    </a:lnTo>
                    <a:lnTo>
                      <a:pt x="100" y="119"/>
                    </a:lnTo>
                    <a:lnTo>
                      <a:pt x="104" y="156"/>
                    </a:lnTo>
                    <a:lnTo>
                      <a:pt x="106" y="197"/>
                    </a:lnTo>
                    <a:lnTo>
                      <a:pt x="107" y="238"/>
                    </a:lnTo>
                    <a:lnTo>
                      <a:pt x="106" y="281"/>
                    </a:lnTo>
                    <a:lnTo>
                      <a:pt x="104" y="320"/>
                    </a:lnTo>
                    <a:lnTo>
                      <a:pt x="100" y="359"/>
                    </a:lnTo>
                    <a:lnTo>
                      <a:pt x="95" y="392"/>
                    </a:lnTo>
                    <a:lnTo>
                      <a:pt x="89" y="421"/>
                    </a:lnTo>
                    <a:lnTo>
                      <a:pt x="80" y="446"/>
                    </a:lnTo>
                    <a:lnTo>
                      <a:pt x="72" y="464"/>
                    </a:lnTo>
                    <a:lnTo>
                      <a:pt x="63" y="474"/>
                    </a:lnTo>
                    <a:lnTo>
                      <a:pt x="54" y="478"/>
                    </a:lnTo>
                    <a:lnTo>
                      <a:pt x="44" y="474"/>
                    </a:lnTo>
                    <a:lnTo>
                      <a:pt x="35" y="464"/>
                    </a:lnTo>
                    <a:lnTo>
                      <a:pt x="27" y="446"/>
                    </a:lnTo>
                    <a:lnTo>
                      <a:pt x="20" y="423"/>
                    </a:lnTo>
                    <a:lnTo>
                      <a:pt x="12" y="392"/>
                    </a:lnTo>
                    <a:lnTo>
                      <a:pt x="7" y="359"/>
                    </a:lnTo>
                    <a:lnTo>
                      <a:pt x="3" y="322"/>
                    </a:lnTo>
                    <a:lnTo>
                      <a:pt x="1" y="281"/>
                    </a:lnTo>
                    <a:lnTo>
                      <a:pt x="0" y="240"/>
                    </a:lnTo>
                    <a:lnTo>
                      <a:pt x="1" y="197"/>
                    </a:lnTo>
                    <a:lnTo>
                      <a:pt x="3" y="158"/>
                    </a:lnTo>
                    <a:lnTo>
                      <a:pt x="7" y="119"/>
                    </a:lnTo>
                    <a:lnTo>
                      <a:pt x="12" y="86"/>
                    </a:lnTo>
                    <a:lnTo>
                      <a:pt x="19" y="57"/>
                    </a:lnTo>
                    <a:lnTo>
                      <a:pt x="27" y="31"/>
                    </a:lnTo>
                    <a:lnTo>
                      <a:pt x="35" y="14"/>
                    </a:lnTo>
                    <a:lnTo>
                      <a:pt x="44" y="4"/>
                    </a:lnTo>
                    <a:lnTo>
                      <a:pt x="54" y="0"/>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56" name="Rectangle 561"/>
              <p:cNvSpPr>
                <a:spLocks noChangeArrowheads="1"/>
              </p:cNvSpPr>
              <p:nvPr/>
            </p:nvSpPr>
            <p:spPr bwMode="auto">
              <a:xfrm>
                <a:off x="9431" y="1017"/>
                <a:ext cx="5" cy="47"/>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57" name="Rectangle 562"/>
              <p:cNvSpPr>
                <a:spLocks noChangeArrowheads="1"/>
              </p:cNvSpPr>
              <p:nvPr/>
            </p:nvSpPr>
            <p:spPr bwMode="auto">
              <a:xfrm>
                <a:off x="9436" y="1023"/>
                <a:ext cx="17" cy="35"/>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58" name="Rectangle 563"/>
              <p:cNvSpPr>
                <a:spLocks noChangeArrowheads="1"/>
              </p:cNvSpPr>
              <p:nvPr/>
            </p:nvSpPr>
            <p:spPr bwMode="auto">
              <a:xfrm>
                <a:off x="9362" y="968"/>
                <a:ext cx="99" cy="5"/>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59" name="Rectangle 564"/>
              <p:cNvSpPr>
                <a:spLocks noChangeArrowheads="1"/>
              </p:cNvSpPr>
              <p:nvPr/>
            </p:nvSpPr>
            <p:spPr bwMode="auto">
              <a:xfrm>
                <a:off x="9383" y="991"/>
                <a:ext cx="57" cy="5"/>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60" name="Line 565"/>
              <p:cNvSpPr>
                <a:spLocks noChangeShapeType="1"/>
              </p:cNvSpPr>
              <p:nvPr/>
            </p:nvSpPr>
            <p:spPr bwMode="auto">
              <a:xfrm flipV="1">
                <a:off x="9368" y="892"/>
                <a:ext cx="0" cy="7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61" name="Line 566"/>
              <p:cNvSpPr>
                <a:spLocks noChangeShapeType="1"/>
              </p:cNvSpPr>
              <p:nvPr/>
            </p:nvSpPr>
            <p:spPr bwMode="auto">
              <a:xfrm flipH="1" flipV="1">
                <a:off x="9455" y="892"/>
                <a:ext cx="1" cy="7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62" name="Line 567"/>
              <p:cNvSpPr>
                <a:spLocks noChangeShapeType="1"/>
              </p:cNvSpPr>
              <p:nvPr/>
            </p:nvSpPr>
            <p:spPr bwMode="auto">
              <a:xfrm flipV="1">
                <a:off x="9434" y="973"/>
                <a:ext cx="21"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63" name="Line 568"/>
              <p:cNvSpPr>
                <a:spLocks noChangeShapeType="1"/>
              </p:cNvSpPr>
              <p:nvPr/>
            </p:nvSpPr>
            <p:spPr bwMode="auto">
              <a:xfrm flipH="1" flipV="1">
                <a:off x="9369" y="973"/>
                <a:ext cx="22"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64" name="Line 569"/>
              <p:cNvSpPr>
                <a:spLocks noChangeShapeType="1"/>
              </p:cNvSpPr>
              <p:nvPr/>
            </p:nvSpPr>
            <p:spPr bwMode="auto">
              <a:xfrm>
                <a:off x="9435" y="874"/>
                <a:ext cx="21"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65" name="Line 570"/>
              <p:cNvSpPr>
                <a:spLocks noChangeShapeType="1"/>
              </p:cNvSpPr>
              <p:nvPr/>
            </p:nvSpPr>
            <p:spPr bwMode="auto">
              <a:xfrm flipH="1">
                <a:off x="9367" y="874"/>
                <a:ext cx="22"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66" name="Rectangle 571"/>
              <p:cNvSpPr>
                <a:spLocks noChangeArrowheads="1"/>
              </p:cNvSpPr>
              <p:nvPr/>
            </p:nvSpPr>
            <p:spPr bwMode="auto">
              <a:xfrm>
                <a:off x="9389" y="869"/>
                <a:ext cx="45" cy="5"/>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67" name="Rectangle 572"/>
              <p:cNvSpPr>
                <a:spLocks noChangeArrowheads="1"/>
              </p:cNvSpPr>
              <p:nvPr/>
            </p:nvSpPr>
            <p:spPr bwMode="auto">
              <a:xfrm>
                <a:off x="9383" y="864"/>
                <a:ext cx="58" cy="5"/>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68" name="Freeform 573"/>
              <p:cNvSpPr>
                <a:spLocks/>
              </p:cNvSpPr>
              <p:nvPr/>
            </p:nvSpPr>
            <p:spPr bwMode="auto">
              <a:xfrm>
                <a:off x="9205" y="1122"/>
                <a:ext cx="30" cy="23"/>
              </a:xfrm>
              <a:custGeom>
                <a:avLst/>
                <a:gdLst>
                  <a:gd name="T0" fmla="*/ 0 w 78"/>
                  <a:gd name="T1" fmla="*/ 0 h 174"/>
                  <a:gd name="T2" fmla="*/ 0 w 78"/>
                  <a:gd name="T3" fmla="*/ 0 h 174"/>
                  <a:gd name="T4" fmla="*/ 0 w 78"/>
                  <a:gd name="T5" fmla="*/ 0 h 174"/>
                  <a:gd name="T6" fmla="*/ 0 w 78"/>
                  <a:gd name="T7" fmla="*/ 0 h 174"/>
                  <a:gd name="T8" fmla="*/ 0 w 78"/>
                  <a:gd name="T9" fmla="*/ 0 h 174"/>
                  <a:gd name="T10" fmla="*/ 0 60000 65536"/>
                  <a:gd name="T11" fmla="*/ 0 60000 65536"/>
                  <a:gd name="T12" fmla="*/ 0 60000 65536"/>
                  <a:gd name="T13" fmla="*/ 0 60000 65536"/>
                  <a:gd name="T14" fmla="*/ 0 60000 65536"/>
                  <a:gd name="T15" fmla="*/ 0 w 78"/>
                  <a:gd name="T16" fmla="*/ 0 h 174"/>
                  <a:gd name="T17" fmla="*/ 78 w 78"/>
                  <a:gd name="T18" fmla="*/ 174 h 174"/>
                </a:gdLst>
                <a:ahLst/>
                <a:cxnLst>
                  <a:cxn ang="T10">
                    <a:pos x="T0" y="T1"/>
                  </a:cxn>
                  <a:cxn ang="T11">
                    <a:pos x="T2" y="T3"/>
                  </a:cxn>
                  <a:cxn ang="T12">
                    <a:pos x="T4" y="T5"/>
                  </a:cxn>
                  <a:cxn ang="T13">
                    <a:pos x="T6" y="T7"/>
                  </a:cxn>
                  <a:cxn ang="T14">
                    <a:pos x="T8" y="T9"/>
                  </a:cxn>
                </a:cxnLst>
                <a:rect l="T15" t="T16" r="T17" b="T18"/>
                <a:pathLst>
                  <a:path w="78" h="174">
                    <a:moveTo>
                      <a:pt x="78" y="2"/>
                    </a:moveTo>
                    <a:lnTo>
                      <a:pt x="0" y="0"/>
                    </a:lnTo>
                    <a:lnTo>
                      <a:pt x="0" y="172"/>
                    </a:lnTo>
                    <a:lnTo>
                      <a:pt x="77" y="174"/>
                    </a:lnTo>
                    <a:lnTo>
                      <a:pt x="78" y="2"/>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69" name="Freeform 574"/>
              <p:cNvSpPr>
                <a:spLocks/>
              </p:cNvSpPr>
              <p:nvPr/>
            </p:nvSpPr>
            <p:spPr bwMode="auto">
              <a:xfrm>
                <a:off x="9199" y="1093"/>
                <a:ext cx="6" cy="80"/>
              </a:xfrm>
              <a:custGeom>
                <a:avLst/>
                <a:gdLst>
                  <a:gd name="T0" fmla="*/ 0 w 16"/>
                  <a:gd name="T1" fmla="*/ 0 h 600"/>
                  <a:gd name="T2" fmla="*/ 0 w 16"/>
                  <a:gd name="T3" fmla="*/ 0 h 600"/>
                  <a:gd name="T4" fmla="*/ 0 w 16"/>
                  <a:gd name="T5" fmla="*/ 0 h 600"/>
                  <a:gd name="T6" fmla="*/ 0 w 16"/>
                  <a:gd name="T7" fmla="*/ 0 h 600"/>
                  <a:gd name="T8" fmla="*/ 0 w 16"/>
                  <a:gd name="T9" fmla="*/ 0 h 600"/>
                  <a:gd name="T10" fmla="*/ 0 w 16"/>
                  <a:gd name="T11" fmla="*/ 0 h 600"/>
                  <a:gd name="T12" fmla="*/ 0 w 16"/>
                  <a:gd name="T13" fmla="*/ 0 h 600"/>
                  <a:gd name="T14" fmla="*/ 0 w 16"/>
                  <a:gd name="T15" fmla="*/ 0 h 600"/>
                  <a:gd name="T16" fmla="*/ 0 w 16"/>
                  <a:gd name="T17" fmla="*/ 0 h 600"/>
                  <a:gd name="T18" fmla="*/ 0 w 16"/>
                  <a:gd name="T19" fmla="*/ 0 h 600"/>
                  <a:gd name="T20" fmla="*/ 0 w 16"/>
                  <a:gd name="T21" fmla="*/ 0 h 600"/>
                  <a:gd name="T22" fmla="*/ 0 w 16"/>
                  <a:gd name="T23" fmla="*/ 0 h 600"/>
                  <a:gd name="T24" fmla="*/ 0 w 16"/>
                  <a:gd name="T25" fmla="*/ 0 h 600"/>
                  <a:gd name="T26" fmla="*/ 0 w 16"/>
                  <a:gd name="T27" fmla="*/ 0 h 600"/>
                  <a:gd name="T28" fmla="*/ 0 w 16"/>
                  <a:gd name="T29" fmla="*/ 0 h 600"/>
                  <a:gd name="T30" fmla="*/ 0 w 16"/>
                  <a:gd name="T31" fmla="*/ 0 h 600"/>
                  <a:gd name="T32" fmla="*/ 0 w 16"/>
                  <a:gd name="T33" fmla="*/ 0 h 600"/>
                  <a:gd name="T34" fmla="*/ 0 w 16"/>
                  <a:gd name="T35" fmla="*/ 0 h 600"/>
                  <a:gd name="T36" fmla="*/ 0 w 16"/>
                  <a:gd name="T37" fmla="*/ 0 h 600"/>
                  <a:gd name="T38" fmla="*/ 0 w 16"/>
                  <a:gd name="T39" fmla="*/ 0 h 600"/>
                  <a:gd name="T40" fmla="*/ 0 w 16"/>
                  <a:gd name="T41" fmla="*/ 0 h 600"/>
                  <a:gd name="T42" fmla="*/ 0 w 16"/>
                  <a:gd name="T43" fmla="*/ 0 h 600"/>
                  <a:gd name="T44" fmla="*/ 0 w 16"/>
                  <a:gd name="T45" fmla="*/ 0 h 600"/>
                  <a:gd name="T46" fmla="*/ 0 w 16"/>
                  <a:gd name="T47" fmla="*/ 0 h 600"/>
                  <a:gd name="T48" fmla="*/ 0 w 16"/>
                  <a:gd name="T49" fmla="*/ 0 h 600"/>
                  <a:gd name="T50" fmla="*/ 0 w 16"/>
                  <a:gd name="T51" fmla="*/ 0 h 600"/>
                  <a:gd name="T52" fmla="*/ 0 w 16"/>
                  <a:gd name="T53" fmla="*/ 0 h 600"/>
                  <a:gd name="T54" fmla="*/ 0 w 16"/>
                  <a:gd name="T55" fmla="*/ 0 h 600"/>
                  <a:gd name="T56" fmla="*/ 0 w 16"/>
                  <a:gd name="T57" fmla="*/ 0 h 600"/>
                  <a:gd name="T58" fmla="*/ 0 w 16"/>
                  <a:gd name="T59" fmla="*/ 0 h 600"/>
                  <a:gd name="T60" fmla="*/ 0 w 16"/>
                  <a:gd name="T61" fmla="*/ 0 h 600"/>
                  <a:gd name="T62" fmla="*/ 0 w 16"/>
                  <a:gd name="T63" fmla="*/ 0 h 600"/>
                  <a:gd name="T64" fmla="*/ 0 w 16"/>
                  <a:gd name="T65" fmla="*/ 0 h 600"/>
                  <a:gd name="T66" fmla="*/ 0 w 16"/>
                  <a:gd name="T67" fmla="*/ 0 h 600"/>
                  <a:gd name="T68" fmla="*/ 0 w 16"/>
                  <a:gd name="T69" fmla="*/ 0 h 600"/>
                  <a:gd name="T70" fmla="*/ 0 w 16"/>
                  <a:gd name="T71" fmla="*/ 0 h 600"/>
                  <a:gd name="T72" fmla="*/ 0 w 16"/>
                  <a:gd name="T73" fmla="*/ 0 h 600"/>
                  <a:gd name="T74" fmla="*/ 0 w 16"/>
                  <a:gd name="T75" fmla="*/ 0 h 600"/>
                  <a:gd name="T76" fmla="*/ 0 w 16"/>
                  <a:gd name="T77" fmla="*/ 0 h 600"/>
                  <a:gd name="T78" fmla="*/ 0 w 16"/>
                  <a:gd name="T79" fmla="*/ 0 h 600"/>
                  <a:gd name="T80" fmla="*/ 0 w 16"/>
                  <a:gd name="T81" fmla="*/ 0 h 6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
                  <a:gd name="T124" fmla="*/ 0 h 600"/>
                  <a:gd name="T125" fmla="*/ 16 w 16"/>
                  <a:gd name="T126" fmla="*/ 600 h 6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 h="600">
                    <a:moveTo>
                      <a:pt x="8" y="0"/>
                    </a:moveTo>
                    <a:lnTo>
                      <a:pt x="7" y="4"/>
                    </a:lnTo>
                    <a:lnTo>
                      <a:pt x="6" y="13"/>
                    </a:lnTo>
                    <a:lnTo>
                      <a:pt x="4" y="33"/>
                    </a:lnTo>
                    <a:lnTo>
                      <a:pt x="3" y="56"/>
                    </a:lnTo>
                    <a:lnTo>
                      <a:pt x="2" y="87"/>
                    </a:lnTo>
                    <a:lnTo>
                      <a:pt x="1" y="124"/>
                    </a:lnTo>
                    <a:lnTo>
                      <a:pt x="1" y="163"/>
                    </a:lnTo>
                    <a:lnTo>
                      <a:pt x="0" y="208"/>
                    </a:lnTo>
                    <a:lnTo>
                      <a:pt x="0" y="253"/>
                    </a:lnTo>
                    <a:lnTo>
                      <a:pt x="0" y="300"/>
                    </a:lnTo>
                    <a:lnTo>
                      <a:pt x="0" y="347"/>
                    </a:lnTo>
                    <a:lnTo>
                      <a:pt x="0" y="393"/>
                    </a:lnTo>
                    <a:lnTo>
                      <a:pt x="0" y="436"/>
                    </a:lnTo>
                    <a:lnTo>
                      <a:pt x="1" y="477"/>
                    </a:lnTo>
                    <a:lnTo>
                      <a:pt x="2" y="512"/>
                    </a:lnTo>
                    <a:lnTo>
                      <a:pt x="3" y="544"/>
                    </a:lnTo>
                    <a:lnTo>
                      <a:pt x="4" y="569"/>
                    </a:lnTo>
                    <a:lnTo>
                      <a:pt x="5" y="587"/>
                    </a:lnTo>
                    <a:lnTo>
                      <a:pt x="6" y="598"/>
                    </a:lnTo>
                    <a:lnTo>
                      <a:pt x="7" y="600"/>
                    </a:lnTo>
                    <a:lnTo>
                      <a:pt x="9" y="598"/>
                    </a:lnTo>
                    <a:lnTo>
                      <a:pt x="10" y="587"/>
                    </a:lnTo>
                    <a:lnTo>
                      <a:pt x="11" y="569"/>
                    </a:lnTo>
                    <a:lnTo>
                      <a:pt x="12" y="544"/>
                    </a:lnTo>
                    <a:lnTo>
                      <a:pt x="13" y="512"/>
                    </a:lnTo>
                    <a:lnTo>
                      <a:pt x="14" y="477"/>
                    </a:lnTo>
                    <a:lnTo>
                      <a:pt x="15" y="436"/>
                    </a:lnTo>
                    <a:lnTo>
                      <a:pt x="15" y="393"/>
                    </a:lnTo>
                    <a:lnTo>
                      <a:pt x="16" y="347"/>
                    </a:lnTo>
                    <a:lnTo>
                      <a:pt x="16" y="300"/>
                    </a:lnTo>
                    <a:lnTo>
                      <a:pt x="16" y="253"/>
                    </a:lnTo>
                    <a:lnTo>
                      <a:pt x="15" y="208"/>
                    </a:lnTo>
                    <a:lnTo>
                      <a:pt x="15" y="163"/>
                    </a:lnTo>
                    <a:lnTo>
                      <a:pt x="14" y="124"/>
                    </a:lnTo>
                    <a:lnTo>
                      <a:pt x="14" y="87"/>
                    </a:lnTo>
                    <a:lnTo>
                      <a:pt x="13" y="56"/>
                    </a:lnTo>
                    <a:lnTo>
                      <a:pt x="12" y="33"/>
                    </a:lnTo>
                    <a:lnTo>
                      <a:pt x="11" y="13"/>
                    </a:lnTo>
                    <a:lnTo>
                      <a:pt x="9" y="4"/>
                    </a:lnTo>
                    <a:lnTo>
                      <a:pt x="8" y="0"/>
                    </a:lnTo>
                    <a:close/>
                  </a:path>
                </a:pathLst>
              </a:custGeom>
              <a:solidFill>
                <a:srgbClr val="1A1A1A"/>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70" name="Freeform 575"/>
              <p:cNvSpPr>
                <a:spLocks/>
              </p:cNvSpPr>
              <p:nvPr/>
            </p:nvSpPr>
            <p:spPr bwMode="auto">
              <a:xfrm>
                <a:off x="9258" y="1085"/>
                <a:ext cx="62" cy="97"/>
              </a:xfrm>
              <a:custGeom>
                <a:avLst/>
                <a:gdLst>
                  <a:gd name="T0" fmla="*/ 0 w 163"/>
                  <a:gd name="T1" fmla="*/ 0 h 725"/>
                  <a:gd name="T2" fmla="*/ 0 w 163"/>
                  <a:gd name="T3" fmla="*/ 0 h 725"/>
                  <a:gd name="T4" fmla="*/ 0 w 163"/>
                  <a:gd name="T5" fmla="*/ 0 h 725"/>
                  <a:gd name="T6" fmla="*/ 0 w 163"/>
                  <a:gd name="T7" fmla="*/ 0 h 725"/>
                  <a:gd name="T8" fmla="*/ 0 w 163"/>
                  <a:gd name="T9" fmla="*/ 0 h 725"/>
                  <a:gd name="T10" fmla="*/ 0 w 163"/>
                  <a:gd name="T11" fmla="*/ 0 h 725"/>
                  <a:gd name="T12" fmla="*/ 0 w 163"/>
                  <a:gd name="T13" fmla="*/ 0 h 725"/>
                  <a:gd name="T14" fmla="*/ 0 w 163"/>
                  <a:gd name="T15" fmla="*/ 0 h 725"/>
                  <a:gd name="T16" fmla="*/ 0 w 163"/>
                  <a:gd name="T17" fmla="*/ 0 h 725"/>
                  <a:gd name="T18" fmla="*/ 0 w 163"/>
                  <a:gd name="T19" fmla="*/ 0 h 725"/>
                  <a:gd name="T20" fmla="*/ 0 w 163"/>
                  <a:gd name="T21" fmla="*/ 0 h 725"/>
                  <a:gd name="T22" fmla="*/ 0 w 163"/>
                  <a:gd name="T23" fmla="*/ 0 h 725"/>
                  <a:gd name="T24" fmla="*/ 0 w 163"/>
                  <a:gd name="T25" fmla="*/ 0 h 725"/>
                  <a:gd name="T26" fmla="*/ 0 w 163"/>
                  <a:gd name="T27" fmla="*/ 0 h 725"/>
                  <a:gd name="T28" fmla="*/ 0 w 163"/>
                  <a:gd name="T29" fmla="*/ 0 h 725"/>
                  <a:gd name="T30" fmla="*/ 0 w 163"/>
                  <a:gd name="T31" fmla="*/ 0 h 725"/>
                  <a:gd name="T32" fmla="*/ 0 w 163"/>
                  <a:gd name="T33" fmla="*/ 0 h 725"/>
                  <a:gd name="T34" fmla="*/ 0 w 163"/>
                  <a:gd name="T35" fmla="*/ 0 h 725"/>
                  <a:gd name="T36" fmla="*/ 0 w 163"/>
                  <a:gd name="T37" fmla="*/ 0 h 725"/>
                  <a:gd name="T38" fmla="*/ 0 w 163"/>
                  <a:gd name="T39" fmla="*/ 0 h 725"/>
                  <a:gd name="T40" fmla="*/ 0 w 163"/>
                  <a:gd name="T41" fmla="*/ 0 h 725"/>
                  <a:gd name="T42" fmla="*/ 0 w 163"/>
                  <a:gd name="T43" fmla="*/ 0 h 725"/>
                  <a:gd name="T44" fmla="*/ 0 w 163"/>
                  <a:gd name="T45" fmla="*/ 0 h 725"/>
                  <a:gd name="T46" fmla="*/ 0 w 163"/>
                  <a:gd name="T47" fmla="*/ 0 h 725"/>
                  <a:gd name="T48" fmla="*/ 0 w 163"/>
                  <a:gd name="T49" fmla="*/ 0 h 725"/>
                  <a:gd name="T50" fmla="*/ 0 w 163"/>
                  <a:gd name="T51" fmla="*/ 0 h 725"/>
                  <a:gd name="T52" fmla="*/ 0 w 163"/>
                  <a:gd name="T53" fmla="*/ 0 h 725"/>
                  <a:gd name="T54" fmla="*/ 0 w 163"/>
                  <a:gd name="T55" fmla="*/ 0 h 725"/>
                  <a:gd name="T56" fmla="*/ 0 w 163"/>
                  <a:gd name="T57" fmla="*/ 0 h 725"/>
                  <a:gd name="T58" fmla="*/ 0 w 163"/>
                  <a:gd name="T59" fmla="*/ 0 h 725"/>
                  <a:gd name="T60" fmla="*/ 0 w 163"/>
                  <a:gd name="T61" fmla="*/ 0 h 725"/>
                  <a:gd name="T62" fmla="*/ 0 w 163"/>
                  <a:gd name="T63" fmla="*/ 0 h 725"/>
                  <a:gd name="T64" fmla="*/ 0 w 163"/>
                  <a:gd name="T65" fmla="*/ 0 h 725"/>
                  <a:gd name="T66" fmla="*/ 0 w 163"/>
                  <a:gd name="T67" fmla="*/ 0 h 725"/>
                  <a:gd name="T68" fmla="*/ 0 w 163"/>
                  <a:gd name="T69" fmla="*/ 0 h 725"/>
                  <a:gd name="T70" fmla="*/ 0 w 163"/>
                  <a:gd name="T71" fmla="*/ 0 h 725"/>
                  <a:gd name="T72" fmla="*/ 0 w 163"/>
                  <a:gd name="T73" fmla="*/ 0 h 725"/>
                  <a:gd name="T74" fmla="*/ 0 w 163"/>
                  <a:gd name="T75" fmla="*/ 0 h 725"/>
                  <a:gd name="T76" fmla="*/ 0 w 163"/>
                  <a:gd name="T77" fmla="*/ 0 h 725"/>
                  <a:gd name="T78" fmla="*/ 0 w 163"/>
                  <a:gd name="T79" fmla="*/ 0 h 725"/>
                  <a:gd name="T80" fmla="*/ 0 w 163"/>
                  <a:gd name="T81" fmla="*/ 0 h 725"/>
                  <a:gd name="T82" fmla="*/ 0 w 163"/>
                  <a:gd name="T83" fmla="*/ 0 h 725"/>
                  <a:gd name="T84" fmla="*/ 0 w 163"/>
                  <a:gd name="T85" fmla="*/ 0 h 725"/>
                  <a:gd name="T86" fmla="*/ 0 w 163"/>
                  <a:gd name="T87" fmla="*/ 0 h 725"/>
                  <a:gd name="T88" fmla="*/ 0 w 163"/>
                  <a:gd name="T89" fmla="*/ 0 h 7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
                  <a:gd name="T136" fmla="*/ 0 h 725"/>
                  <a:gd name="T137" fmla="*/ 163 w 163"/>
                  <a:gd name="T138" fmla="*/ 725 h 7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 h="725">
                    <a:moveTo>
                      <a:pt x="82" y="0"/>
                    </a:moveTo>
                    <a:lnTo>
                      <a:pt x="70" y="2"/>
                    </a:lnTo>
                    <a:lnTo>
                      <a:pt x="59" y="14"/>
                    </a:lnTo>
                    <a:lnTo>
                      <a:pt x="49" y="31"/>
                    </a:lnTo>
                    <a:lnTo>
                      <a:pt x="38" y="57"/>
                    </a:lnTo>
                    <a:lnTo>
                      <a:pt x="29" y="88"/>
                    </a:lnTo>
                    <a:lnTo>
                      <a:pt x="21" y="125"/>
                    </a:lnTo>
                    <a:lnTo>
                      <a:pt x="14" y="166"/>
                    </a:lnTo>
                    <a:lnTo>
                      <a:pt x="7" y="211"/>
                    </a:lnTo>
                    <a:lnTo>
                      <a:pt x="3" y="259"/>
                    </a:lnTo>
                    <a:lnTo>
                      <a:pt x="1" y="310"/>
                    </a:lnTo>
                    <a:lnTo>
                      <a:pt x="0" y="363"/>
                    </a:lnTo>
                    <a:lnTo>
                      <a:pt x="1" y="413"/>
                    </a:lnTo>
                    <a:lnTo>
                      <a:pt x="3" y="464"/>
                    </a:lnTo>
                    <a:lnTo>
                      <a:pt x="7" y="513"/>
                    </a:lnTo>
                    <a:lnTo>
                      <a:pt x="13" y="558"/>
                    </a:lnTo>
                    <a:lnTo>
                      <a:pt x="20" y="601"/>
                    </a:lnTo>
                    <a:lnTo>
                      <a:pt x="28" y="638"/>
                    </a:lnTo>
                    <a:lnTo>
                      <a:pt x="37" y="667"/>
                    </a:lnTo>
                    <a:lnTo>
                      <a:pt x="48" y="692"/>
                    </a:lnTo>
                    <a:lnTo>
                      <a:pt x="58" y="712"/>
                    </a:lnTo>
                    <a:lnTo>
                      <a:pt x="69" y="722"/>
                    </a:lnTo>
                    <a:lnTo>
                      <a:pt x="81" y="725"/>
                    </a:lnTo>
                    <a:lnTo>
                      <a:pt x="93" y="722"/>
                    </a:lnTo>
                    <a:lnTo>
                      <a:pt x="104" y="712"/>
                    </a:lnTo>
                    <a:lnTo>
                      <a:pt x="115" y="692"/>
                    </a:lnTo>
                    <a:lnTo>
                      <a:pt x="126" y="669"/>
                    </a:lnTo>
                    <a:lnTo>
                      <a:pt x="135" y="638"/>
                    </a:lnTo>
                    <a:lnTo>
                      <a:pt x="143" y="601"/>
                    </a:lnTo>
                    <a:lnTo>
                      <a:pt x="149" y="560"/>
                    </a:lnTo>
                    <a:lnTo>
                      <a:pt x="155" y="513"/>
                    </a:lnTo>
                    <a:lnTo>
                      <a:pt x="160" y="466"/>
                    </a:lnTo>
                    <a:lnTo>
                      <a:pt x="162" y="415"/>
                    </a:lnTo>
                    <a:lnTo>
                      <a:pt x="163" y="363"/>
                    </a:lnTo>
                    <a:lnTo>
                      <a:pt x="162" y="312"/>
                    </a:lnTo>
                    <a:lnTo>
                      <a:pt x="160" y="261"/>
                    </a:lnTo>
                    <a:lnTo>
                      <a:pt x="155" y="213"/>
                    </a:lnTo>
                    <a:lnTo>
                      <a:pt x="150" y="166"/>
                    </a:lnTo>
                    <a:lnTo>
                      <a:pt x="143" y="125"/>
                    </a:lnTo>
                    <a:lnTo>
                      <a:pt x="135" y="88"/>
                    </a:lnTo>
                    <a:lnTo>
                      <a:pt x="126" y="57"/>
                    </a:lnTo>
                    <a:lnTo>
                      <a:pt x="115" y="33"/>
                    </a:lnTo>
                    <a:lnTo>
                      <a:pt x="105" y="14"/>
                    </a:lnTo>
                    <a:lnTo>
                      <a:pt x="94" y="4"/>
                    </a:lnTo>
                    <a:lnTo>
                      <a:pt x="82" y="0"/>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71" name="Rectangle 576"/>
              <p:cNvSpPr>
                <a:spLocks noChangeArrowheads="1"/>
              </p:cNvSpPr>
              <p:nvPr/>
            </p:nvSpPr>
            <p:spPr bwMode="auto">
              <a:xfrm>
                <a:off x="9260" y="1098"/>
                <a:ext cx="8" cy="71"/>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72" name="Rectangle 577"/>
              <p:cNvSpPr>
                <a:spLocks noChangeArrowheads="1"/>
              </p:cNvSpPr>
              <p:nvPr/>
            </p:nvSpPr>
            <p:spPr bwMode="auto">
              <a:xfrm>
                <a:off x="9234" y="1107"/>
                <a:ext cx="26" cy="53"/>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73" name="Freeform 578"/>
              <p:cNvSpPr>
                <a:spLocks/>
              </p:cNvSpPr>
              <p:nvPr/>
            </p:nvSpPr>
            <p:spPr bwMode="auto">
              <a:xfrm>
                <a:off x="9456" y="870"/>
                <a:ext cx="11" cy="6"/>
              </a:xfrm>
              <a:custGeom>
                <a:avLst/>
                <a:gdLst>
                  <a:gd name="T0" fmla="*/ 0 w 27"/>
                  <a:gd name="T1" fmla="*/ 0 h 48"/>
                  <a:gd name="T2" fmla="*/ 0 w 27"/>
                  <a:gd name="T3" fmla="*/ 0 h 48"/>
                  <a:gd name="T4" fmla="*/ 0 w 27"/>
                  <a:gd name="T5" fmla="*/ 0 h 48"/>
                  <a:gd name="T6" fmla="*/ 0 w 27"/>
                  <a:gd name="T7" fmla="*/ 0 h 48"/>
                  <a:gd name="T8" fmla="*/ 0 w 27"/>
                  <a:gd name="T9" fmla="*/ 0 h 48"/>
                  <a:gd name="T10" fmla="*/ 0 60000 65536"/>
                  <a:gd name="T11" fmla="*/ 0 60000 65536"/>
                  <a:gd name="T12" fmla="*/ 0 60000 65536"/>
                  <a:gd name="T13" fmla="*/ 0 60000 65536"/>
                  <a:gd name="T14" fmla="*/ 0 60000 65536"/>
                  <a:gd name="T15" fmla="*/ 0 w 27"/>
                  <a:gd name="T16" fmla="*/ 0 h 48"/>
                  <a:gd name="T17" fmla="*/ 27 w 27"/>
                  <a:gd name="T18" fmla="*/ 48 h 48"/>
                </a:gdLst>
                <a:ahLst/>
                <a:cxnLst>
                  <a:cxn ang="T10">
                    <a:pos x="T0" y="T1"/>
                  </a:cxn>
                  <a:cxn ang="T11">
                    <a:pos x="T2" y="T3"/>
                  </a:cxn>
                  <a:cxn ang="T12">
                    <a:pos x="T4" y="T5"/>
                  </a:cxn>
                  <a:cxn ang="T13">
                    <a:pos x="T6" y="T7"/>
                  </a:cxn>
                  <a:cxn ang="T14">
                    <a:pos x="T8" y="T9"/>
                  </a:cxn>
                </a:cxnLst>
                <a:rect l="T15" t="T16" r="T17" b="T18"/>
                <a:pathLst>
                  <a:path w="27" h="48">
                    <a:moveTo>
                      <a:pt x="0" y="11"/>
                    </a:moveTo>
                    <a:lnTo>
                      <a:pt x="20" y="48"/>
                    </a:lnTo>
                    <a:lnTo>
                      <a:pt x="27" y="37"/>
                    </a:lnTo>
                    <a:lnTo>
                      <a:pt x="8" y="0"/>
                    </a:lnTo>
                    <a:lnTo>
                      <a:pt x="0" y="11"/>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74" name="Line 579"/>
              <p:cNvSpPr>
                <a:spLocks noChangeShapeType="1"/>
              </p:cNvSpPr>
              <p:nvPr/>
            </p:nvSpPr>
            <p:spPr bwMode="auto">
              <a:xfrm flipH="1">
                <a:off x="9459" y="871"/>
                <a:ext cx="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75" name="Line 580"/>
              <p:cNvSpPr>
                <a:spLocks noChangeShapeType="1"/>
              </p:cNvSpPr>
              <p:nvPr/>
            </p:nvSpPr>
            <p:spPr bwMode="auto">
              <a:xfrm flipH="1">
                <a:off x="9461" y="872"/>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76" name="Line 581"/>
              <p:cNvSpPr>
                <a:spLocks noChangeShapeType="1"/>
              </p:cNvSpPr>
              <p:nvPr/>
            </p:nvSpPr>
            <p:spPr bwMode="auto">
              <a:xfrm flipH="1">
                <a:off x="9462" y="873"/>
                <a:ext cx="3"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77" name="Line 582"/>
              <p:cNvSpPr>
                <a:spLocks noChangeShapeType="1"/>
              </p:cNvSpPr>
              <p:nvPr/>
            </p:nvSpPr>
            <p:spPr bwMode="auto">
              <a:xfrm flipH="1">
                <a:off x="9461" y="868"/>
                <a:ext cx="7"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78" name="Line 583"/>
              <p:cNvSpPr>
                <a:spLocks noChangeShapeType="1"/>
              </p:cNvSpPr>
              <p:nvPr/>
            </p:nvSpPr>
            <p:spPr bwMode="auto">
              <a:xfrm flipH="1">
                <a:off x="9465" y="869"/>
                <a:ext cx="5"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79" name="Line 584"/>
              <p:cNvSpPr>
                <a:spLocks noChangeShapeType="1"/>
              </p:cNvSpPr>
              <p:nvPr/>
            </p:nvSpPr>
            <p:spPr bwMode="auto">
              <a:xfrm>
                <a:off x="9468" y="868"/>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80" name="Line 585"/>
              <p:cNvSpPr>
                <a:spLocks noChangeShapeType="1"/>
              </p:cNvSpPr>
              <p:nvPr/>
            </p:nvSpPr>
            <p:spPr bwMode="auto">
              <a:xfrm flipH="1">
                <a:off x="9445" y="873"/>
                <a:ext cx="14"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81" name="Line 586"/>
              <p:cNvSpPr>
                <a:spLocks noChangeShapeType="1"/>
              </p:cNvSpPr>
              <p:nvPr/>
            </p:nvSpPr>
            <p:spPr bwMode="auto">
              <a:xfrm flipH="1">
                <a:off x="9448" y="875"/>
                <a:ext cx="14"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82" name="Freeform 587"/>
              <p:cNvSpPr>
                <a:spLocks/>
              </p:cNvSpPr>
              <p:nvPr/>
            </p:nvSpPr>
            <p:spPr bwMode="auto">
              <a:xfrm>
                <a:off x="9456" y="989"/>
                <a:ext cx="10" cy="6"/>
              </a:xfrm>
              <a:custGeom>
                <a:avLst/>
                <a:gdLst>
                  <a:gd name="T0" fmla="*/ 0 w 27"/>
                  <a:gd name="T1" fmla="*/ 0 h 50"/>
                  <a:gd name="T2" fmla="*/ 0 w 27"/>
                  <a:gd name="T3" fmla="*/ 0 h 50"/>
                  <a:gd name="T4" fmla="*/ 0 w 27"/>
                  <a:gd name="T5" fmla="*/ 0 h 50"/>
                  <a:gd name="T6" fmla="*/ 0 w 27"/>
                  <a:gd name="T7" fmla="*/ 0 h 50"/>
                  <a:gd name="T8" fmla="*/ 0 w 27"/>
                  <a:gd name="T9" fmla="*/ 0 h 50"/>
                  <a:gd name="T10" fmla="*/ 0 60000 65536"/>
                  <a:gd name="T11" fmla="*/ 0 60000 65536"/>
                  <a:gd name="T12" fmla="*/ 0 60000 65536"/>
                  <a:gd name="T13" fmla="*/ 0 60000 65536"/>
                  <a:gd name="T14" fmla="*/ 0 60000 65536"/>
                  <a:gd name="T15" fmla="*/ 0 w 27"/>
                  <a:gd name="T16" fmla="*/ 0 h 50"/>
                  <a:gd name="T17" fmla="*/ 27 w 27"/>
                  <a:gd name="T18" fmla="*/ 50 h 50"/>
                </a:gdLst>
                <a:ahLst/>
                <a:cxnLst>
                  <a:cxn ang="T10">
                    <a:pos x="T0" y="T1"/>
                  </a:cxn>
                  <a:cxn ang="T11">
                    <a:pos x="T2" y="T3"/>
                  </a:cxn>
                  <a:cxn ang="T12">
                    <a:pos x="T4" y="T5"/>
                  </a:cxn>
                  <a:cxn ang="T13">
                    <a:pos x="T6" y="T7"/>
                  </a:cxn>
                  <a:cxn ang="T14">
                    <a:pos x="T8" y="T9"/>
                  </a:cxn>
                </a:cxnLst>
                <a:rect l="T15" t="T16" r="T17" b="T18"/>
                <a:pathLst>
                  <a:path w="27" h="50">
                    <a:moveTo>
                      <a:pt x="0" y="37"/>
                    </a:moveTo>
                    <a:lnTo>
                      <a:pt x="20" y="0"/>
                    </a:lnTo>
                    <a:lnTo>
                      <a:pt x="27" y="11"/>
                    </a:lnTo>
                    <a:lnTo>
                      <a:pt x="8" y="50"/>
                    </a:lnTo>
                    <a:lnTo>
                      <a:pt x="0" y="37"/>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83" name="Line 588"/>
              <p:cNvSpPr>
                <a:spLocks noChangeShapeType="1"/>
              </p:cNvSpPr>
              <p:nvPr/>
            </p:nvSpPr>
            <p:spPr bwMode="auto">
              <a:xfrm flipH="1" flipV="1">
                <a:off x="9458" y="992"/>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84" name="Line 589"/>
              <p:cNvSpPr>
                <a:spLocks noChangeShapeType="1"/>
              </p:cNvSpPr>
              <p:nvPr/>
            </p:nvSpPr>
            <p:spPr bwMode="auto">
              <a:xfrm flipH="1" flipV="1">
                <a:off x="9460" y="991"/>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85" name="Line 590"/>
              <p:cNvSpPr>
                <a:spLocks noChangeShapeType="1"/>
              </p:cNvSpPr>
              <p:nvPr/>
            </p:nvSpPr>
            <p:spPr bwMode="auto">
              <a:xfrm flipH="1" flipV="1">
                <a:off x="9462" y="990"/>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86" name="Line 591"/>
              <p:cNvSpPr>
                <a:spLocks noChangeShapeType="1"/>
              </p:cNvSpPr>
              <p:nvPr/>
            </p:nvSpPr>
            <p:spPr bwMode="auto">
              <a:xfrm flipH="1" flipV="1">
                <a:off x="9461" y="994"/>
                <a:ext cx="6"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87" name="Line 592"/>
              <p:cNvSpPr>
                <a:spLocks noChangeShapeType="1"/>
              </p:cNvSpPr>
              <p:nvPr/>
            </p:nvSpPr>
            <p:spPr bwMode="auto">
              <a:xfrm flipH="1" flipV="1">
                <a:off x="9464" y="992"/>
                <a:ext cx="5"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88" name="Line 593"/>
              <p:cNvSpPr>
                <a:spLocks noChangeShapeType="1"/>
              </p:cNvSpPr>
              <p:nvPr/>
            </p:nvSpPr>
            <p:spPr bwMode="auto">
              <a:xfrm flipV="1">
                <a:off x="9467" y="996"/>
                <a:ext cx="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89" name="Line 594"/>
              <p:cNvSpPr>
                <a:spLocks noChangeShapeType="1"/>
              </p:cNvSpPr>
              <p:nvPr/>
            </p:nvSpPr>
            <p:spPr bwMode="auto">
              <a:xfrm flipH="1" flipV="1">
                <a:off x="9444" y="983"/>
                <a:ext cx="14"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90" name="Line 595"/>
              <p:cNvSpPr>
                <a:spLocks noChangeShapeType="1"/>
              </p:cNvSpPr>
              <p:nvPr/>
            </p:nvSpPr>
            <p:spPr bwMode="auto">
              <a:xfrm flipH="1" flipV="1">
                <a:off x="9447" y="980"/>
                <a:ext cx="14"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91" name="Freeform 596"/>
              <p:cNvSpPr>
                <a:spLocks/>
              </p:cNvSpPr>
              <p:nvPr/>
            </p:nvSpPr>
            <p:spPr bwMode="auto">
              <a:xfrm>
                <a:off x="9338" y="1272"/>
                <a:ext cx="10" cy="7"/>
              </a:xfrm>
              <a:custGeom>
                <a:avLst/>
                <a:gdLst>
                  <a:gd name="T0" fmla="*/ 0 w 26"/>
                  <a:gd name="T1" fmla="*/ 0 h 51"/>
                  <a:gd name="T2" fmla="*/ 0 w 26"/>
                  <a:gd name="T3" fmla="*/ 0 h 51"/>
                  <a:gd name="T4" fmla="*/ 0 w 26"/>
                  <a:gd name="T5" fmla="*/ 0 h 51"/>
                  <a:gd name="T6" fmla="*/ 0 w 26"/>
                  <a:gd name="T7" fmla="*/ 0 h 51"/>
                  <a:gd name="T8" fmla="*/ 0 w 26"/>
                  <a:gd name="T9" fmla="*/ 0 h 51"/>
                  <a:gd name="T10" fmla="*/ 0 60000 65536"/>
                  <a:gd name="T11" fmla="*/ 0 60000 65536"/>
                  <a:gd name="T12" fmla="*/ 0 60000 65536"/>
                  <a:gd name="T13" fmla="*/ 0 60000 65536"/>
                  <a:gd name="T14" fmla="*/ 0 60000 65536"/>
                  <a:gd name="T15" fmla="*/ 0 w 26"/>
                  <a:gd name="T16" fmla="*/ 0 h 51"/>
                  <a:gd name="T17" fmla="*/ 26 w 26"/>
                  <a:gd name="T18" fmla="*/ 51 h 51"/>
                </a:gdLst>
                <a:ahLst/>
                <a:cxnLst>
                  <a:cxn ang="T10">
                    <a:pos x="T0" y="T1"/>
                  </a:cxn>
                  <a:cxn ang="T11">
                    <a:pos x="T2" y="T3"/>
                  </a:cxn>
                  <a:cxn ang="T12">
                    <a:pos x="T4" y="T5"/>
                  </a:cxn>
                  <a:cxn ang="T13">
                    <a:pos x="T6" y="T7"/>
                  </a:cxn>
                  <a:cxn ang="T14">
                    <a:pos x="T8" y="T9"/>
                  </a:cxn>
                </a:cxnLst>
                <a:rect l="T15" t="T16" r="T17" b="T18"/>
                <a:pathLst>
                  <a:path w="26" h="51">
                    <a:moveTo>
                      <a:pt x="0" y="37"/>
                    </a:moveTo>
                    <a:lnTo>
                      <a:pt x="19" y="0"/>
                    </a:lnTo>
                    <a:lnTo>
                      <a:pt x="26" y="12"/>
                    </a:lnTo>
                    <a:lnTo>
                      <a:pt x="6" y="51"/>
                    </a:lnTo>
                    <a:lnTo>
                      <a:pt x="0" y="37"/>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192" name="Line 597"/>
              <p:cNvSpPr>
                <a:spLocks noChangeShapeType="1"/>
              </p:cNvSpPr>
              <p:nvPr/>
            </p:nvSpPr>
            <p:spPr bwMode="auto">
              <a:xfrm flipH="1" flipV="1">
                <a:off x="9340" y="1276"/>
                <a:ext cx="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93" name="Line 598"/>
              <p:cNvSpPr>
                <a:spLocks noChangeShapeType="1"/>
              </p:cNvSpPr>
              <p:nvPr/>
            </p:nvSpPr>
            <p:spPr bwMode="auto">
              <a:xfrm flipH="1" flipV="1">
                <a:off x="9342" y="1274"/>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94" name="Line 599"/>
              <p:cNvSpPr>
                <a:spLocks noChangeShapeType="1"/>
              </p:cNvSpPr>
              <p:nvPr/>
            </p:nvSpPr>
            <p:spPr bwMode="auto">
              <a:xfrm flipH="1" flipV="1">
                <a:off x="9344" y="1273"/>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95" name="Line 600"/>
              <p:cNvSpPr>
                <a:spLocks noChangeShapeType="1"/>
              </p:cNvSpPr>
              <p:nvPr/>
            </p:nvSpPr>
            <p:spPr bwMode="auto">
              <a:xfrm flipH="1" flipV="1">
                <a:off x="9343" y="1277"/>
                <a:ext cx="6"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96" name="Line 601"/>
              <p:cNvSpPr>
                <a:spLocks noChangeShapeType="1"/>
              </p:cNvSpPr>
              <p:nvPr/>
            </p:nvSpPr>
            <p:spPr bwMode="auto">
              <a:xfrm flipH="1" flipV="1">
                <a:off x="9347" y="1275"/>
                <a:ext cx="4"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97" name="Line 602"/>
              <p:cNvSpPr>
                <a:spLocks noChangeShapeType="1"/>
              </p:cNvSpPr>
              <p:nvPr/>
            </p:nvSpPr>
            <p:spPr bwMode="auto">
              <a:xfrm flipV="1">
                <a:off x="9350" y="1279"/>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98" name="Line 603"/>
              <p:cNvSpPr>
                <a:spLocks noChangeShapeType="1"/>
              </p:cNvSpPr>
              <p:nvPr/>
            </p:nvSpPr>
            <p:spPr bwMode="auto">
              <a:xfrm flipH="1" flipV="1">
                <a:off x="9326" y="1266"/>
                <a:ext cx="14"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199" name="Line 604"/>
              <p:cNvSpPr>
                <a:spLocks noChangeShapeType="1"/>
              </p:cNvSpPr>
              <p:nvPr/>
            </p:nvSpPr>
            <p:spPr bwMode="auto">
              <a:xfrm flipH="1" flipV="1">
                <a:off x="9329" y="1263"/>
                <a:ext cx="15"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00" name="Freeform 605"/>
              <p:cNvSpPr>
                <a:spLocks/>
              </p:cNvSpPr>
              <p:nvPr/>
            </p:nvSpPr>
            <p:spPr bwMode="auto">
              <a:xfrm>
                <a:off x="9340" y="1191"/>
                <a:ext cx="10" cy="6"/>
              </a:xfrm>
              <a:custGeom>
                <a:avLst/>
                <a:gdLst>
                  <a:gd name="T0" fmla="*/ 0 w 27"/>
                  <a:gd name="T1" fmla="*/ 0 h 48"/>
                  <a:gd name="T2" fmla="*/ 0 w 27"/>
                  <a:gd name="T3" fmla="*/ 0 h 48"/>
                  <a:gd name="T4" fmla="*/ 0 w 27"/>
                  <a:gd name="T5" fmla="*/ 0 h 48"/>
                  <a:gd name="T6" fmla="*/ 0 w 27"/>
                  <a:gd name="T7" fmla="*/ 0 h 48"/>
                  <a:gd name="T8" fmla="*/ 0 w 27"/>
                  <a:gd name="T9" fmla="*/ 0 h 48"/>
                  <a:gd name="T10" fmla="*/ 0 60000 65536"/>
                  <a:gd name="T11" fmla="*/ 0 60000 65536"/>
                  <a:gd name="T12" fmla="*/ 0 60000 65536"/>
                  <a:gd name="T13" fmla="*/ 0 60000 65536"/>
                  <a:gd name="T14" fmla="*/ 0 60000 65536"/>
                  <a:gd name="T15" fmla="*/ 0 w 27"/>
                  <a:gd name="T16" fmla="*/ 0 h 48"/>
                  <a:gd name="T17" fmla="*/ 27 w 27"/>
                  <a:gd name="T18" fmla="*/ 48 h 48"/>
                </a:gdLst>
                <a:ahLst/>
                <a:cxnLst>
                  <a:cxn ang="T10">
                    <a:pos x="T0" y="T1"/>
                  </a:cxn>
                  <a:cxn ang="T11">
                    <a:pos x="T2" y="T3"/>
                  </a:cxn>
                  <a:cxn ang="T12">
                    <a:pos x="T4" y="T5"/>
                  </a:cxn>
                  <a:cxn ang="T13">
                    <a:pos x="T6" y="T7"/>
                  </a:cxn>
                  <a:cxn ang="T14">
                    <a:pos x="T8" y="T9"/>
                  </a:cxn>
                </a:cxnLst>
                <a:rect l="T15" t="T16" r="T17" b="T18"/>
                <a:pathLst>
                  <a:path w="27" h="48">
                    <a:moveTo>
                      <a:pt x="0" y="11"/>
                    </a:moveTo>
                    <a:lnTo>
                      <a:pt x="20" y="48"/>
                    </a:lnTo>
                    <a:lnTo>
                      <a:pt x="27" y="37"/>
                    </a:lnTo>
                    <a:lnTo>
                      <a:pt x="7" y="0"/>
                    </a:lnTo>
                    <a:lnTo>
                      <a:pt x="0" y="11"/>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01" name="Line 606"/>
              <p:cNvSpPr>
                <a:spLocks noChangeShapeType="1"/>
              </p:cNvSpPr>
              <p:nvPr/>
            </p:nvSpPr>
            <p:spPr bwMode="auto">
              <a:xfrm flipH="1">
                <a:off x="9342" y="1192"/>
                <a:ext cx="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02" name="Line 607"/>
              <p:cNvSpPr>
                <a:spLocks noChangeShapeType="1"/>
              </p:cNvSpPr>
              <p:nvPr/>
            </p:nvSpPr>
            <p:spPr bwMode="auto">
              <a:xfrm flipH="1">
                <a:off x="9344" y="1193"/>
                <a:ext cx="3"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03" name="Line 608"/>
              <p:cNvSpPr>
                <a:spLocks noChangeShapeType="1"/>
              </p:cNvSpPr>
              <p:nvPr/>
            </p:nvSpPr>
            <p:spPr bwMode="auto">
              <a:xfrm flipH="1">
                <a:off x="9347" y="1195"/>
                <a:ext cx="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04" name="Line 609"/>
              <p:cNvSpPr>
                <a:spLocks noChangeShapeType="1"/>
              </p:cNvSpPr>
              <p:nvPr/>
            </p:nvSpPr>
            <p:spPr bwMode="auto">
              <a:xfrm flipH="1">
                <a:off x="9345" y="1189"/>
                <a:ext cx="7"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05" name="Line 610"/>
              <p:cNvSpPr>
                <a:spLocks noChangeShapeType="1"/>
              </p:cNvSpPr>
              <p:nvPr/>
            </p:nvSpPr>
            <p:spPr bwMode="auto">
              <a:xfrm flipH="1">
                <a:off x="9349" y="1190"/>
                <a:ext cx="4"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06" name="Line 611"/>
              <p:cNvSpPr>
                <a:spLocks noChangeShapeType="1"/>
              </p:cNvSpPr>
              <p:nvPr/>
            </p:nvSpPr>
            <p:spPr bwMode="auto">
              <a:xfrm>
                <a:off x="9352" y="1189"/>
                <a:ext cx="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07" name="Line 612"/>
              <p:cNvSpPr>
                <a:spLocks noChangeShapeType="1"/>
              </p:cNvSpPr>
              <p:nvPr/>
            </p:nvSpPr>
            <p:spPr bwMode="auto">
              <a:xfrm flipH="1">
                <a:off x="9328" y="1194"/>
                <a:ext cx="15"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08" name="Line 613"/>
              <p:cNvSpPr>
                <a:spLocks noChangeShapeType="1"/>
              </p:cNvSpPr>
              <p:nvPr/>
            </p:nvSpPr>
            <p:spPr bwMode="auto">
              <a:xfrm flipH="1">
                <a:off x="9331" y="1196"/>
                <a:ext cx="15"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09" name="Freeform 614"/>
              <p:cNvSpPr>
                <a:spLocks/>
              </p:cNvSpPr>
              <p:nvPr/>
            </p:nvSpPr>
            <p:spPr bwMode="auto">
              <a:xfrm>
                <a:off x="9402" y="1084"/>
                <a:ext cx="34" cy="95"/>
              </a:xfrm>
              <a:custGeom>
                <a:avLst/>
                <a:gdLst>
                  <a:gd name="T0" fmla="*/ 0 w 90"/>
                  <a:gd name="T1" fmla="*/ 0 h 712"/>
                  <a:gd name="T2" fmla="*/ 0 w 90"/>
                  <a:gd name="T3" fmla="*/ 0 h 712"/>
                  <a:gd name="T4" fmla="*/ 0 w 90"/>
                  <a:gd name="T5" fmla="*/ 0 h 712"/>
                  <a:gd name="T6" fmla="*/ 0 w 90"/>
                  <a:gd name="T7" fmla="*/ 0 h 712"/>
                  <a:gd name="T8" fmla="*/ 0 w 90"/>
                  <a:gd name="T9" fmla="*/ 0 h 712"/>
                  <a:gd name="T10" fmla="*/ 0 w 90"/>
                  <a:gd name="T11" fmla="*/ 0 h 712"/>
                  <a:gd name="T12" fmla="*/ 0 w 90"/>
                  <a:gd name="T13" fmla="*/ 0 h 712"/>
                  <a:gd name="T14" fmla="*/ 0 w 90"/>
                  <a:gd name="T15" fmla="*/ 0 h 712"/>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712"/>
                  <a:gd name="T26" fmla="*/ 90 w 90"/>
                  <a:gd name="T27" fmla="*/ 712 h 7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712">
                    <a:moveTo>
                      <a:pt x="90" y="301"/>
                    </a:moveTo>
                    <a:lnTo>
                      <a:pt x="50" y="320"/>
                    </a:lnTo>
                    <a:lnTo>
                      <a:pt x="50" y="0"/>
                    </a:lnTo>
                    <a:lnTo>
                      <a:pt x="0" y="0"/>
                    </a:lnTo>
                    <a:lnTo>
                      <a:pt x="0" y="712"/>
                    </a:lnTo>
                    <a:lnTo>
                      <a:pt x="50" y="712"/>
                    </a:lnTo>
                    <a:lnTo>
                      <a:pt x="50" y="420"/>
                    </a:lnTo>
                    <a:lnTo>
                      <a:pt x="89" y="40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10" name="Freeform 615"/>
              <p:cNvSpPr>
                <a:spLocks/>
              </p:cNvSpPr>
              <p:nvPr/>
            </p:nvSpPr>
            <p:spPr bwMode="auto">
              <a:xfrm>
                <a:off x="9434" y="1119"/>
                <a:ext cx="13" cy="19"/>
              </a:xfrm>
              <a:custGeom>
                <a:avLst/>
                <a:gdLst>
                  <a:gd name="T0" fmla="*/ 0 w 34"/>
                  <a:gd name="T1" fmla="*/ 0 h 141"/>
                  <a:gd name="T2" fmla="*/ 0 w 34"/>
                  <a:gd name="T3" fmla="*/ 0 h 141"/>
                  <a:gd name="T4" fmla="*/ 0 w 34"/>
                  <a:gd name="T5" fmla="*/ 0 h 141"/>
                  <a:gd name="T6" fmla="*/ 0 w 34"/>
                  <a:gd name="T7" fmla="*/ 0 h 141"/>
                  <a:gd name="T8" fmla="*/ 0 w 34"/>
                  <a:gd name="T9" fmla="*/ 0 h 141"/>
                  <a:gd name="T10" fmla="*/ 0 60000 65536"/>
                  <a:gd name="T11" fmla="*/ 0 60000 65536"/>
                  <a:gd name="T12" fmla="*/ 0 60000 65536"/>
                  <a:gd name="T13" fmla="*/ 0 60000 65536"/>
                  <a:gd name="T14" fmla="*/ 0 60000 65536"/>
                  <a:gd name="T15" fmla="*/ 0 w 34"/>
                  <a:gd name="T16" fmla="*/ 0 h 141"/>
                  <a:gd name="T17" fmla="*/ 34 w 34"/>
                  <a:gd name="T18" fmla="*/ 141 h 141"/>
                </a:gdLst>
                <a:ahLst/>
                <a:cxnLst>
                  <a:cxn ang="T10">
                    <a:pos x="T0" y="T1"/>
                  </a:cxn>
                  <a:cxn ang="T11">
                    <a:pos x="T2" y="T3"/>
                  </a:cxn>
                  <a:cxn ang="T12">
                    <a:pos x="T4" y="T5"/>
                  </a:cxn>
                  <a:cxn ang="T13">
                    <a:pos x="T6" y="T7"/>
                  </a:cxn>
                  <a:cxn ang="T14">
                    <a:pos x="T8" y="T9"/>
                  </a:cxn>
                </a:cxnLst>
                <a:rect l="T15" t="T16" r="T17" b="T18"/>
                <a:pathLst>
                  <a:path w="34" h="141">
                    <a:moveTo>
                      <a:pt x="0" y="8"/>
                    </a:moveTo>
                    <a:lnTo>
                      <a:pt x="18" y="141"/>
                    </a:lnTo>
                    <a:lnTo>
                      <a:pt x="34" y="133"/>
                    </a:lnTo>
                    <a:lnTo>
                      <a:pt x="15" y="0"/>
                    </a:lnTo>
                    <a:lnTo>
                      <a:pt x="0" y="8"/>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11" name="Line 616"/>
              <p:cNvSpPr>
                <a:spLocks noChangeShapeType="1"/>
              </p:cNvSpPr>
              <p:nvPr/>
            </p:nvSpPr>
            <p:spPr bwMode="auto">
              <a:xfrm flipV="1">
                <a:off x="9434" y="1136"/>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12" name="Freeform 617"/>
              <p:cNvSpPr>
                <a:spLocks/>
              </p:cNvSpPr>
              <p:nvPr/>
            </p:nvSpPr>
            <p:spPr bwMode="auto">
              <a:xfrm>
                <a:off x="9440" y="1118"/>
                <a:ext cx="13" cy="19"/>
              </a:xfrm>
              <a:custGeom>
                <a:avLst/>
                <a:gdLst>
                  <a:gd name="T0" fmla="*/ 0 w 34"/>
                  <a:gd name="T1" fmla="*/ 0 h 140"/>
                  <a:gd name="T2" fmla="*/ 0 w 34"/>
                  <a:gd name="T3" fmla="*/ 0 h 140"/>
                  <a:gd name="T4" fmla="*/ 0 w 34"/>
                  <a:gd name="T5" fmla="*/ 0 h 140"/>
                  <a:gd name="T6" fmla="*/ 0 w 34"/>
                  <a:gd name="T7" fmla="*/ 0 h 140"/>
                  <a:gd name="T8" fmla="*/ 0 w 34"/>
                  <a:gd name="T9" fmla="*/ 0 h 140"/>
                  <a:gd name="T10" fmla="*/ 0 60000 65536"/>
                  <a:gd name="T11" fmla="*/ 0 60000 65536"/>
                  <a:gd name="T12" fmla="*/ 0 60000 65536"/>
                  <a:gd name="T13" fmla="*/ 0 60000 65536"/>
                  <a:gd name="T14" fmla="*/ 0 60000 65536"/>
                  <a:gd name="T15" fmla="*/ 0 w 34"/>
                  <a:gd name="T16" fmla="*/ 0 h 140"/>
                  <a:gd name="T17" fmla="*/ 34 w 34"/>
                  <a:gd name="T18" fmla="*/ 140 h 140"/>
                </a:gdLst>
                <a:ahLst/>
                <a:cxnLst>
                  <a:cxn ang="T10">
                    <a:pos x="T0" y="T1"/>
                  </a:cxn>
                  <a:cxn ang="T11">
                    <a:pos x="T2" y="T3"/>
                  </a:cxn>
                  <a:cxn ang="T12">
                    <a:pos x="T4" y="T5"/>
                  </a:cxn>
                  <a:cxn ang="T13">
                    <a:pos x="T6" y="T7"/>
                  </a:cxn>
                  <a:cxn ang="T14">
                    <a:pos x="T8" y="T9"/>
                  </a:cxn>
                </a:cxnLst>
                <a:rect l="T15" t="T16" r="T17" b="T18"/>
                <a:pathLst>
                  <a:path w="34" h="140">
                    <a:moveTo>
                      <a:pt x="0" y="7"/>
                    </a:moveTo>
                    <a:lnTo>
                      <a:pt x="19" y="140"/>
                    </a:lnTo>
                    <a:lnTo>
                      <a:pt x="34" y="132"/>
                    </a:lnTo>
                    <a:lnTo>
                      <a:pt x="15" y="0"/>
                    </a:lnTo>
                    <a:lnTo>
                      <a:pt x="0" y="7"/>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13" name="Rectangle 618"/>
              <p:cNvSpPr>
                <a:spLocks noChangeArrowheads="1"/>
              </p:cNvSpPr>
              <p:nvPr/>
            </p:nvSpPr>
            <p:spPr bwMode="auto">
              <a:xfrm>
                <a:off x="9397" y="1080"/>
                <a:ext cx="28" cy="4"/>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14" name="Freeform 619"/>
              <p:cNvSpPr>
                <a:spLocks/>
              </p:cNvSpPr>
              <p:nvPr/>
            </p:nvSpPr>
            <p:spPr bwMode="auto">
              <a:xfrm>
                <a:off x="9593" y="1289"/>
                <a:ext cx="90" cy="3"/>
              </a:xfrm>
              <a:custGeom>
                <a:avLst/>
                <a:gdLst>
                  <a:gd name="T0" fmla="*/ 0 w 232"/>
                  <a:gd name="T1" fmla="*/ 0 h 12"/>
                  <a:gd name="T2" fmla="*/ 0 w 232"/>
                  <a:gd name="T3" fmla="*/ 0 h 12"/>
                  <a:gd name="T4" fmla="*/ 0 w 232"/>
                  <a:gd name="T5" fmla="*/ 0 h 12"/>
                  <a:gd name="T6" fmla="*/ 0 w 232"/>
                  <a:gd name="T7" fmla="*/ 0 h 12"/>
                  <a:gd name="T8" fmla="*/ 0 60000 65536"/>
                  <a:gd name="T9" fmla="*/ 0 60000 65536"/>
                  <a:gd name="T10" fmla="*/ 0 60000 65536"/>
                  <a:gd name="T11" fmla="*/ 0 60000 65536"/>
                  <a:gd name="T12" fmla="*/ 0 w 232"/>
                  <a:gd name="T13" fmla="*/ 0 h 12"/>
                  <a:gd name="T14" fmla="*/ 232 w 232"/>
                  <a:gd name="T15" fmla="*/ 12 h 12"/>
                </a:gdLst>
                <a:ahLst/>
                <a:cxnLst>
                  <a:cxn ang="T8">
                    <a:pos x="T0" y="T1"/>
                  </a:cxn>
                  <a:cxn ang="T9">
                    <a:pos x="T2" y="T3"/>
                  </a:cxn>
                  <a:cxn ang="T10">
                    <a:pos x="T4" y="T5"/>
                  </a:cxn>
                  <a:cxn ang="T11">
                    <a:pos x="T6" y="T7"/>
                  </a:cxn>
                </a:cxnLst>
                <a:rect l="T12" t="T13" r="T14" b="T15"/>
                <a:pathLst>
                  <a:path w="232" h="12">
                    <a:moveTo>
                      <a:pt x="224" y="12"/>
                    </a:moveTo>
                    <a:lnTo>
                      <a:pt x="232" y="0"/>
                    </a:lnTo>
                    <a:lnTo>
                      <a:pt x="0" y="0"/>
                    </a:lnTo>
                    <a:lnTo>
                      <a:pt x="5" y="1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15" name="Freeform 620"/>
              <p:cNvSpPr>
                <a:spLocks/>
              </p:cNvSpPr>
              <p:nvPr/>
            </p:nvSpPr>
            <p:spPr bwMode="auto">
              <a:xfrm>
                <a:off x="9593" y="1282"/>
                <a:ext cx="90" cy="3"/>
              </a:xfrm>
              <a:custGeom>
                <a:avLst/>
                <a:gdLst>
                  <a:gd name="T0" fmla="*/ 0 w 239"/>
                  <a:gd name="T1" fmla="*/ 0 h 22"/>
                  <a:gd name="T2" fmla="*/ 0 w 239"/>
                  <a:gd name="T3" fmla="*/ 0 h 22"/>
                  <a:gd name="T4" fmla="*/ 0 w 239"/>
                  <a:gd name="T5" fmla="*/ 0 h 22"/>
                  <a:gd name="T6" fmla="*/ 0 w 239"/>
                  <a:gd name="T7" fmla="*/ 0 h 22"/>
                  <a:gd name="T8" fmla="*/ 0 w 239"/>
                  <a:gd name="T9" fmla="*/ 0 h 22"/>
                  <a:gd name="T10" fmla="*/ 0 60000 65536"/>
                  <a:gd name="T11" fmla="*/ 0 60000 65536"/>
                  <a:gd name="T12" fmla="*/ 0 60000 65536"/>
                  <a:gd name="T13" fmla="*/ 0 60000 65536"/>
                  <a:gd name="T14" fmla="*/ 0 60000 65536"/>
                  <a:gd name="T15" fmla="*/ 0 w 239"/>
                  <a:gd name="T16" fmla="*/ 0 h 22"/>
                  <a:gd name="T17" fmla="*/ 239 w 239"/>
                  <a:gd name="T18" fmla="*/ 22 h 22"/>
                </a:gdLst>
                <a:ahLst/>
                <a:cxnLst>
                  <a:cxn ang="T10">
                    <a:pos x="T0" y="T1"/>
                  </a:cxn>
                  <a:cxn ang="T11">
                    <a:pos x="T2" y="T3"/>
                  </a:cxn>
                  <a:cxn ang="T12">
                    <a:pos x="T4" y="T5"/>
                  </a:cxn>
                  <a:cxn ang="T13">
                    <a:pos x="T6" y="T7"/>
                  </a:cxn>
                  <a:cxn ang="T14">
                    <a:pos x="T8" y="T9"/>
                  </a:cxn>
                </a:cxnLst>
                <a:rect l="T15" t="T16" r="T17" b="T18"/>
                <a:pathLst>
                  <a:path w="239" h="22">
                    <a:moveTo>
                      <a:pt x="6" y="0"/>
                    </a:moveTo>
                    <a:lnTo>
                      <a:pt x="0" y="22"/>
                    </a:lnTo>
                    <a:lnTo>
                      <a:pt x="239" y="22"/>
                    </a:lnTo>
                    <a:lnTo>
                      <a:pt x="231" y="0"/>
                    </a:lnTo>
                    <a:lnTo>
                      <a:pt x="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16" name="Rectangle 621"/>
              <p:cNvSpPr>
                <a:spLocks noChangeArrowheads="1"/>
              </p:cNvSpPr>
              <p:nvPr/>
            </p:nvSpPr>
            <p:spPr bwMode="auto">
              <a:xfrm>
                <a:off x="9592" y="1285"/>
                <a:ext cx="92" cy="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17" name="Rectangle 622"/>
              <p:cNvSpPr>
                <a:spLocks noChangeArrowheads="1"/>
              </p:cNvSpPr>
              <p:nvPr/>
            </p:nvSpPr>
            <p:spPr bwMode="auto">
              <a:xfrm>
                <a:off x="9621" y="1269"/>
                <a:ext cx="32" cy="13"/>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18" name="Rectangle 623"/>
              <p:cNvSpPr>
                <a:spLocks noChangeArrowheads="1"/>
              </p:cNvSpPr>
              <p:nvPr/>
            </p:nvSpPr>
            <p:spPr bwMode="auto">
              <a:xfrm>
                <a:off x="9613" y="1264"/>
                <a:ext cx="49" cy="5"/>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19" name="Line 624"/>
              <p:cNvSpPr>
                <a:spLocks noChangeShapeType="1"/>
              </p:cNvSpPr>
              <p:nvPr/>
            </p:nvSpPr>
            <p:spPr bwMode="auto">
              <a:xfrm flipH="1">
                <a:off x="9613" y="1257"/>
                <a:ext cx="15"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20" name="Line 625"/>
              <p:cNvSpPr>
                <a:spLocks noChangeShapeType="1"/>
              </p:cNvSpPr>
              <p:nvPr/>
            </p:nvSpPr>
            <p:spPr bwMode="auto">
              <a:xfrm>
                <a:off x="9646" y="1256"/>
                <a:ext cx="15"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21" name="Rectangle 626"/>
              <p:cNvSpPr>
                <a:spLocks noChangeArrowheads="1"/>
              </p:cNvSpPr>
              <p:nvPr/>
            </p:nvSpPr>
            <p:spPr bwMode="auto">
              <a:xfrm>
                <a:off x="9629" y="1250"/>
                <a:ext cx="16" cy="6"/>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22" name="Rectangle 627"/>
              <p:cNvSpPr>
                <a:spLocks noChangeArrowheads="1"/>
              </p:cNvSpPr>
              <p:nvPr/>
            </p:nvSpPr>
            <p:spPr bwMode="auto">
              <a:xfrm>
                <a:off x="9597" y="1232"/>
                <a:ext cx="80" cy="18"/>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23" name="Rectangle 628"/>
              <p:cNvSpPr>
                <a:spLocks noChangeArrowheads="1"/>
              </p:cNvSpPr>
              <p:nvPr/>
            </p:nvSpPr>
            <p:spPr bwMode="auto">
              <a:xfrm>
                <a:off x="9597" y="1228"/>
                <a:ext cx="80" cy="5"/>
              </a:xfrm>
              <a:prstGeom prst="rect">
                <a:avLst/>
              </a:prstGeom>
              <a:solidFill>
                <a:srgbClr val="FFFFFF"/>
              </a:solidFill>
              <a:ln w="3175">
                <a:solidFill>
                  <a:srgbClr val="00000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24" name="Freeform 629"/>
              <p:cNvSpPr>
                <a:spLocks/>
              </p:cNvSpPr>
              <p:nvPr/>
            </p:nvSpPr>
            <p:spPr bwMode="auto">
              <a:xfrm>
                <a:off x="9503" y="1111"/>
                <a:ext cx="30" cy="22"/>
              </a:xfrm>
              <a:custGeom>
                <a:avLst/>
                <a:gdLst>
                  <a:gd name="T0" fmla="*/ 0 w 81"/>
                  <a:gd name="T1" fmla="*/ 0 h 164"/>
                  <a:gd name="T2" fmla="*/ 0 w 81"/>
                  <a:gd name="T3" fmla="*/ 0 h 164"/>
                  <a:gd name="T4" fmla="*/ 0 w 81"/>
                  <a:gd name="T5" fmla="*/ 0 h 164"/>
                  <a:gd name="T6" fmla="*/ 0 w 81"/>
                  <a:gd name="T7" fmla="*/ 0 h 164"/>
                  <a:gd name="T8" fmla="*/ 0 w 81"/>
                  <a:gd name="T9" fmla="*/ 0 h 164"/>
                  <a:gd name="T10" fmla="*/ 0 60000 65536"/>
                  <a:gd name="T11" fmla="*/ 0 60000 65536"/>
                  <a:gd name="T12" fmla="*/ 0 60000 65536"/>
                  <a:gd name="T13" fmla="*/ 0 60000 65536"/>
                  <a:gd name="T14" fmla="*/ 0 60000 65536"/>
                  <a:gd name="T15" fmla="*/ 0 w 81"/>
                  <a:gd name="T16" fmla="*/ 0 h 164"/>
                  <a:gd name="T17" fmla="*/ 81 w 81"/>
                  <a:gd name="T18" fmla="*/ 164 h 164"/>
                </a:gdLst>
                <a:ahLst/>
                <a:cxnLst>
                  <a:cxn ang="T10">
                    <a:pos x="T0" y="T1"/>
                  </a:cxn>
                  <a:cxn ang="T11">
                    <a:pos x="T2" y="T3"/>
                  </a:cxn>
                  <a:cxn ang="T12">
                    <a:pos x="T4" y="T5"/>
                  </a:cxn>
                  <a:cxn ang="T13">
                    <a:pos x="T6" y="T7"/>
                  </a:cxn>
                  <a:cxn ang="T14">
                    <a:pos x="T8" y="T9"/>
                  </a:cxn>
                </a:cxnLst>
                <a:rect l="T15" t="T16" r="T17" b="T18"/>
                <a:pathLst>
                  <a:path w="81" h="164">
                    <a:moveTo>
                      <a:pt x="18" y="164"/>
                    </a:moveTo>
                    <a:lnTo>
                      <a:pt x="81" y="131"/>
                    </a:lnTo>
                    <a:lnTo>
                      <a:pt x="62" y="0"/>
                    </a:lnTo>
                    <a:lnTo>
                      <a:pt x="0" y="33"/>
                    </a:lnTo>
                    <a:lnTo>
                      <a:pt x="18" y="164"/>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25" name="Freeform 630"/>
              <p:cNvSpPr>
                <a:spLocks/>
              </p:cNvSpPr>
              <p:nvPr/>
            </p:nvSpPr>
            <p:spPr bwMode="auto">
              <a:xfrm>
                <a:off x="9469" y="1114"/>
                <a:ext cx="20" cy="29"/>
              </a:xfrm>
              <a:custGeom>
                <a:avLst/>
                <a:gdLst>
                  <a:gd name="T0" fmla="*/ 0 w 54"/>
                  <a:gd name="T1" fmla="*/ 0 h 216"/>
                  <a:gd name="T2" fmla="*/ 0 w 54"/>
                  <a:gd name="T3" fmla="*/ 0 h 216"/>
                  <a:gd name="T4" fmla="*/ 0 w 54"/>
                  <a:gd name="T5" fmla="*/ 0 h 216"/>
                  <a:gd name="T6" fmla="*/ 0 w 54"/>
                  <a:gd name="T7" fmla="*/ 0 h 216"/>
                  <a:gd name="T8" fmla="*/ 0 w 54"/>
                  <a:gd name="T9" fmla="*/ 0 h 216"/>
                  <a:gd name="T10" fmla="*/ 0 60000 65536"/>
                  <a:gd name="T11" fmla="*/ 0 60000 65536"/>
                  <a:gd name="T12" fmla="*/ 0 60000 65536"/>
                  <a:gd name="T13" fmla="*/ 0 60000 65536"/>
                  <a:gd name="T14" fmla="*/ 0 60000 65536"/>
                  <a:gd name="T15" fmla="*/ 0 w 54"/>
                  <a:gd name="T16" fmla="*/ 0 h 216"/>
                  <a:gd name="T17" fmla="*/ 54 w 54"/>
                  <a:gd name="T18" fmla="*/ 216 h 216"/>
                </a:gdLst>
                <a:ahLst/>
                <a:cxnLst>
                  <a:cxn ang="T10">
                    <a:pos x="T0" y="T1"/>
                  </a:cxn>
                  <a:cxn ang="T11">
                    <a:pos x="T2" y="T3"/>
                  </a:cxn>
                  <a:cxn ang="T12">
                    <a:pos x="T4" y="T5"/>
                  </a:cxn>
                  <a:cxn ang="T13">
                    <a:pos x="T6" y="T7"/>
                  </a:cxn>
                  <a:cxn ang="T14">
                    <a:pos x="T8" y="T9"/>
                  </a:cxn>
                </a:cxnLst>
                <a:rect l="T15" t="T16" r="T17" b="T18"/>
                <a:pathLst>
                  <a:path w="54" h="216">
                    <a:moveTo>
                      <a:pt x="29" y="216"/>
                    </a:moveTo>
                    <a:lnTo>
                      <a:pt x="54" y="202"/>
                    </a:lnTo>
                    <a:lnTo>
                      <a:pt x="25" y="0"/>
                    </a:lnTo>
                    <a:lnTo>
                      <a:pt x="0" y="13"/>
                    </a:lnTo>
                    <a:lnTo>
                      <a:pt x="29" y="216"/>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26" name="Freeform 631"/>
              <p:cNvSpPr>
                <a:spLocks/>
              </p:cNvSpPr>
              <p:nvPr/>
            </p:nvSpPr>
            <p:spPr bwMode="auto">
              <a:xfrm>
                <a:off x="9471" y="1111"/>
                <a:ext cx="34" cy="10"/>
              </a:xfrm>
              <a:custGeom>
                <a:avLst/>
                <a:gdLst>
                  <a:gd name="T0" fmla="*/ 0 w 89"/>
                  <a:gd name="T1" fmla="*/ 0 h 76"/>
                  <a:gd name="T2" fmla="*/ 0 w 89"/>
                  <a:gd name="T3" fmla="*/ 0 h 76"/>
                  <a:gd name="T4" fmla="*/ 0 w 89"/>
                  <a:gd name="T5" fmla="*/ 0 h 76"/>
                  <a:gd name="T6" fmla="*/ 0 w 89"/>
                  <a:gd name="T7" fmla="*/ 0 h 76"/>
                  <a:gd name="T8" fmla="*/ 0 w 89"/>
                  <a:gd name="T9" fmla="*/ 0 h 76"/>
                  <a:gd name="T10" fmla="*/ 0 60000 65536"/>
                  <a:gd name="T11" fmla="*/ 0 60000 65536"/>
                  <a:gd name="T12" fmla="*/ 0 60000 65536"/>
                  <a:gd name="T13" fmla="*/ 0 60000 65536"/>
                  <a:gd name="T14" fmla="*/ 0 60000 65536"/>
                  <a:gd name="T15" fmla="*/ 0 w 89"/>
                  <a:gd name="T16" fmla="*/ 0 h 76"/>
                  <a:gd name="T17" fmla="*/ 89 w 89"/>
                  <a:gd name="T18" fmla="*/ 76 h 76"/>
                </a:gdLst>
                <a:ahLst/>
                <a:cxnLst>
                  <a:cxn ang="T10">
                    <a:pos x="T0" y="T1"/>
                  </a:cxn>
                  <a:cxn ang="T11">
                    <a:pos x="T2" y="T3"/>
                  </a:cxn>
                  <a:cxn ang="T12">
                    <a:pos x="T4" y="T5"/>
                  </a:cxn>
                  <a:cxn ang="T13">
                    <a:pos x="T6" y="T7"/>
                  </a:cxn>
                  <a:cxn ang="T14">
                    <a:pos x="T8" y="T9"/>
                  </a:cxn>
                </a:cxnLst>
                <a:rect l="T15" t="T16" r="T17" b="T18"/>
                <a:pathLst>
                  <a:path w="89" h="76">
                    <a:moveTo>
                      <a:pt x="6" y="76"/>
                    </a:moveTo>
                    <a:lnTo>
                      <a:pt x="89" y="33"/>
                    </a:lnTo>
                    <a:lnTo>
                      <a:pt x="85" y="0"/>
                    </a:lnTo>
                    <a:lnTo>
                      <a:pt x="0" y="43"/>
                    </a:lnTo>
                    <a:lnTo>
                      <a:pt x="6" y="76"/>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27" name="Freeform 632"/>
              <p:cNvSpPr>
                <a:spLocks/>
              </p:cNvSpPr>
              <p:nvPr/>
            </p:nvSpPr>
            <p:spPr bwMode="auto">
              <a:xfrm>
                <a:off x="9480" y="1131"/>
                <a:ext cx="33" cy="10"/>
              </a:xfrm>
              <a:custGeom>
                <a:avLst/>
                <a:gdLst>
                  <a:gd name="T0" fmla="*/ 0 w 88"/>
                  <a:gd name="T1" fmla="*/ 0 h 76"/>
                  <a:gd name="T2" fmla="*/ 0 w 88"/>
                  <a:gd name="T3" fmla="*/ 0 h 76"/>
                  <a:gd name="T4" fmla="*/ 0 w 88"/>
                  <a:gd name="T5" fmla="*/ 0 h 76"/>
                  <a:gd name="T6" fmla="*/ 0 w 88"/>
                  <a:gd name="T7" fmla="*/ 0 h 76"/>
                  <a:gd name="T8" fmla="*/ 0 w 88"/>
                  <a:gd name="T9" fmla="*/ 0 h 76"/>
                  <a:gd name="T10" fmla="*/ 0 60000 65536"/>
                  <a:gd name="T11" fmla="*/ 0 60000 65536"/>
                  <a:gd name="T12" fmla="*/ 0 60000 65536"/>
                  <a:gd name="T13" fmla="*/ 0 60000 65536"/>
                  <a:gd name="T14" fmla="*/ 0 60000 65536"/>
                  <a:gd name="T15" fmla="*/ 0 w 88"/>
                  <a:gd name="T16" fmla="*/ 0 h 76"/>
                  <a:gd name="T17" fmla="*/ 88 w 88"/>
                  <a:gd name="T18" fmla="*/ 76 h 76"/>
                </a:gdLst>
                <a:ahLst/>
                <a:cxnLst>
                  <a:cxn ang="T10">
                    <a:pos x="T0" y="T1"/>
                  </a:cxn>
                  <a:cxn ang="T11">
                    <a:pos x="T2" y="T3"/>
                  </a:cxn>
                  <a:cxn ang="T12">
                    <a:pos x="T4" y="T5"/>
                  </a:cxn>
                  <a:cxn ang="T13">
                    <a:pos x="T6" y="T7"/>
                  </a:cxn>
                  <a:cxn ang="T14">
                    <a:pos x="T8" y="T9"/>
                  </a:cxn>
                </a:cxnLst>
                <a:rect l="T15" t="T16" r="T17" b="T18"/>
                <a:pathLst>
                  <a:path w="88" h="76">
                    <a:moveTo>
                      <a:pt x="4" y="76"/>
                    </a:moveTo>
                    <a:lnTo>
                      <a:pt x="88" y="33"/>
                    </a:lnTo>
                    <a:lnTo>
                      <a:pt x="83" y="0"/>
                    </a:lnTo>
                    <a:lnTo>
                      <a:pt x="0" y="43"/>
                    </a:lnTo>
                    <a:lnTo>
                      <a:pt x="4" y="76"/>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28" name="Freeform 633"/>
              <p:cNvSpPr>
                <a:spLocks/>
              </p:cNvSpPr>
              <p:nvPr/>
            </p:nvSpPr>
            <p:spPr bwMode="auto">
              <a:xfrm>
                <a:off x="9477" y="1110"/>
                <a:ext cx="21" cy="33"/>
              </a:xfrm>
              <a:custGeom>
                <a:avLst/>
                <a:gdLst>
                  <a:gd name="T0" fmla="*/ 0 w 56"/>
                  <a:gd name="T1" fmla="*/ 0 h 244"/>
                  <a:gd name="T2" fmla="*/ 0 w 56"/>
                  <a:gd name="T3" fmla="*/ 0 h 244"/>
                  <a:gd name="T4" fmla="*/ 0 w 56"/>
                  <a:gd name="T5" fmla="*/ 0 h 244"/>
                  <a:gd name="T6" fmla="*/ 0 w 56"/>
                  <a:gd name="T7" fmla="*/ 0 h 244"/>
                  <a:gd name="T8" fmla="*/ 0 w 56"/>
                  <a:gd name="T9" fmla="*/ 0 h 244"/>
                  <a:gd name="T10" fmla="*/ 0 60000 65536"/>
                  <a:gd name="T11" fmla="*/ 0 60000 65536"/>
                  <a:gd name="T12" fmla="*/ 0 60000 65536"/>
                  <a:gd name="T13" fmla="*/ 0 60000 65536"/>
                  <a:gd name="T14" fmla="*/ 0 60000 65536"/>
                  <a:gd name="T15" fmla="*/ 0 w 56"/>
                  <a:gd name="T16" fmla="*/ 0 h 244"/>
                  <a:gd name="T17" fmla="*/ 56 w 56"/>
                  <a:gd name="T18" fmla="*/ 244 h 244"/>
                </a:gdLst>
                <a:ahLst/>
                <a:cxnLst>
                  <a:cxn ang="T10">
                    <a:pos x="T0" y="T1"/>
                  </a:cxn>
                  <a:cxn ang="T11">
                    <a:pos x="T2" y="T3"/>
                  </a:cxn>
                  <a:cxn ang="T12">
                    <a:pos x="T4" y="T5"/>
                  </a:cxn>
                  <a:cxn ang="T13">
                    <a:pos x="T6" y="T7"/>
                  </a:cxn>
                  <a:cxn ang="T14">
                    <a:pos x="T8" y="T9"/>
                  </a:cxn>
                </a:cxnLst>
                <a:rect l="T15" t="T16" r="T17" b="T18"/>
                <a:pathLst>
                  <a:path w="56" h="244">
                    <a:moveTo>
                      <a:pt x="33" y="244"/>
                    </a:moveTo>
                    <a:lnTo>
                      <a:pt x="56" y="232"/>
                    </a:lnTo>
                    <a:lnTo>
                      <a:pt x="22" y="0"/>
                    </a:lnTo>
                    <a:lnTo>
                      <a:pt x="0" y="12"/>
                    </a:lnTo>
                    <a:lnTo>
                      <a:pt x="33" y="244"/>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29" name="Freeform 634"/>
              <p:cNvSpPr>
                <a:spLocks/>
              </p:cNvSpPr>
              <p:nvPr/>
            </p:nvSpPr>
            <p:spPr bwMode="auto">
              <a:xfrm>
                <a:off x="9487" y="1111"/>
                <a:ext cx="17" cy="30"/>
              </a:xfrm>
              <a:custGeom>
                <a:avLst/>
                <a:gdLst>
                  <a:gd name="T0" fmla="*/ 0 w 45"/>
                  <a:gd name="T1" fmla="*/ 0 h 226"/>
                  <a:gd name="T2" fmla="*/ 0 w 45"/>
                  <a:gd name="T3" fmla="*/ 0 h 226"/>
                  <a:gd name="T4" fmla="*/ 0 w 45"/>
                  <a:gd name="T5" fmla="*/ 0 h 226"/>
                  <a:gd name="T6" fmla="*/ 0 w 45"/>
                  <a:gd name="T7" fmla="*/ 0 h 226"/>
                  <a:gd name="T8" fmla="*/ 0 w 45"/>
                  <a:gd name="T9" fmla="*/ 0 h 226"/>
                  <a:gd name="T10" fmla="*/ 0 60000 65536"/>
                  <a:gd name="T11" fmla="*/ 0 60000 65536"/>
                  <a:gd name="T12" fmla="*/ 0 60000 65536"/>
                  <a:gd name="T13" fmla="*/ 0 60000 65536"/>
                  <a:gd name="T14" fmla="*/ 0 60000 65536"/>
                  <a:gd name="T15" fmla="*/ 0 w 45"/>
                  <a:gd name="T16" fmla="*/ 0 h 226"/>
                  <a:gd name="T17" fmla="*/ 45 w 45"/>
                  <a:gd name="T18" fmla="*/ 226 h 226"/>
                </a:gdLst>
                <a:ahLst/>
                <a:cxnLst>
                  <a:cxn ang="T10">
                    <a:pos x="T0" y="T1"/>
                  </a:cxn>
                  <a:cxn ang="T11">
                    <a:pos x="T2" y="T3"/>
                  </a:cxn>
                  <a:cxn ang="T12">
                    <a:pos x="T4" y="T5"/>
                  </a:cxn>
                  <a:cxn ang="T13">
                    <a:pos x="T6" y="T7"/>
                  </a:cxn>
                  <a:cxn ang="T14">
                    <a:pos x="T8" y="T9"/>
                  </a:cxn>
                </a:cxnLst>
                <a:rect l="T15" t="T16" r="T17" b="T18"/>
                <a:pathLst>
                  <a:path w="45" h="226">
                    <a:moveTo>
                      <a:pt x="30" y="226"/>
                    </a:moveTo>
                    <a:lnTo>
                      <a:pt x="45" y="219"/>
                    </a:lnTo>
                    <a:lnTo>
                      <a:pt x="13" y="0"/>
                    </a:lnTo>
                    <a:lnTo>
                      <a:pt x="0" y="8"/>
                    </a:lnTo>
                    <a:lnTo>
                      <a:pt x="30" y="226"/>
                    </a:lnTo>
                    <a:close/>
                  </a:path>
                </a:pathLst>
              </a:custGeom>
              <a:solidFill>
                <a:srgbClr val="000000"/>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30" name="Freeform 635"/>
              <p:cNvSpPr>
                <a:spLocks/>
              </p:cNvSpPr>
              <p:nvPr/>
            </p:nvSpPr>
            <p:spPr bwMode="auto">
              <a:xfrm>
                <a:off x="9491" y="1108"/>
                <a:ext cx="21" cy="33"/>
              </a:xfrm>
              <a:custGeom>
                <a:avLst/>
                <a:gdLst>
                  <a:gd name="T0" fmla="*/ 0 w 56"/>
                  <a:gd name="T1" fmla="*/ 0 h 243"/>
                  <a:gd name="T2" fmla="*/ 0 w 56"/>
                  <a:gd name="T3" fmla="*/ 0 h 243"/>
                  <a:gd name="T4" fmla="*/ 0 w 56"/>
                  <a:gd name="T5" fmla="*/ 0 h 243"/>
                  <a:gd name="T6" fmla="*/ 0 w 56"/>
                  <a:gd name="T7" fmla="*/ 0 h 243"/>
                  <a:gd name="T8" fmla="*/ 0 w 56"/>
                  <a:gd name="T9" fmla="*/ 0 h 243"/>
                  <a:gd name="T10" fmla="*/ 0 60000 65536"/>
                  <a:gd name="T11" fmla="*/ 0 60000 65536"/>
                  <a:gd name="T12" fmla="*/ 0 60000 65536"/>
                  <a:gd name="T13" fmla="*/ 0 60000 65536"/>
                  <a:gd name="T14" fmla="*/ 0 60000 65536"/>
                  <a:gd name="T15" fmla="*/ 0 w 56"/>
                  <a:gd name="T16" fmla="*/ 0 h 243"/>
                  <a:gd name="T17" fmla="*/ 56 w 56"/>
                  <a:gd name="T18" fmla="*/ 243 h 243"/>
                </a:gdLst>
                <a:ahLst/>
                <a:cxnLst>
                  <a:cxn ang="T10">
                    <a:pos x="T0" y="T1"/>
                  </a:cxn>
                  <a:cxn ang="T11">
                    <a:pos x="T2" y="T3"/>
                  </a:cxn>
                  <a:cxn ang="T12">
                    <a:pos x="T4" y="T5"/>
                  </a:cxn>
                  <a:cxn ang="T13">
                    <a:pos x="T6" y="T7"/>
                  </a:cxn>
                  <a:cxn ang="T14">
                    <a:pos x="T8" y="T9"/>
                  </a:cxn>
                </a:cxnLst>
                <a:rect l="T15" t="T16" r="T17" b="T18"/>
                <a:pathLst>
                  <a:path w="56" h="243">
                    <a:moveTo>
                      <a:pt x="34" y="243"/>
                    </a:moveTo>
                    <a:lnTo>
                      <a:pt x="56" y="232"/>
                    </a:lnTo>
                    <a:lnTo>
                      <a:pt x="24" y="0"/>
                    </a:lnTo>
                    <a:lnTo>
                      <a:pt x="0" y="11"/>
                    </a:lnTo>
                    <a:lnTo>
                      <a:pt x="34" y="243"/>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31" name="Freeform 636"/>
              <p:cNvSpPr>
                <a:spLocks/>
              </p:cNvSpPr>
              <p:nvPr/>
            </p:nvSpPr>
            <p:spPr bwMode="auto">
              <a:xfrm>
                <a:off x="9527" y="1113"/>
                <a:ext cx="9" cy="13"/>
              </a:xfrm>
              <a:custGeom>
                <a:avLst/>
                <a:gdLst>
                  <a:gd name="T0" fmla="*/ 0 w 24"/>
                  <a:gd name="T1" fmla="*/ 0 h 99"/>
                  <a:gd name="T2" fmla="*/ 0 w 24"/>
                  <a:gd name="T3" fmla="*/ 0 h 99"/>
                  <a:gd name="T4" fmla="*/ 0 w 24"/>
                  <a:gd name="T5" fmla="*/ 0 h 99"/>
                  <a:gd name="T6" fmla="*/ 0 w 24"/>
                  <a:gd name="T7" fmla="*/ 0 h 99"/>
                  <a:gd name="T8" fmla="*/ 0 w 24"/>
                  <a:gd name="T9" fmla="*/ 0 h 99"/>
                  <a:gd name="T10" fmla="*/ 0 60000 65536"/>
                  <a:gd name="T11" fmla="*/ 0 60000 65536"/>
                  <a:gd name="T12" fmla="*/ 0 60000 65536"/>
                  <a:gd name="T13" fmla="*/ 0 60000 65536"/>
                  <a:gd name="T14" fmla="*/ 0 60000 65536"/>
                  <a:gd name="T15" fmla="*/ 0 w 24"/>
                  <a:gd name="T16" fmla="*/ 0 h 99"/>
                  <a:gd name="T17" fmla="*/ 24 w 24"/>
                  <a:gd name="T18" fmla="*/ 99 h 99"/>
                </a:gdLst>
                <a:ahLst/>
                <a:cxnLst>
                  <a:cxn ang="T10">
                    <a:pos x="T0" y="T1"/>
                  </a:cxn>
                  <a:cxn ang="T11">
                    <a:pos x="T2" y="T3"/>
                  </a:cxn>
                  <a:cxn ang="T12">
                    <a:pos x="T4" y="T5"/>
                  </a:cxn>
                  <a:cxn ang="T13">
                    <a:pos x="T6" y="T7"/>
                  </a:cxn>
                  <a:cxn ang="T14">
                    <a:pos x="T8" y="T9"/>
                  </a:cxn>
                </a:cxnLst>
                <a:rect l="T15" t="T16" r="T17" b="T18"/>
                <a:pathLst>
                  <a:path w="24" h="99">
                    <a:moveTo>
                      <a:pt x="14" y="99"/>
                    </a:moveTo>
                    <a:lnTo>
                      <a:pt x="24" y="93"/>
                    </a:lnTo>
                    <a:lnTo>
                      <a:pt x="11" y="0"/>
                    </a:lnTo>
                    <a:lnTo>
                      <a:pt x="0" y="6"/>
                    </a:lnTo>
                    <a:lnTo>
                      <a:pt x="14" y="99"/>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32" name="Freeform 637"/>
              <p:cNvSpPr>
                <a:spLocks/>
              </p:cNvSpPr>
              <p:nvPr/>
            </p:nvSpPr>
            <p:spPr bwMode="auto">
              <a:xfrm>
                <a:off x="9530" y="1104"/>
                <a:ext cx="45" cy="25"/>
              </a:xfrm>
              <a:custGeom>
                <a:avLst/>
                <a:gdLst>
                  <a:gd name="T0" fmla="*/ 0 w 119"/>
                  <a:gd name="T1" fmla="*/ 0 h 190"/>
                  <a:gd name="T2" fmla="*/ 0 w 119"/>
                  <a:gd name="T3" fmla="*/ 0 h 190"/>
                  <a:gd name="T4" fmla="*/ 0 w 119"/>
                  <a:gd name="T5" fmla="*/ 0 h 190"/>
                  <a:gd name="T6" fmla="*/ 0 w 119"/>
                  <a:gd name="T7" fmla="*/ 0 h 190"/>
                  <a:gd name="T8" fmla="*/ 0 w 119"/>
                  <a:gd name="T9" fmla="*/ 0 h 190"/>
                  <a:gd name="T10" fmla="*/ 0 60000 65536"/>
                  <a:gd name="T11" fmla="*/ 0 60000 65536"/>
                  <a:gd name="T12" fmla="*/ 0 60000 65536"/>
                  <a:gd name="T13" fmla="*/ 0 60000 65536"/>
                  <a:gd name="T14" fmla="*/ 0 60000 65536"/>
                  <a:gd name="T15" fmla="*/ 0 w 119"/>
                  <a:gd name="T16" fmla="*/ 0 h 190"/>
                  <a:gd name="T17" fmla="*/ 119 w 119"/>
                  <a:gd name="T18" fmla="*/ 190 h 190"/>
                </a:gdLst>
                <a:ahLst/>
                <a:cxnLst>
                  <a:cxn ang="T10">
                    <a:pos x="T0" y="T1"/>
                  </a:cxn>
                  <a:cxn ang="T11">
                    <a:pos x="T2" y="T3"/>
                  </a:cxn>
                  <a:cxn ang="T12">
                    <a:pos x="T4" y="T5"/>
                  </a:cxn>
                  <a:cxn ang="T13">
                    <a:pos x="T6" y="T7"/>
                  </a:cxn>
                  <a:cxn ang="T14">
                    <a:pos x="T8" y="T9"/>
                  </a:cxn>
                </a:cxnLst>
                <a:rect l="T15" t="T16" r="T17" b="T18"/>
                <a:pathLst>
                  <a:path w="119" h="190">
                    <a:moveTo>
                      <a:pt x="0" y="36"/>
                    </a:moveTo>
                    <a:lnTo>
                      <a:pt x="22" y="190"/>
                    </a:lnTo>
                    <a:lnTo>
                      <a:pt x="119" y="121"/>
                    </a:lnTo>
                    <a:lnTo>
                      <a:pt x="101" y="0"/>
                    </a:lnTo>
                    <a:lnTo>
                      <a:pt x="0" y="36"/>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33" name="Line 638"/>
              <p:cNvSpPr>
                <a:spLocks noChangeShapeType="1"/>
              </p:cNvSpPr>
              <p:nvPr/>
            </p:nvSpPr>
            <p:spPr bwMode="auto">
              <a:xfrm flipV="1">
                <a:off x="9533" y="1110"/>
                <a:ext cx="37"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34" name="Line 639"/>
              <p:cNvSpPr>
                <a:spLocks noChangeShapeType="1"/>
              </p:cNvSpPr>
              <p:nvPr/>
            </p:nvSpPr>
            <p:spPr bwMode="auto">
              <a:xfrm flipV="1">
                <a:off x="9536" y="1116"/>
                <a:ext cx="37" cy="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0235" name="Freeform 640"/>
              <p:cNvSpPr>
                <a:spLocks/>
              </p:cNvSpPr>
              <p:nvPr/>
            </p:nvSpPr>
            <p:spPr bwMode="auto">
              <a:xfrm>
                <a:off x="9447" y="1117"/>
                <a:ext cx="28" cy="17"/>
              </a:xfrm>
              <a:custGeom>
                <a:avLst/>
                <a:gdLst>
                  <a:gd name="T0" fmla="*/ 0 w 74"/>
                  <a:gd name="T1" fmla="*/ 0 h 123"/>
                  <a:gd name="T2" fmla="*/ 0 w 74"/>
                  <a:gd name="T3" fmla="*/ 0 h 123"/>
                  <a:gd name="T4" fmla="*/ 0 w 74"/>
                  <a:gd name="T5" fmla="*/ 0 h 123"/>
                  <a:gd name="T6" fmla="*/ 0 w 74"/>
                  <a:gd name="T7" fmla="*/ 0 h 123"/>
                  <a:gd name="T8" fmla="*/ 0 w 74"/>
                  <a:gd name="T9" fmla="*/ 0 h 123"/>
                  <a:gd name="T10" fmla="*/ 0 60000 65536"/>
                  <a:gd name="T11" fmla="*/ 0 60000 65536"/>
                  <a:gd name="T12" fmla="*/ 0 60000 65536"/>
                  <a:gd name="T13" fmla="*/ 0 60000 65536"/>
                  <a:gd name="T14" fmla="*/ 0 60000 65536"/>
                  <a:gd name="T15" fmla="*/ 0 w 74"/>
                  <a:gd name="T16" fmla="*/ 0 h 123"/>
                  <a:gd name="T17" fmla="*/ 74 w 74"/>
                  <a:gd name="T18" fmla="*/ 123 h 123"/>
                </a:gdLst>
                <a:ahLst/>
                <a:cxnLst>
                  <a:cxn ang="T10">
                    <a:pos x="T0" y="T1"/>
                  </a:cxn>
                  <a:cxn ang="T11">
                    <a:pos x="T2" y="T3"/>
                  </a:cxn>
                  <a:cxn ang="T12">
                    <a:pos x="T4" y="T5"/>
                  </a:cxn>
                  <a:cxn ang="T13">
                    <a:pos x="T6" y="T7"/>
                  </a:cxn>
                  <a:cxn ang="T14">
                    <a:pos x="T8" y="T9"/>
                  </a:cxn>
                </a:cxnLst>
                <a:rect l="T15" t="T16" r="T17" b="T18"/>
                <a:pathLst>
                  <a:path w="74" h="123">
                    <a:moveTo>
                      <a:pt x="13" y="123"/>
                    </a:moveTo>
                    <a:lnTo>
                      <a:pt x="74" y="92"/>
                    </a:lnTo>
                    <a:lnTo>
                      <a:pt x="60" y="0"/>
                    </a:lnTo>
                    <a:lnTo>
                      <a:pt x="0" y="31"/>
                    </a:lnTo>
                    <a:lnTo>
                      <a:pt x="13" y="123"/>
                    </a:lnTo>
                    <a:close/>
                  </a:path>
                </a:pathLst>
              </a:custGeom>
              <a:solidFill>
                <a:srgbClr val="FFFFFF"/>
              </a:solidFill>
              <a:ln w="3175">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36" name="Freeform 641"/>
              <p:cNvSpPr>
                <a:spLocks/>
              </p:cNvSpPr>
              <p:nvPr/>
            </p:nvSpPr>
            <p:spPr bwMode="auto">
              <a:xfrm>
                <a:off x="9093" y="1975"/>
                <a:ext cx="618" cy="54"/>
              </a:xfrm>
              <a:custGeom>
                <a:avLst/>
                <a:gdLst>
                  <a:gd name="T0" fmla="*/ 0 w 1588"/>
                  <a:gd name="T1" fmla="*/ 0 h 209"/>
                  <a:gd name="T2" fmla="*/ 0 w 1588"/>
                  <a:gd name="T3" fmla="*/ 0 h 209"/>
                  <a:gd name="T4" fmla="*/ 0 w 1588"/>
                  <a:gd name="T5" fmla="*/ 0 h 209"/>
                  <a:gd name="T6" fmla="*/ 0 w 1588"/>
                  <a:gd name="T7" fmla="*/ 0 h 209"/>
                  <a:gd name="T8" fmla="*/ 0 w 1588"/>
                  <a:gd name="T9" fmla="*/ 0 h 209"/>
                  <a:gd name="T10" fmla="*/ 0 w 1588"/>
                  <a:gd name="T11" fmla="*/ 0 h 209"/>
                  <a:gd name="T12" fmla="*/ 0 w 1588"/>
                  <a:gd name="T13" fmla="*/ 0 h 209"/>
                  <a:gd name="T14" fmla="*/ 0 w 1588"/>
                  <a:gd name="T15" fmla="*/ 0 h 209"/>
                  <a:gd name="T16" fmla="*/ 0 w 1588"/>
                  <a:gd name="T17" fmla="*/ 0 h 209"/>
                  <a:gd name="T18" fmla="*/ 0 w 1588"/>
                  <a:gd name="T19" fmla="*/ 0 h 209"/>
                  <a:gd name="T20" fmla="*/ 0 w 1588"/>
                  <a:gd name="T21" fmla="*/ 0 h 209"/>
                  <a:gd name="T22" fmla="*/ 0 w 1588"/>
                  <a:gd name="T23" fmla="*/ 0 h 209"/>
                  <a:gd name="T24" fmla="*/ 0 w 1588"/>
                  <a:gd name="T25" fmla="*/ 0 h 209"/>
                  <a:gd name="T26" fmla="*/ 0 w 1588"/>
                  <a:gd name="T27" fmla="*/ 0 h 209"/>
                  <a:gd name="T28" fmla="*/ 0 w 1588"/>
                  <a:gd name="T29" fmla="*/ 0 h 209"/>
                  <a:gd name="T30" fmla="*/ 0 w 1588"/>
                  <a:gd name="T31" fmla="*/ 0 h 209"/>
                  <a:gd name="T32" fmla="*/ 0 w 1588"/>
                  <a:gd name="T33" fmla="*/ 0 h 209"/>
                  <a:gd name="T34" fmla="*/ 0 w 1588"/>
                  <a:gd name="T35" fmla="*/ 0 h 209"/>
                  <a:gd name="T36" fmla="*/ 0 w 1588"/>
                  <a:gd name="T37" fmla="*/ 0 h 209"/>
                  <a:gd name="T38" fmla="*/ 0 w 1588"/>
                  <a:gd name="T39" fmla="*/ 0 h 209"/>
                  <a:gd name="T40" fmla="*/ 0 w 1588"/>
                  <a:gd name="T41" fmla="*/ 0 h 209"/>
                  <a:gd name="T42" fmla="*/ 0 w 1588"/>
                  <a:gd name="T43" fmla="*/ 0 h 209"/>
                  <a:gd name="T44" fmla="*/ 0 w 1588"/>
                  <a:gd name="T45" fmla="*/ 0 h 209"/>
                  <a:gd name="T46" fmla="*/ 0 w 1588"/>
                  <a:gd name="T47" fmla="*/ 0 h 209"/>
                  <a:gd name="T48" fmla="*/ 1 w 1588"/>
                  <a:gd name="T49" fmla="*/ 0 h 209"/>
                  <a:gd name="T50" fmla="*/ 1 w 1588"/>
                  <a:gd name="T51" fmla="*/ 0 h 209"/>
                  <a:gd name="T52" fmla="*/ 1 w 1588"/>
                  <a:gd name="T53" fmla="*/ 0 h 209"/>
                  <a:gd name="T54" fmla="*/ 1 w 1588"/>
                  <a:gd name="T55" fmla="*/ 0 h 209"/>
                  <a:gd name="T56" fmla="*/ 1 w 1588"/>
                  <a:gd name="T57" fmla="*/ 0 h 209"/>
                  <a:gd name="T58" fmla="*/ 1 w 1588"/>
                  <a:gd name="T59" fmla="*/ 0 h 209"/>
                  <a:gd name="T60" fmla="*/ 1 w 1588"/>
                  <a:gd name="T61" fmla="*/ 0 h 209"/>
                  <a:gd name="T62" fmla="*/ 1 w 1588"/>
                  <a:gd name="T63" fmla="*/ 0 h 209"/>
                  <a:gd name="T64" fmla="*/ 1 w 1588"/>
                  <a:gd name="T65" fmla="*/ 0 h 209"/>
                  <a:gd name="T66" fmla="*/ 1 w 1588"/>
                  <a:gd name="T67" fmla="*/ 0 h 209"/>
                  <a:gd name="T68" fmla="*/ 1 w 1588"/>
                  <a:gd name="T69" fmla="*/ 0 h 209"/>
                  <a:gd name="T70" fmla="*/ 1 w 1588"/>
                  <a:gd name="T71" fmla="*/ 0 h 209"/>
                  <a:gd name="T72" fmla="*/ 1 w 1588"/>
                  <a:gd name="T73" fmla="*/ 0 h 209"/>
                  <a:gd name="T74" fmla="*/ 1 w 1588"/>
                  <a:gd name="T75" fmla="*/ 0 h 209"/>
                  <a:gd name="T76" fmla="*/ 1 w 1588"/>
                  <a:gd name="T77" fmla="*/ 0 h 209"/>
                  <a:gd name="T78" fmla="*/ 1 w 1588"/>
                  <a:gd name="T79" fmla="*/ 0 h 209"/>
                  <a:gd name="T80" fmla="*/ 1 w 1588"/>
                  <a:gd name="T81" fmla="*/ 0 h 209"/>
                  <a:gd name="T82" fmla="*/ 1 w 1588"/>
                  <a:gd name="T83" fmla="*/ 0 h 209"/>
                  <a:gd name="T84" fmla="*/ 1 w 1588"/>
                  <a:gd name="T85" fmla="*/ 0 h 2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8"/>
                  <a:gd name="T130" fmla="*/ 0 h 209"/>
                  <a:gd name="T131" fmla="*/ 1588 w 1588"/>
                  <a:gd name="T132" fmla="*/ 209 h 2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8" h="209">
                    <a:moveTo>
                      <a:pt x="0" y="0"/>
                    </a:moveTo>
                    <a:lnTo>
                      <a:pt x="2" y="16"/>
                    </a:lnTo>
                    <a:lnTo>
                      <a:pt x="9" y="32"/>
                    </a:lnTo>
                    <a:lnTo>
                      <a:pt x="21" y="48"/>
                    </a:lnTo>
                    <a:lnTo>
                      <a:pt x="37" y="63"/>
                    </a:lnTo>
                    <a:lnTo>
                      <a:pt x="57" y="78"/>
                    </a:lnTo>
                    <a:lnTo>
                      <a:pt x="80" y="92"/>
                    </a:lnTo>
                    <a:lnTo>
                      <a:pt x="108" y="105"/>
                    </a:lnTo>
                    <a:lnTo>
                      <a:pt x="139" y="118"/>
                    </a:lnTo>
                    <a:lnTo>
                      <a:pt x="174" y="131"/>
                    </a:lnTo>
                    <a:lnTo>
                      <a:pt x="212" y="142"/>
                    </a:lnTo>
                    <a:lnTo>
                      <a:pt x="253" y="153"/>
                    </a:lnTo>
                    <a:lnTo>
                      <a:pt x="297" y="163"/>
                    </a:lnTo>
                    <a:lnTo>
                      <a:pt x="344" y="172"/>
                    </a:lnTo>
                    <a:lnTo>
                      <a:pt x="393" y="181"/>
                    </a:lnTo>
                    <a:lnTo>
                      <a:pt x="445" y="188"/>
                    </a:lnTo>
                    <a:lnTo>
                      <a:pt x="499" y="194"/>
                    </a:lnTo>
                    <a:lnTo>
                      <a:pt x="554" y="199"/>
                    </a:lnTo>
                    <a:lnTo>
                      <a:pt x="612" y="204"/>
                    </a:lnTo>
                    <a:lnTo>
                      <a:pt x="671" y="207"/>
                    </a:lnTo>
                    <a:lnTo>
                      <a:pt x="732" y="208"/>
                    </a:lnTo>
                    <a:lnTo>
                      <a:pt x="794" y="209"/>
                    </a:lnTo>
                    <a:lnTo>
                      <a:pt x="856" y="208"/>
                    </a:lnTo>
                    <a:lnTo>
                      <a:pt x="917" y="207"/>
                    </a:lnTo>
                    <a:lnTo>
                      <a:pt x="976" y="204"/>
                    </a:lnTo>
                    <a:lnTo>
                      <a:pt x="1034" y="199"/>
                    </a:lnTo>
                    <a:lnTo>
                      <a:pt x="1090" y="194"/>
                    </a:lnTo>
                    <a:lnTo>
                      <a:pt x="1143" y="188"/>
                    </a:lnTo>
                    <a:lnTo>
                      <a:pt x="1195" y="181"/>
                    </a:lnTo>
                    <a:lnTo>
                      <a:pt x="1244" y="172"/>
                    </a:lnTo>
                    <a:lnTo>
                      <a:pt x="1291" y="163"/>
                    </a:lnTo>
                    <a:lnTo>
                      <a:pt x="1335" y="153"/>
                    </a:lnTo>
                    <a:lnTo>
                      <a:pt x="1376" y="142"/>
                    </a:lnTo>
                    <a:lnTo>
                      <a:pt x="1414" y="131"/>
                    </a:lnTo>
                    <a:lnTo>
                      <a:pt x="1449" y="118"/>
                    </a:lnTo>
                    <a:lnTo>
                      <a:pt x="1480" y="105"/>
                    </a:lnTo>
                    <a:lnTo>
                      <a:pt x="1508" y="92"/>
                    </a:lnTo>
                    <a:lnTo>
                      <a:pt x="1532" y="78"/>
                    </a:lnTo>
                    <a:lnTo>
                      <a:pt x="1552" y="63"/>
                    </a:lnTo>
                    <a:lnTo>
                      <a:pt x="1568" y="48"/>
                    </a:lnTo>
                    <a:lnTo>
                      <a:pt x="1579" y="32"/>
                    </a:lnTo>
                    <a:lnTo>
                      <a:pt x="1586" y="16"/>
                    </a:lnTo>
                    <a:lnTo>
                      <a:pt x="158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237" name="Line 642"/>
              <p:cNvSpPr>
                <a:spLocks noChangeShapeType="1"/>
              </p:cNvSpPr>
              <p:nvPr/>
            </p:nvSpPr>
            <p:spPr bwMode="auto">
              <a:xfrm>
                <a:off x="9711" y="1479"/>
                <a:ext cx="0" cy="49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grpSp>
        <p:sp>
          <p:nvSpPr>
            <p:cNvPr id="20060" name="Text Box 643"/>
            <p:cNvSpPr txBox="1">
              <a:spLocks noChangeArrowheads="1"/>
            </p:cNvSpPr>
            <p:nvPr/>
          </p:nvSpPr>
          <p:spPr bwMode="auto">
            <a:xfrm>
              <a:off x="473" y="3753"/>
              <a:ext cx="5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r>
                <a:rPr lang="es-ES" altLang="en-US" sz="800"/>
                <a:t>Cryo-preservation</a:t>
              </a:r>
              <a:endParaRPr lang="es-ES" altLang="en-US" sz="800" b="1"/>
            </a:p>
          </p:txBody>
        </p:sp>
        <p:sp>
          <p:nvSpPr>
            <p:cNvPr id="20061" name="Rectangle 644"/>
            <p:cNvSpPr>
              <a:spLocks noChangeArrowheads="1"/>
            </p:cNvSpPr>
            <p:nvPr/>
          </p:nvSpPr>
          <p:spPr bwMode="auto">
            <a:xfrm>
              <a:off x="599" y="3255"/>
              <a:ext cx="322" cy="302"/>
            </a:xfrm>
            <a:prstGeom prst="rect">
              <a:avLst/>
            </a:prstGeom>
            <a:solidFill>
              <a:schemeClr val="bg1"/>
            </a:solidFill>
            <a:ln w="9525">
              <a:solidFill>
                <a:schemeClr val="tx1"/>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19468" name="Group 645"/>
          <p:cNvGrpSpPr>
            <a:grpSpLocks/>
          </p:cNvGrpSpPr>
          <p:nvPr/>
        </p:nvGrpSpPr>
        <p:grpSpPr bwMode="auto">
          <a:xfrm>
            <a:off x="2425700" y="4525963"/>
            <a:ext cx="800100" cy="1038225"/>
            <a:chOff x="1332" y="3158"/>
            <a:chExt cx="504" cy="654"/>
          </a:xfrm>
        </p:grpSpPr>
        <p:grpSp>
          <p:nvGrpSpPr>
            <p:cNvPr id="19709" name="Group 646"/>
            <p:cNvGrpSpPr>
              <a:grpSpLocks/>
            </p:cNvGrpSpPr>
            <p:nvPr/>
          </p:nvGrpSpPr>
          <p:grpSpPr bwMode="auto">
            <a:xfrm>
              <a:off x="1332" y="3158"/>
              <a:ext cx="504" cy="654"/>
              <a:chOff x="7674" y="1621"/>
              <a:chExt cx="967" cy="1079"/>
            </a:xfrm>
          </p:grpSpPr>
          <p:sp>
            <p:nvSpPr>
              <p:cNvPr id="19960" name="Text Box 647"/>
              <p:cNvSpPr txBox="1">
                <a:spLocks noChangeArrowheads="1"/>
              </p:cNvSpPr>
              <p:nvPr/>
            </p:nvSpPr>
            <p:spPr bwMode="auto">
              <a:xfrm>
                <a:off x="7771" y="2433"/>
                <a:ext cx="704"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r>
                  <a:rPr lang="es-ES" altLang="en-US" sz="800"/>
                  <a:t>Concentration / </a:t>
                </a:r>
              </a:p>
              <a:p>
                <a:pPr algn="ctr"/>
                <a:r>
                  <a:rPr lang="es-ES" altLang="en-US" sz="800"/>
                  <a:t>Diafiltration</a:t>
                </a:r>
              </a:p>
            </p:txBody>
          </p:sp>
          <p:grpSp>
            <p:nvGrpSpPr>
              <p:cNvPr id="19961" name="Group 648"/>
              <p:cNvGrpSpPr>
                <a:grpSpLocks/>
              </p:cNvGrpSpPr>
              <p:nvPr/>
            </p:nvGrpSpPr>
            <p:grpSpPr bwMode="auto">
              <a:xfrm>
                <a:off x="7674" y="1621"/>
                <a:ext cx="967" cy="697"/>
                <a:chOff x="3180" y="410"/>
                <a:chExt cx="3043" cy="3100"/>
              </a:xfrm>
            </p:grpSpPr>
            <p:grpSp>
              <p:nvGrpSpPr>
                <p:cNvPr id="19962" name="Group 649"/>
                <p:cNvGrpSpPr>
                  <a:grpSpLocks/>
                </p:cNvGrpSpPr>
                <p:nvPr/>
              </p:nvGrpSpPr>
              <p:grpSpPr bwMode="auto">
                <a:xfrm>
                  <a:off x="3180" y="1903"/>
                  <a:ext cx="747" cy="711"/>
                  <a:chOff x="5272" y="3061"/>
                  <a:chExt cx="747" cy="711"/>
                </a:xfrm>
              </p:grpSpPr>
              <p:sp>
                <p:nvSpPr>
                  <p:cNvPr id="20054" name="Freeform 650"/>
                  <p:cNvSpPr>
                    <a:spLocks/>
                  </p:cNvSpPr>
                  <p:nvPr/>
                </p:nvSpPr>
                <p:spPr bwMode="auto">
                  <a:xfrm>
                    <a:off x="5273" y="3061"/>
                    <a:ext cx="746" cy="636"/>
                  </a:xfrm>
                  <a:custGeom>
                    <a:avLst/>
                    <a:gdLst>
                      <a:gd name="T0" fmla="*/ 745 w 746"/>
                      <a:gd name="T1" fmla="*/ 221 h 636"/>
                      <a:gd name="T2" fmla="*/ 746 w 746"/>
                      <a:gd name="T3" fmla="*/ 71 h 636"/>
                      <a:gd name="T4" fmla="*/ 607 w 746"/>
                      <a:gd name="T5" fmla="*/ 0 h 636"/>
                      <a:gd name="T6" fmla="*/ 1 w 746"/>
                      <a:gd name="T7" fmla="*/ 486 h 636"/>
                      <a:gd name="T8" fmla="*/ 0 w 746"/>
                      <a:gd name="T9" fmla="*/ 636 h 636"/>
                      <a:gd name="T10" fmla="*/ 119 w 746"/>
                      <a:gd name="T11" fmla="*/ 635 h 636"/>
                      <a:gd name="T12" fmla="*/ 745 w 746"/>
                      <a:gd name="T13" fmla="*/ 221 h 636"/>
                      <a:gd name="T14" fmla="*/ 0 60000 65536"/>
                      <a:gd name="T15" fmla="*/ 0 60000 65536"/>
                      <a:gd name="T16" fmla="*/ 0 60000 65536"/>
                      <a:gd name="T17" fmla="*/ 0 60000 65536"/>
                      <a:gd name="T18" fmla="*/ 0 60000 65536"/>
                      <a:gd name="T19" fmla="*/ 0 60000 65536"/>
                      <a:gd name="T20" fmla="*/ 0 60000 65536"/>
                      <a:gd name="T21" fmla="*/ 0 w 746"/>
                      <a:gd name="T22" fmla="*/ 0 h 636"/>
                      <a:gd name="T23" fmla="*/ 746 w 746"/>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636">
                        <a:moveTo>
                          <a:pt x="745" y="221"/>
                        </a:moveTo>
                        <a:lnTo>
                          <a:pt x="746" y="71"/>
                        </a:lnTo>
                        <a:lnTo>
                          <a:pt x="607" y="0"/>
                        </a:lnTo>
                        <a:lnTo>
                          <a:pt x="1" y="486"/>
                        </a:lnTo>
                        <a:lnTo>
                          <a:pt x="0" y="636"/>
                        </a:lnTo>
                        <a:lnTo>
                          <a:pt x="119" y="635"/>
                        </a:lnTo>
                        <a:lnTo>
                          <a:pt x="745" y="221"/>
                        </a:lnTo>
                        <a:close/>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579" name="Oval 651"/>
                  <p:cNvSpPr>
                    <a:spLocks noChangeArrowheads="1"/>
                  </p:cNvSpPr>
                  <p:nvPr/>
                </p:nvSpPr>
                <p:spPr bwMode="auto">
                  <a:xfrm rot="-1667916">
                    <a:off x="5357" y="3498"/>
                    <a:ext cx="66" cy="66"/>
                  </a:xfrm>
                  <a:prstGeom prst="ellipse">
                    <a:avLst/>
                  </a:prstGeom>
                  <a:noFill/>
                  <a:ln w="12700" cap="sq">
                    <a:noFill/>
                    <a:round/>
                    <a:headEnd type="none" w="sm" len="sm"/>
                    <a:tailEnd type="none" w="sm" len="sm"/>
                  </a:ln>
                  <a:effectLst>
                    <a:outerShdw dist="17961" dir="18900000" algn="ctr" rotWithShape="0">
                      <a:schemeClr val="bg2"/>
                    </a:outerShdw>
                  </a:effectLst>
                </p:spPr>
                <p:txBody>
                  <a:bodyPr wrap="none" lIns="0" tIns="0" rIns="0" bIns="0" anchor="ctr"/>
                  <a:lstStyle/>
                  <a:p>
                    <a:pPr algn="ctr" defTabSz="163513" fontAlgn="auto">
                      <a:spcBef>
                        <a:spcPts val="0"/>
                      </a:spcBef>
                      <a:spcAft>
                        <a:spcPts val="0"/>
                      </a:spcAft>
                      <a:defRPr/>
                    </a:pPr>
                    <a:r>
                      <a:rPr lang="en-US" altLang="en-US" sz="300">
                        <a:solidFill>
                          <a:schemeClr val="accent2"/>
                        </a:solidFill>
                        <a:latin typeface="Times" pitchFamily="18" charset="0"/>
                      </a:rPr>
                      <a:t> </a:t>
                    </a:r>
                  </a:p>
                </p:txBody>
              </p:sp>
              <p:sp>
                <p:nvSpPr>
                  <p:cNvPr id="253580" name="Oval 652"/>
                  <p:cNvSpPr>
                    <a:spLocks noChangeArrowheads="1"/>
                  </p:cNvSpPr>
                  <p:nvPr/>
                </p:nvSpPr>
                <p:spPr bwMode="auto">
                  <a:xfrm rot="-1667916">
                    <a:off x="5870" y="3102"/>
                    <a:ext cx="60" cy="66"/>
                  </a:xfrm>
                  <a:prstGeom prst="ellipse">
                    <a:avLst/>
                  </a:prstGeom>
                  <a:noFill/>
                  <a:ln w="12700" cap="sq">
                    <a:noFill/>
                    <a:round/>
                    <a:headEnd type="none" w="sm" len="sm"/>
                    <a:tailEnd type="none" w="sm" len="sm"/>
                  </a:ln>
                  <a:effectLst>
                    <a:outerShdw dist="17961" dir="18900000" algn="ctr" rotWithShape="0">
                      <a:schemeClr val="bg2"/>
                    </a:outerShdw>
                  </a:effectLst>
                </p:spPr>
                <p:txBody>
                  <a:bodyPr wrap="none" lIns="0" tIns="0" rIns="0" bIns="0" anchor="ctr"/>
                  <a:lstStyle/>
                  <a:p>
                    <a:pPr algn="ctr" defTabSz="163513" fontAlgn="auto">
                      <a:spcBef>
                        <a:spcPts val="0"/>
                      </a:spcBef>
                      <a:spcAft>
                        <a:spcPts val="0"/>
                      </a:spcAft>
                      <a:defRPr/>
                    </a:pPr>
                    <a:r>
                      <a:rPr lang="en-US" altLang="en-US" sz="300">
                        <a:solidFill>
                          <a:schemeClr val="accent2"/>
                        </a:solidFill>
                        <a:latin typeface="Times" pitchFamily="18" charset="0"/>
                      </a:rPr>
                      <a:t> </a:t>
                    </a:r>
                  </a:p>
                </p:txBody>
              </p:sp>
              <p:sp>
                <p:nvSpPr>
                  <p:cNvPr id="20057" name="Freeform 653"/>
                  <p:cNvSpPr>
                    <a:spLocks/>
                  </p:cNvSpPr>
                  <p:nvPr/>
                </p:nvSpPr>
                <p:spPr bwMode="auto">
                  <a:xfrm>
                    <a:off x="5272" y="3132"/>
                    <a:ext cx="742" cy="640"/>
                  </a:xfrm>
                  <a:custGeom>
                    <a:avLst/>
                    <a:gdLst>
                      <a:gd name="T0" fmla="*/ 0 w 742"/>
                      <a:gd name="T1" fmla="*/ 420 h 640"/>
                      <a:gd name="T2" fmla="*/ 0 w 742"/>
                      <a:gd name="T3" fmla="*/ 570 h 640"/>
                      <a:gd name="T4" fmla="*/ 140 w 742"/>
                      <a:gd name="T5" fmla="*/ 640 h 640"/>
                      <a:gd name="T6" fmla="*/ 742 w 742"/>
                      <a:gd name="T7" fmla="*/ 150 h 640"/>
                      <a:gd name="T8" fmla="*/ 742 w 742"/>
                      <a:gd name="T9" fmla="*/ 0 h 640"/>
                      <a:gd name="T10" fmla="*/ 140 w 742"/>
                      <a:gd name="T11" fmla="*/ 474 h 640"/>
                      <a:gd name="T12" fmla="*/ 0 w 742"/>
                      <a:gd name="T13" fmla="*/ 420 h 640"/>
                      <a:gd name="T14" fmla="*/ 0 60000 65536"/>
                      <a:gd name="T15" fmla="*/ 0 60000 65536"/>
                      <a:gd name="T16" fmla="*/ 0 60000 65536"/>
                      <a:gd name="T17" fmla="*/ 0 60000 65536"/>
                      <a:gd name="T18" fmla="*/ 0 60000 65536"/>
                      <a:gd name="T19" fmla="*/ 0 60000 65536"/>
                      <a:gd name="T20" fmla="*/ 0 60000 65536"/>
                      <a:gd name="T21" fmla="*/ 0 w 742"/>
                      <a:gd name="T22" fmla="*/ 0 h 640"/>
                      <a:gd name="T23" fmla="*/ 742 w 742"/>
                      <a:gd name="T24" fmla="*/ 640 h 6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2" h="640">
                        <a:moveTo>
                          <a:pt x="0" y="420"/>
                        </a:moveTo>
                        <a:lnTo>
                          <a:pt x="0" y="570"/>
                        </a:lnTo>
                        <a:lnTo>
                          <a:pt x="140" y="640"/>
                        </a:lnTo>
                        <a:lnTo>
                          <a:pt x="742" y="150"/>
                        </a:lnTo>
                        <a:lnTo>
                          <a:pt x="742" y="0"/>
                        </a:lnTo>
                        <a:lnTo>
                          <a:pt x="140" y="474"/>
                        </a:lnTo>
                        <a:lnTo>
                          <a:pt x="0" y="420"/>
                        </a:lnTo>
                        <a:close/>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58" name="Line 654"/>
                  <p:cNvSpPr>
                    <a:spLocks noChangeShapeType="1"/>
                  </p:cNvSpPr>
                  <p:nvPr/>
                </p:nvSpPr>
                <p:spPr bwMode="auto">
                  <a:xfrm flipV="1">
                    <a:off x="5412" y="3612"/>
                    <a:ext cx="0" cy="156"/>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grpSp>
            <p:sp>
              <p:nvSpPr>
                <p:cNvPr id="19963" name="Freeform 655"/>
                <p:cNvSpPr>
                  <a:spLocks/>
                </p:cNvSpPr>
                <p:nvPr/>
              </p:nvSpPr>
              <p:spPr bwMode="auto">
                <a:xfrm>
                  <a:off x="3462" y="704"/>
                  <a:ext cx="2445" cy="2464"/>
                </a:xfrm>
                <a:custGeom>
                  <a:avLst/>
                  <a:gdLst>
                    <a:gd name="T0" fmla="*/ 0 w 2445"/>
                    <a:gd name="T1" fmla="*/ 208 h 2464"/>
                    <a:gd name="T2" fmla="*/ 0 w 2445"/>
                    <a:gd name="T3" fmla="*/ 1704 h 2464"/>
                    <a:gd name="T4" fmla="*/ 2178 w 2445"/>
                    <a:gd name="T5" fmla="*/ 2464 h 2464"/>
                    <a:gd name="T6" fmla="*/ 2222 w 2445"/>
                    <a:gd name="T7" fmla="*/ 2464 h 2464"/>
                    <a:gd name="T8" fmla="*/ 2445 w 2445"/>
                    <a:gd name="T9" fmla="*/ 2382 h 2464"/>
                    <a:gd name="T10" fmla="*/ 2445 w 2445"/>
                    <a:gd name="T11" fmla="*/ 760 h 2464"/>
                    <a:gd name="T12" fmla="*/ 372 w 2445"/>
                    <a:gd name="T13" fmla="*/ 0 h 2464"/>
                    <a:gd name="T14" fmla="*/ 0 w 2445"/>
                    <a:gd name="T15" fmla="*/ 208 h 2464"/>
                    <a:gd name="T16" fmla="*/ 0 60000 65536"/>
                    <a:gd name="T17" fmla="*/ 0 60000 65536"/>
                    <a:gd name="T18" fmla="*/ 0 60000 65536"/>
                    <a:gd name="T19" fmla="*/ 0 60000 65536"/>
                    <a:gd name="T20" fmla="*/ 0 60000 65536"/>
                    <a:gd name="T21" fmla="*/ 0 60000 65536"/>
                    <a:gd name="T22" fmla="*/ 0 60000 65536"/>
                    <a:gd name="T23" fmla="*/ 0 60000 65536"/>
                    <a:gd name="T24" fmla="*/ 0 w 2445"/>
                    <a:gd name="T25" fmla="*/ 0 h 2464"/>
                    <a:gd name="T26" fmla="*/ 2445 w 2445"/>
                    <a:gd name="T27" fmla="*/ 2464 h 24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5" h="2464">
                      <a:moveTo>
                        <a:pt x="0" y="208"/>
                      </a:moveTo>
                      <a:lnTo>
                        <a:pt x="0" y="1704"/>
                      </a:lnTo>
                      <a:lnTo>
                        <a:pt x="2178" y="2464"/>
                      </a:lnTo>
                      <a:lnTo>
                        <a:pt x="2222" y="2464"/>
                      </a:lnTo>
                      <a:lnTo>
                        <a:pt x="2445" y="2382"/>
                      </a:lnTo>
                      <a:lnTo>
                        <a:pt x="2445" y="760"/>
                      </a:lnTo>
                      <a:lnTo>
                        <a:pt x="372" y="0"/>
                      </a:lnTo>
                      <a:lnTo>
                        <a:pt x="0" y="208"/>
                      </a:lnTo>
                      <a:close/>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584" name="AutoShape 656"/>
                <p:cNvSpPr>
                  <a:spLocks noChangeArrowheads="1"/>
                </p:cNvSpPr>
                <p:nvPr/>
              </p:nvSpPr>
              <p:spPr bwMode="auto">
                <a:xfrm>
                  <a:off x="5529" y="1760"/>
                  <a:ext cx="72" cy="1225"/>
                </a:xfrm>
                <a:prstGeom prst="roundRect">
                  <a:avLst>
                    <a:gd name="adj" fmla="val 16667"/>
                  </a:avLst>
                </a:prstGeom>
                <a:noFill/>
                <a:ln w="12700" cap="sq">
                  <a:solidFill>
                    <a:schemeClr val="bg2"/>
                  </a:solidFill>
                  <a:round/>
                  <a:headEnd type="none" w="sm" len="sm"/>
                  <a:tailEnd type="none" w="sm" len="sm"/>
                </a:ln>
                <a:effectLst>
                  <a:outerShdw dist="254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585" name="AutoShape 657"/>
                <p:cNvSpPr>
                  <a:spLocks noChangeArrowheads="1"/>
                </p:cNvSpPr>
                <p:nvPr/>
              </p:nvSpPr>
              <p:spPr bwMode="auto">
                <a:xfrm>
                  <a:off x="3506" y="1078"/>
                  <a:ext cx="72" cy="1225"/>
                </a:xfrm>
                <a:prstGeom prst="roundRect">
                  <a:avLst>
                    <a:gd name="adj" fmla="val 16667"/>
                  </a:avLst>
                </a:prstGeom>
                <a:noFill/>
                <a:ln w="12700" cap="sq">
                  <a:solidFill>
                    <a:schemeClr val="bg2"/>
                  </a:solidFill>
                  <a:round/>
                  <a:headEnd type="none" w="sm" len="sm"/>
                  <a:tailEnd type="none" w="sm" len="sm"/>
                </a:ln>
                <a:effectLst>
                  <a:outerShdw dist="254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586" name="Oval 658"/>
                <p:cNvSpPr>
                  <a:spLocks noChangeArrowheads="1"/>
                </p:cNvSpPr>
                <p:nvPr/>
              </p:nvSpPr>
              <p:spPr bwMode="auto">
                <a:xfrm>
                  <a:off x="3681" y="1357"/>
                  <a:ext cx="97" cy="117"/>
                </a:xfrm>
                <a:prstGeom prst="ellipse">
                  <a:avLst/>
                </a:prstGeom>
                <a:noFill/>
                <a:ln w="3175" cap="sq">
                  <a:solidFill>
                    <a:schemeClr val="bg2"/>
                  </a:solidFill>
                  <a:round/>
                  <a:headEnd type="none" w="sm" len="sm"/>
                  <a:tailEnd type="none" w="sm" len="sm"/>
                </a:ln>
                <a:effectLst>
                  <a:outerShdw dist="254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587" name="Oval 659"/>
                <p:cNvSpPr>
                  <a:spLocks noChangeArrowheads="1"/>
                </p:cNvSpPr>
                <p:nvPr/>
              </p:nvSpPr>
              <p:spPr bwMode="auto">
                <a:xfrm>
                  <a:off x="3615" y="1687"/>
                  <a:ext cx="97" cy="117"/>
                </a:xfrm>
                <a:prstGeom prst="ellipse">
                  <a:avLst/>
                </a:prstGeom>
                <a:noFill/>
                <a:ln w="3175" cap="sq">
                  <a:solidFill>
                    <a:schemeClr val="bg2"/>
                  </a:solidFill>
                  <a:round/>
                  <a:headEnd type="none" w="sm" len="sm"/>
                  <a:tailEnd type="none" w="sm" len="sm"/>
                </a:ln>
                <a:effectLst>
                  <a:outerShdw dist="254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19968" name="Freeform 660"/>
                <p:cNvSpPr>
                  <a:spLocks/>
                </p:cNvSpPr>
                <p:nvPr/>
              </p:nvSpPr>
              <p:spPr bwMode="auto">
                <a:xfrm>
                  <a:off x="3459" y="520"/>
                  <a:ext cx="2449" cy="1189"/>
                </a:xfrm>
                <a:custGeom>
                  <a:avLst/>
                  <a:gdLst>
                    <a:gd name="T0" fmla="*/ 0 w 2449"/>
                    <a:gd name="T1" fmla="*/ 120 h 1189"/>
                    <a:gd name="T2" fmla="*/ 2 w 2449"/>
                    <a:gd name="T3" fmla="*/ 464 h 1189"/>
                    <a:gd name="T4" fmla="*/ 2179 w 2449"/>
                    <a:gd name="T5" fmla="*/ 1189 h 1189"/>
                    <a:gd name="T6" fmla="*/ 2448 w 2449"/>
                    <a:gd name="T7" fmla="*/ 1048 h 1189"/>
                    <a:gd name="T8" fmla="*/ 2449 w 2449"/>
                    <a:gd name="T9" fmla="*/ 668 h 1189"/>
                    <a:gd name="T10" fmla="*/ 216 w 2449"/>
                    <a:gd name="T11" fmla="*/ 0 h 1189"/>
                    <a:gd name="T12" fmla="*/ 0 w 2449"/>
                    <a:gd name="T13" fmla="*/ 120 h 1189"/>
                    <a:gd name="T14" fmla="*/ 0 60000 65536"/>
                    <a:gd name="T15" fmla="*/ 0 60000 65536"/>
                    <a:gd name="T16" fmla="*/ 0 60000 65536"/>
                    <a:gd name="T17" fmla="*/ 0 60000 65536"/>
                    <a:gd name="T18" fmla="*/ 0 60000 65536"/>
                    <a:gd name="T19" fmla="*/ 0 60000 65536"/>
                    <a:gd name="T20" fmla="*/ 0 60000 65536"/>
                    <a:gd name="T21" fmla="*/ 0 w 2449"/>
                    <a:gd name="T22" fmla="*/ 0 h 1189"/>
                    <a:gd name="T23" fmla="*/ 2449 w 2449"/>
                    <a:gd name="T24" fmla="*/ 1189 h 1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9" h="1189">
                      <a:moveTo>
                        <a:pt x="0" y="120"/>
                      </a:moveTo>
                      <a:lnTo>
                        <a:pt x="2" y="464"/>
                      </a:lnTo>
                      <a:lnTo>
                        <a:pt x="2179" y="1189"/>
                      </a:lnTo>
                      <a:lnTo>
                        <a:pt x="2448" y="1048"/>
                      </a:lnTo>
                      <a:lnTo>
                        <a:pt x="2449" y="668"/>
                      </a:lnTo>
                      <a:lnTo>
                        <a:pt x="216" y="0"/>
                      </a:lnTo>
                      <a:lnTo>
                        <a:pt x="0" y="120"/>
                      </a:lnTo>
                      <a:close/>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69" name="Freeform 661"/>
                <p:cNvSpPr>
                  <a:spLocks/>
                </p:cNvSpPr>
                <p:nvPr/>
              </p:nvSpPr>
              <p:spPr bwMode="auto">
                <a:xfrm>
                  <a:off x="3464" y="520"/>
                  <a:ext cx="2445" cy="810"/>
                </a:xfrm>
                <a:custGeom>
                  <a:avLst/>
                  <a:gdLst>
                    <a:gd name="T0" fmla="*/ 0 w 2445"/>
                    <a:gd name="T1" fmla="*/ 120 h 810"/>
                    <a:gd name="T2" fmla="*/ 2200 w 2445"/>
                    <a:gd name="T3" fmla="*/ 810 h 810"/>
                    <a:gd name="T4" fmla="*/ 2445 w 2445"/>
                    <a:gd name="T5" fmla="*/ 672 h 810"/>
                    <a:gd name="T6" fmla="*/ 216 w 2445"/>
                    <a:gd name="T7" fmla="*/ 0 h 810"/>
                    <a:gd name="T8" fmla="*/ 0 w 2445"/>
                    <a:gd name="T9" fmla="*/ 120 h 810"/>
                    <a:gd name="T10" fmla="*/ 0 60000 65536"/>
                    <a:gd name="T11" fmla="*/ 0 60000 65536"/>
                    <a:gd name="T12" fmla="*/ 0 60000 65536"/>
                    <a:gd name="T13" fmla="*/ 0 60000 65536"/>
                    <a:gd name="T14" fmla="*/ 0 60000 65536"/>
                    <a:gd name="T15" fmla="*/ 0 w 2445"/>
                    <a:gd name="T16" fmla="*/ 0 h 810"/>
                    <a:gd name="T17" fmla="*/ 2445 w 2445"/>
                    <a:gd name="T18" fmla="*/ 810 h 810"/>
                  </a:gdLst>
                  <a:ahLst/>
                  <a:cxnLst>
                    <a:cxn ang="T10">
                      <a:pos x="T0" y="T1"/>
                    </a:cxn>
                    <a:cxn ang="T11">
                      <a:pos x="T2" y="T3"/>
                    </a:cxn>
                    <a:cxn ang="T12">
                      <a:pos x="T4" y="T5"/>
                    </a:cxn>
                    <a:cxn ang="T13">
                      <a:pos x="T6" y="T7"/>
                    </a:cxn>
                    <a:cxn ang="T14">
                      <a:pos x="T8" y="T9"/>
                    </a:cxn>
                  </a:cxnLst>
                  <a:rect l="T15" t="T16" r="T17" b="T18"/>
                  <a:pathLst>
                    <a:path w="2445" h="810">
                      <a:moveTo>
                        <a:pt x="0" y="120"/>
                      </a:moveTo>
                      <a:lnTo>
                        <a:pt x="2200" y="810"/>
                      </a:lnTo>
                      <a:lnTo>
                        <a:pt x="2445" y="672"/>
                      </a:lnTo>
                      <a:lnTo>
                        <a:pt x="216" y="0"/>
                      </a:lnTo>
                      <a:lnTo>
                        <a:pt x="0" y="120"/>
                      </a:lnTo>
                      <a:close/>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590" name="AutoShape 662"/>
                <p:cNvSpPr>
                  <a:spLocks noChangeArrowheads="1"/>
                </p:cNvSpPr>
                <p:nvPr/>
              </p:nvSpPr>
              <p:spPr bwMode="auto">
                <a:xfrm rot="-4286637">
                  <a:off x="4522" y="833"/>
                  <a:ext cx="51" cy="1540"/>
                </a:xfrm>
                <a:prstGeom prst="roundRect">
                  <a:avLst>
                    <a:gd name="adj" fmla="val 50000"/>
                  </a:avLst>
                </a:prstGeom>
                <a:noFill/>
                <a:ln w="12700" cap="sq">
                  <a:solidFill>
                    <a:schemeClr val="bg2"/>
                  </a:solidFill>
                  <a:round/>
                  <a:headEnd type="none" w="sm" len="sm"/>
                  <a:tailEnd type="none" w="sm" len="sm"/>
                </a:ln>
                <a:effectLst>
                  <a:outerShdw dist="25400" dir="10800000" algn="ctr" rotWithShape="0">
                    <a:schemeClr val="bg2"/>
                  </a:outerShdw>
                </a:effectLst>
              </p:spPr>
              <p:txBody>
                <a:bodyPr vert="eaVert"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grpSp>
              <p:nvGrpSpPr>
                <p:cNvPr id="19971" name="Group 663"/>
                <p:cNvGrpSpPr>
                  <a:grpSpLocks/>
                </p:cNvGrpSpPr>
                <p:nvPr/>
              </p:nvGrpSpPr>
              <p:grpSpPr bwMode="auto">
                <a:xfrm>
                  <a:off x="5126" y="796"/>
                  <a:ext cx="289" cy="347"/>
                  <a:chOff x="1771" y="1597"/>
                  <a:chExt cx="214" cy="257"/>
                </a:xfrm>
              </p:grpSpPr>
              <p:sp>
                <p:nvSpPr>
                  <p:cNvPr id="253592" name="AutoShape 664"/>
                  <p:cNvSpPr>
                    <a:spLocks noChangeArrowheads="1"/>
                  </p:cNvSpPr>
                  <p:nvPr/>
                </p:nvSpPr>
                <p:spPr bwMode="auto">
                  <a:xfrm>
                    <a:off x="1796" y="1605"/>
                    <a:ext cx="161" cy="250"/>
                  </a:xfrm>
                  <a:prstGeom prst="can">
                    <a:avLst>
                      <a:gd name="adj" fmla="val 39219"/>
                    </a:avLst>
                  </a:prstGeom>
                  <a:noFill/>
                  <a:ln w="12700" cap="sq">
                    <a:noFill/>
                    <a:round/>
                    <a:headEnd type="none" w="sm" len="sm"/>
                    <a:tailEnd type="none" w="sm" len="sm"/>
                  </a:ln>
                  <a:effectLst>
                    <a:outerShdw dist="25400" dir="5400000" algn="ctr" rotWithShape="0">
                      <a:srgbClr val="1C1C1C"/>
                    </a:outerShdw>
                  </a:effectLst>
                </p:spPr>
                <p:txBody>
                  <a:bodyPr wrap="none" lIns="0" tIns="0" rIns="0" bIns="0" anchor="ctr"/>
                  <a:lstStyle/>
                  <a:p>
                    <a:pPr fontAlgn="auto">
                      <a:spcBef>
                        <a:spcPts val="0"/>
                      </a:spcBef>
                      <a:spcAft>
                        <a:spcPts val="0"/>
                      </a:spcAft>
                      <a:defRPr/>
                    </a:pPr>
                    <a:endParaRPr lang="en-US">
                      <a:latin typeface="Arial" charset="0"/>
                    </a:endParaRPr>
                  </a:p>
                </p:txBody>
              </p:sp>
              <p:grpSp>
                <p:nvGrpSpPr>
                  <p:cNvPr id="20051" name="Group 665"/>
                  <p:cNvGrpSpPr>
                    <a:grpSpLocks/>
                  </p:cNvGrpSpPr>
                  <p:nvPr/>
                </p:nvGrpSpPr>
                <p:grpSpPr bwMode="auto">
                  <a:xfrm>
                    <a:off x="1771" y="1597"/>
                    <a:ext cx="214" cy="77"/>
                    <a:chOff x="1737" y="1275"/>
                    <a:chExt cx="214" cy="131"/>
                  </a:xfrm>
                </p:grpSpPr>
                <p:sp>
                  <p:nvSpPr>
                    <p:cNvPr id="253594" name="Oval 666"/>
                    <p:cNvSpPr>
                      <a:spLocks noChangeArrowheads="1"/>
                    </p:cNvSpPr>
                    <p:nvPr/>
                  </p:nvSpPr>
                  <p:spPr bwMode="auto">
                    <a:xfrm>
                      <a:off x="1736" y="1279"/>
                      <a:ext cx="215" cy="129"/>
                    </a:xfrm>
                    <a:prstGeom prst="ellipse">
                      <a:avLst/>
                    </a:prstGeom>
                    <a:noFill/>
                    <a:ln w="19050" cap="sq">
                      <a:solidFill>
                        <a:schemeClr val="tx1"/>
                      </a:solidFill>
                      <a:round/>
                      <a:headEnd type="none" w="sm" len="sm"/>
                      <a:tailEnd type="none" w="sm" len="sm"/>
                    </a:ln>
                    <a:effectLst>
                      <a:outerShdw dist="12700" dir="5400000" algn="ctr" rotWithShape="0">
                        <a:srgbClr val="B2B2B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595" name="Oval 667"/>
                    <p:cNvSpPr>
                      <a:spLocks noChangeArrowheads="1"/>
                    </p:cNvSpPr>
                    <p:nvPr/>
                  </p:nvSpPr>
                  <p:spPr bwMode="auto">
                    <a:xfrm>
                      <a:off x="1754" y="1279"/>
                      <a:ext cx="179" cy="120"/>
                    </a:xfrm>
                    <a:prstGeom prst="ellipse">
                      <a:avLst/>
                    </a:prstGeom>
                    <a:solidFill>
                      <a:srgbClr val="00CC00"/>
                    </a:solidFill>
                    <a:ln w="38100" cap="sq">
                      <a:solidFill>
                        <a:schemeClr val="bg2"/>
                      </a:solidFill>
                      <a:round/>
                      <a:headEnd type="none" w="sm" len="sm"/>
                      <a:tailEnd type="none" w="sm" len="sm"/>
                    </a:ln>
                    <a:effectLst>
                      <a:outerShdw dist="12700" dir="5400000" algn="ctr" rotWithShape="0">
                        <a:srgbClr val="B2B2B2"/>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sp>
              <p:nvSpPr>
                <p:cNvPr id="253596" name="Oval 668"/>
                <p:cNvSpPr>
                  <a:spLocks noChangeArrowheads="1"/>
                </p:cNvSpPr>
                <p:nvPr/>
              </p:nvSpPr>
              <p:spPr bwMode="auto">
                <a:xfrm>
                  <a:off x="3681" y="2120"/>
                  <a:ext cx="97" cy="117"/>
                </a:xfrm>
                <a:prstGeom prst="ellipse">
                  <a:avLst/>
                </a:prstGeom>
                <a:noFill/>
                <a:ln w="3175" cap="sq">
                  <a:solidFill>
                    <a:schemeClr val="bg2"/>
                  </a:solidFill>
                  <a:round/>
                  <a:headEnd type="none" w="sm" len="sm"/>
                  <a:tailEnd type="none" w="sm" len="sm"/>
                </a:ln>
                <a:effectLst>
                  <a:outerShdw dist="254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19973" name="Freeform 669"/>
                <p:cNvSpPr>
                  <a:spLocks/>
                </p:cNvSpPr>
                <p:nvPr/>
              </p:nvSpPr>
              <p:spPr bwMode="auto">
                <a:xfrm>
                  <a:off x="5644" y="1317"/>
                  <a:ext cx="47" cy="1859"/>
                </a:xfrm>
                <a:custGeom>
                  <a:avLst/>
                  <a:gdLst>
                    <a:gd name="T0" fmla="*/ 0 w 95"/>
                    <a:gd name="T1" fmla="*/ 2267 h 1807"/>
                    <a:gd name="T2" fmla="*/ 0 w 95"/>
                    <a:gd name="T3" fmla="*/ 0 h 1807"/>
                    <a:gd name="T4" fmla="*/ 0 w 95"/>
                    <a:gd name="T5" fmla="*/ 0 h 1807"/>
                    <a:gd name="T6" fmla="*/ 0 w 95"/>
                    <a:gd name="T7" fmla="*/ 2267 h 1807"/>
                    <a:gd name="T8" fmla="*/ 0 w 95"/>
                    <a:gd name="T9" fmla="*/ 2267 h 1807"/>
                    <a:gd name="T10" fmla="*/ 0 60000 65536"/>
                    <a:gd name="T11" fmla="*/ 0 60000 65536"/>
                    <a:gd name="T12" fmla="*/ 0 60000 65536"/>
                    <a:gd name="T13" fmla="*/ 0 60000 65536"/>
                    <a:gd name="T14" fmla="*/ 0 60000 65536"/>
                    <a:gd name="T15" fmla="*/ 0 w 95"/>
                    <a:gd name="T16" fmla="*/ 0 h 1807"/>
                    <a:gd name="T17" fmla="*/ 95 w 95"/>
                    <a:gd name="T18" fmla="*/ 1807 h 1807"/>
                  </a:gdLst>
                  <a:ahLst/>
                  <a:cxnLst>
                    <a:cxn ang="T10">
                      <a:pos x="T0" y="T1"/>
                    </a:cxn>
                    <a:cxn ang="T11">
                      <a:pos x="T2" y="T3"/>
                    </a:cxn>
                    <a:cxn ang="T12">
                      <a:pos x="T4" y="T5"/>
                    </a:cxn>
                    <a:cxn ang="T13">
                      <a:pos x="T6" y="T7"/>
                    </a:cxn>
                    <a:cxn ang="T14">
                      <a:pos x="T8" y="T9"/>
                    </a:cxn>
                  </a:cxnLst>
                  <a:rect l="T15" t="T16" r="T17" b="T18"/>
                  <a:pathLst>
                    <a:path w="95" h="1807">
                      <a:moveTo>
                        <a:pt x="0" y="1807"/>
                      </a:moveTo>
                      <a:lnTo>
                        <a:pt x="1" y="0"/>
                      </a:lnTo>
                      <a:lnTo>
                        <a:pt x="95" y="0"/>
                      </a:lnTo>
                      <a:lnTo>
                        <a:pt x="94" y="1807"/>
                      </a:lnTo>
                      <a:lnTo>
                        <a:pt x="0" y="1807"/>
                      </a:lnTo>
                      <a:close/>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598" name="Oval 670"/>
                <p:cNvSpPr>
                  <a:spLocks noChangeArrowheads="1"/>
                </p:cNvSpPr>
                <p:nvPr/>
              </p:nvSpPr>
              <p:spPr bwMode="auto">
                <a:xfrm>
                  <a:off x="5323" y="1856"/>
                  <a:ext cx="97" cy="117"/>
                </a:xfrm>
                <a:prstGeom prst="ellipse">
                  <a:avLst/>
                </a:prstGeom>
                <a:noFill/>
                <a:ln w="3175" cap="sq">
                  <a:solidFill>
                    <a:schemeClr val="bg2"/>
                  </a:solidFill>
                  <a:round/>
                  <a:headEnd type="none" w="sm" len="sm"/>
                  <a:tailEnd type="none" w="sm" len="sm"/>
                </a:ln>
                <a:effectLst>
                  <a:outerShdw dist="254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599" name="Oval 671"/>
                <p:cNvSpPr>
                  <a:spLocks noChangeArrowheads="1"/>
                </p:cNvSpPr>
                <p:nvPr/>
              </p:nvSpPr>
              <p:spPr bwMode="auto">
                <a:xfrm>
                  <a:off x="5323" y="2633"/>
                  <a:ext cx="97" cy="117"/>
                </a:xfrm>
                <a:prstGeom prst="ellipse">
                  <a:avLst/>
                </a:prstGeom>
                <a:noFill/>
                <a:ln w="3175" cap="sq">
                  <a:solidFill>
                    <a:schemeClr val="bg2"/>
                  </a:solidFill>
                  <a:round/>
                  <a:headEnd type="none" w="sm" len="sm"/>
                  <a:tailEnd type="none" w="sm" len="sm"/>
                </a:ln>
                <a:effectLst>
                  <a:outerShdw dist="254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00" name="Oval 672"/>
                <p:cNvSpPr>
                  <a:spLocks noChangeArrowheads="1"/>
                </p:cNvSpPr>
                <p:nvPr/>
              </p:nvSpPr>
              <p:spPr bwMode="auto">
                <a:xfrm>
                  <a:off x="5360" y="2230"/>
                  <a:ext cx="97" cy="117"/>
                </a:xfrm>
                <a:prstGeom prst="ellipse">
                  <a:avLst/>
                </a:prstGeom>
                <a:noFill/>
                <a:ln w="3175" cap="sq">
                  <a:solidFill>
                    <a:schemeClr val="bg2"/>
                  </a:solidFill>
                  <a:round/>
                  <a:headEnd type="none" w="sm" len="sm"/>
                  <a:tailEnd type="none" w="sm" len="sm"/>
                </a:ln>
                <a:effectLst>
                  <a:outerShdw dist="254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01" name="AutoShape 673"/>
                <p:cNvSpPr>
                  <a:spLocks noChangeArrowheads="1"/>
                </p:cNvSpPr>
                <p:nvPr/>
              </p:nvSpPr>
              <p:spPr bwMode="auto">
                <a:xfrm rot="-4286637">
                  <a:off x="4522" y="1111"/>
                  <a:ext cx="51" cy="1540"/>
                </a:xfrm>
                <a:prstGeom prst="roundRect">
                  <a:avLst>
                    <a:gd name="adj" fmla="val 50000"/>
                  </a:avLst>
                </a:prstGeom>
                <a:noFill/>
                <a:ln w="12700" cap="sq">
                  <a:solidFill>
                    <a:schemeClr val="bg2"/>
                  </a:solidFill>
                  <a:round/>
                  <a:headEnd type="none" w="sm" len="sm"/>
                  <a:tailEnd type="none" w="sm" len="sm"/>
                </a:ln>
                <a:effectLst>
                  <a:outerShdw dist="254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02" name="AutoShape 674"/>
                <p:cNvSpPr>
                  <a:spLocks noChangeArrowheads="1"/>
                </p:cNvSpPr>
                <p:nvPr/>
              </p:nvSpPr>
              <p:spPr bwMode="auto">
                <a:xfrm rot="-4286637">
                  <a:off x="4526" y="1401"/>
                  <a:ext cx="44" cy="1540"/>
                </a:xfrm>
                <a:prstGeom prst="roundRect">
                  <a:avLst>
                    <a:gd name="adj" fmla="val 50000"/>
                  </a:avLst>
                </a:prstGeom>
                <a:noFill/>
                <a:ln w="12700" cap="sq">
                  <a:solidFill>
                    <a:schemeClr val="bg2"/>
                  </a:solidFill>
                  <a:round/>
                  <a:headEnd type="none" w="sm" len="sm"/>
                  <a:tailEnd type="none" w="sm" len="sm"/>
                </a:ln>
                <a:effectLst>
                  <a:outerShdw dist="254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03" name="AutoShape 675"/>
                <p:cNvSpPr>
                  <a:spLocks noChangeArrowheads="1"/>
                </p:cNvSpPr>
                <p:nvPr/>
              </p:nvSpPr>
              <p:spPr bwMode="auto">
                <a:xfrm rot="-4286637">
                  <a:off x="4526" y="1680"/>
                  <a:ext cx="44" cy="1540"/>
                </a:xfrm>
                <a:prstGeom prst="roundRect">
                  <a:avLst>
                    <a:gd name="adj" fmla="val 50000"/>
                  </a:avLst>
                </a:prstGeom>
                <a:noFill/>
                <a:ln w="12700" cap="sq">
                  <a:solidFill>
                    <a:schemeClr val="bg2"/>
                  </a:solidFill>
                  <a:round/>
                  <a:headEnd type="none" w="sm" len="sm"/>
                  <a:tailEnd type="none" w="sm" len="sm"/>
                </a:ln>
                <a:effectLst>
                  <a:outerShdw dist="254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grpSp>
              <p:nvGrpSpPr>
                <p:cNvPr id="19980" name="Group 676"/>
                <p:cNvGrpSpPr>
                  <a:grpSpLocks/>
                </p:cNvGrpSpPr>
                <p:nvPr/>
              </p:nvGrpSpPr>
              <p:grpSpPr bwMode="auto">
                <a:xfrm>
                  <a:off x="4449" y="578"/>
                  <a:ext cx="289" cy="347"/>
                  <a:chOff x="1771" y="1597"/>
                  <a:chExt cx="214" cy="257"/>
                </a:xfrm>
              </p:grpSpPr>
              <p:sp>
                <p:nvSpPr>
                  <p:cNvPr id="253605" name="AutoShape 677"/>
                  <p:cNvSpPr>
                    <a:spLocks noChangeArrowheads="1"/>
                  </p:cNvSpPr>
                  <p:nvPr/>
                </p:nvSpPr>
                <p:spPr bwMode="auto">
                  <a:xfrm>
                    <a:off x="1797" y="1603"/>
                    <a:ext cx="161" cy="250"/>
                  </a:xfrm>
                  <a:prstGeom prst="can">
                    <a:avLst>
                      <a:gd name="adj" fmla="val 39219"/>
                    </a:avLst>
                  </a:prstGeom>
                  <a:noFill/>
                  <a:ln w="12700" cap="sq">
                    <a:noFill/>
                    <a:round/>
                    <a:headEnd type="none" w="sm" len="sm"/>
                    <a:tailEnd type="none" w="sm" len="sm"/>
                  </a:ln>
                  <a:effectLst>
                    <a:outerShdw dist="25400" dir="5400000" algn="ctr" rotWithShape="0">
                      <a:srgbClr val="1C1C1C"/>
                    </a:outerShdw>
                  </a:effectLst>
                </p:spPr>
                <p:txBody>
                  <a:bodyPr wrap="none" lIns="0" tIns="0" rIns="0" bIns="0" anchor="ctr"/>
                  <a:lstStyle/>
                  <a:p>
                    <a:pPr fontAlgn="auto">
                      <a:spcBef>
                        <a:spcPts val="0"/>
                      </a:spcBef>
                      <a:spcAft>
                        <a:spcPts val="0"/>
                      </a:spcAft>
                      <a:defRPr/>
                    </a:pPr>
                    <a:endParaRPr lang="en-US">
                      <a:latin typeface="Arial" charset="0"/>
                    </a:endParaRPr>
                  </a:p>
                </p:txBody>
              </p:sp>
              <p:grpSp>
                <p:nvGrpSpPr>
                  <p:cNvPr id="20047" name="Group 678"/>
                  <p:cNvGrpSpPr>
                    <a:grpSpLocks/>
                  </p:cNvGrpSpPr>
                  <p:nvPr/>
                </p:nvGrpSpPr>
                <p:grpSpPr bwMode="auto">
                  <a:xfrm>
                    <a:off x="1771" y="1597"/>
                    <a:ext cx="214" cy="77"/>
                    <a:chOff x="1737" y="1275"/>
                    <a:chExt cx="214" cy="131"/>
                  </a:xfrm>
                </p:grpSpPr>
                <p:sp>
                  <p:nvSpPr>
                    <p:cNvPr id="253607" name="Oval 679"/>
                    <p:cNvSpPr>
                      <a:spLocks noChangeArrowheads="1"/>
                    </p:cNvSpPr>
                    <p:nvPr/>
                  </p:nvSpPr>
                  <p:spPr bwMode="auto">
                    <a:xfrm>
                      <a:off x="1736" y="1276"/>
                      <a:ext cx="215" cy="129"/>
                    </a:xfrm>
                    <a:prstGeom prst="ellipse">
                      <a:avLst/>
                    </a:prstGeom>
                    <a:noFill/>
                    <a:ln w="19050" cap="sq">
                      <a:solidFill>
                        <a:schemeClr val="tx1"/>
                      </a:solidFill>
                      <a:round/>
                      <a:headEnd type="none" w="sm" len="sm"/>
                      <a:tailEnd type="none" w="sm" len="sm"/>
                    </a:ln>
                    <a:effectLst>
                      <a:outerShdw dist="12700" dir="5400000" algn="ctr" rotWithShape="0">
                        <a:srgbClr val="B2B2B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08" name="Oval 680"/>
                    <p:cNvSpPr>
                      <a:spLocks noChangeArrowheads="1"/>
                    </p:cNvSpPr>
                    <p:nvPr/>
                  </p:nvSpPr>
                  <p:spPr bwMode="auto">
                    <a:xfrm>
                      <a:off x="1754" y="1276"/>
                      <a:ext cx="179" cy="120"/>
                    </a:xfrm>
                    <a:prstGeom prst="ellipse">
                      <a:avLst/>
                    </a:prstGeom>
                    <a:noFill/>
                    <a:ln w="38100" cap="sq">
                      <a:solidFill>
                        <a:schemeClr val="bg2"/>
                      </a:solidFill>
                      <a:round/>
                      <a:headEnd type="none" w="sm" len="sm"/>
                      <a:tailEnd type="none" w="sm" len="sm"/>
                    </a:ln>
                    <a:effectLst>
                      <a:outerShdw dist="12700" dir="5400000" algn="ctr" rotWithShape="0">
                        <a:srgbClr val="B2B2B2"/>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grpSp>
              <p:nvGrpSpPr>
                <p:cNvPr id="19981" name="Group 681"/>
                <p:cNvGrpSpPr>
                  <a:grpSpLocks/>
                </p:cNvGrpSpPr>
                <p:nvPr/>
              </p:nvGrpSpPr>
              <p:grpSpPr bwMode="auto">
                <a:xfrm>
                  <a:off x="3868" y="410"/>
                  <a:ext cx="289" cy="347"/>
                  <a:chOff x="1771" y="1597"/>
                  <a:chExt cx="214" cy="257"/>
                </a:xfrm>
              </p:grpSpPr>
              <p:sp>
                <p:nvSpPr>
                  <p:cNvPr id="253610" name="AutoShape 682"/>
                  <p:cNvSpPr>
                    <a:spLocks noChangeArrowheads="1"/>
                  </p:cNvSpPr>
                  <p:nvPr/>
                </p:nvSpPr>
                <p:spPr bwMode="auto">
                  <a:xfrm>
                    <a:off x="1798" y="1602"/>
                    <a:ext cx="161" cy="250"/>
                  </a:xfrm>
                  <a:prstGeom prst="can">
                    <a:avLst>
                      <a:gd name="adj" fmla="val 39219"/>
                    </a:avLst>
                  </a:prstGeom>
                  <a:noFill/>
                  <a:ln w="12700" cap="sq">
                    <a:noFill/>
                    <a:round/>
                    <a:headEnd type="none" w="sm" len="sm"/>
                    <a:tailEnd type="none" w="sm" len="sm"/>
                  </a:ln>
                  <a:effectLst>
                    <a:outerShdw dist="25400" dir="5400000" algn="ctr" rotWithShape="0">
                      <a:srgbClr val="1C1C1C"/>
                    </a:outerShdw>
                  </a:effectLst>
                </p:spPr>
                <p:txBody>
                  <a:bodyPr wrap="none" lIns="0" tIns="0" rIns="0" bIns="0" anchor="ctr"/>
                  <a:lstStyle/>
                  <a:p>
                    <a:pPr fontAlgn="auto">
                      <a:spcBef>
                        <a:spcPts val="0"/>
                      </a:spcBef>
                      <a:spcAft>
                        <a:spcPts val="0"/>
                      </a:spcAft>
                      <a:defRPr/>
                    </a:pPr>
                    <a:endParaRPr lang="en-US">
                      <a:latin typeface="Arial" charset="0"/>
                    </a:endParaRPr>
                  </a:p>
                </p:txBody>
              </p:sp>
              <p:grpSp>
                <p:nvGrpSpPr>
                  <p:cNvPr id="20043" name="Group 683"/>
                  <p:cNvGrpSpPr>
                    <a:grpSpLocks/>
                  </p:cNvGrpSpPr>
                  <p:nvPr/>
                </p:nvGrpSpPr>
                <p:grpSpPr bwMode="auto">
                  <a:xfrm>
                    <a:off x="1771" y="1597"/>
                    <a:ext cx="214" cy="77"/>
                    <a:chOff x="1737" y="1275"/>
                    <a:chExt cx="214" cy="131"/>
                  </a:xfrm>
                </p:grpSpPr>
                <p:sp>
                  <p:nvSpPr>
                    <p:cNvPr id="253612" name="Oval 684"/>
                    <p:cNvSpPr>
                      <a:spLocks noChangeArrowheads="1"/>
                    </p:cNvSpPr>
                    <p:nvPr/>
                  </p:nvSpPr>
                  <p:spPr bwMode="auto">
                    <a:xfrm>
                      <a:off x="1737" y="1275"/>
                      <a:ext cx="215" cy="129"/>
                    </a:xfrm>
                    <a:prstGeom prst="ellipse">
                      <a:avLst/>
                    </a:prstGeom>
                    <a:noFill/>
                    <a:ln w="19050" cap="sq">
                      <a:solidFill>
                        <a:schemeClr val="tx1"/>
                      </a:solidFill>
                      <a:round/>
                      <a:headEnd type="none" w="sm" len="sm"/>
                      <a:tailEnd type="none" w="sm" len="sm"/>
                    </a:ln>
                    <a:effectLst>
                      <a:outerShdw dist="12700" dir="5400000" algn="ctr" rotWithShape="0">
                        <a:srgbClr val="B2B2B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13" name="Oval 685"/>
                    <p:cNvSpPr>
                      <a:spLocks noChangeArrowheads="1"/>
                    </p:cNvSpPr>
                    <p:nvPr/>
                  </p:nvSpPr>
                  <p:spPr bwMode="auto">
                    <a:xfrm>
                      <a:off x="1755" y="1275"/>
                      <a:ext cx="179" cy="120"/>
                    </a:xfrm>
                    <a:prstGeom prst="ellipse">
                      <a:avLst/>
                    </a:prstGeom>
                    <a:noFill/>
                    <a:ln w="38100" cap="sq">
                      <a:solidFill>
                        <a:schemeClr val="bg2"/>
                      </a:solidFill>
                      <a:round/>
                      <a:headEnd type="none" w="sm" len="sm"/>
                      <a:tailEnd type="none" w="sm" len="sm"/>
                    </a:ln>
                    <a:effectLst>
                      <a:outerShdw dist="12700" dir="5400000" algn="ctr" rotWithShape="0">
                        <a:srgbClr val="B2B2B2"/>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sp>
              <p:nvSpPr>
                <p:cNvPr id="253614" name="AutoShape 686"/>
                <p:cNvSpPr>
                  <a:spLocks noChangeArrowheads="1"/>
                </p:cNvSpPr>
                <p:nvPr/>
              </p:nvSpPr>
              <p:spPr bwMode="auto">
                <a:xfrm rot="-4286637">
                  <a:off x="4558" y="1525"/>
                  <a:ext cx="51" cy="199"/>
                </a:xfrm>
                <a:prstGeom prst="roundRect">
                  <a:avLst>
                    <a:gd name="adj" fmla="val 50000"/>
                  </a:avLst>
                </a:prstGeom>
                <a:noFill/>
                <a:ln w="12700" cap="sq">
                  <a:solidFill>
                    <a:schemeClr val="bg2"/>
                  </a:solidFill>
                  <a:round/>
                  <a:headEnd type="none" w="sm" len="sm"/>
                  <a:tailEnd type="none" w="sm" len="sm"/>
                </a:ln>
                <a:effectLst>
                  <a:outerShdw dist="25400" dir="10800000" algn="ctr" rotWithShape="0">
                    <a:schemeClr val="bg2"/>
                  </a:outerShdw>
                </a:effectLst>
              </p:spPr>
              <p:txBody>
                <a:bodyPr vert="eaVert"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615" name="AutoShape 687"/>
                <p:cNvSpPr>
                  <a:spLocks noChangeArrowheads="1"/>
                </p:cNvSpPr>
                <p:nvPr/>
              </p:nvSpPr>
              <p:spPr bwMode="auto">
                <a:xfrm rot="-4286637">
                  <a:off x="4562" y="1800"/>
                  <a:ext cx="44" cy="199"/>
                </a:xfrm>
                <a:prstGeom prst="roundRect">
                  <a:avLst>
                    <a:gd name="adj" fmla="val 50000"/>
                  </a:avLst>
                </a:prstGeom>
                <a:noFill/>
                <a:ln w="12700" cap="sq">
                  <a:solidFill>
                    <a:schemeClr val="bg2"/>
                  </a:solidFill>
                  <a:round/>
                  <a:headEnd type="none" w="sm" len="sm"/>
                  <a:tailEnd type="none" w="sm" len="sm"/>
                </a:ln>
                <a:effectLst>
                  <a:outerShdw dist="25400" dir="10800000" algn="ctr" rotWithShape="0">
                    <a:schemeClr val="bg2"/>
                  </a:outerShdw>
                </a:effectLst>
              </p:spPr>
              <p:txBody>
                <a:bodyPr vert="eaVert"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616" name="AutoShape 688"/>
                <p:cNvSpPr>
                  <a:spLocks noChangeArrowheads="1"/>
                </p:cNvSpPr>
                <p:nvPr/>
              </p:nvSpPr>
              <p:spPr bwMode="auto">
                <a:xfrm rot="-4286637">
                  <a:off x="4562" y="2086"/>
                  <a:ext cx="44" cy="199"/>
                </a:xfrm>
                <a:prstGeom prst="roundRect">
                  <a:avLst>
                    <a:gd name="adj" fmla="val 50000"/>
                  </a:avLst>
                </a:prstGeom>
                <a:noFill/>
                <a:ln w="12700" cap="sq">
                  <a:solidFill>
                    <a:schemeClr val="bg2"/>
                  </a:solidFill>
                  <a:round/>
                  <a:headEnd type="none" w="sm" len="sm"/>
                  <a:tailEnd type="none" w="sm" len="sm"/>
                </a:ln>
                <a:effectLst>
                  <a:outerShdw dist="25400" dir="10800000" algn="ctr" rotWithShape="0">
                    <a:schemeClr val="bg2"/>
                  </a:outerShdw>
                </a:effectLst>
              </p:spPr>
              <p:txBody>
                <a:bodyPr vert="eaVert"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617" name="AutoShape 689"/>
                <p:cNvSpPr>
                  <a:spLocks noChangeArrowheads="1"/>
                </p:cNvSpPr>
                <p:nvPr/>
              </p:nvSpPr>
              <p:spPr bwMode="auto">
                <a:xfrm rot="-4286637">
                  <a:off x="4562" y="2365"/>
                  <a:ext cx="44" cy="199"/>
                </a:xfrm>
                <a:prstGeom prst="roundRect">
                  <a:avLst>
                    <a:gd name="adj" fmla="val 50000"/>
                  </a:avLst>
                </a:prstGeom>
                <a:noFill/>
                <a:ln w="12700" cap="sq">
                  <a:solidFill>
                    <a:schemeClr val="bg2"/>
                  </a:solidFill>
                  <a:round/>
                  <a:headEnd type="none" w="sm" len="sm"/>
                  <a:tailEnd type="none" w="sm" len="sm"/>
                </a:ln>
                <a:effectLst>
                  <a:outerShdw dist="25400" dir="10800000" algn="ctr" rotWithShape="0">
                    <a:schemeClr val="bg2"/>
                  </a:outerShdw>
                </a:effectLst>
              </p:spPr>
              <p:txBody>
                <a:bodyPr vert="eaVert"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grpSp>
              <p:nvGrpSpPr>
                <p:cNvPr id="19986" name="Group 690"/>
                <p:cNvGrpSpPr>
                  <a:grpSpLocks/>
                </p:cNvGrpSpPr>
                <p:nvPr/>
              </p:nvGrpSpPr>
              <p:grpSpPr bwMode="auto">
                <a:xfrm>
                  <a:off x="5575" y="1054"/>
                  <a:ext cx="211" cy="197"/>
                  <a:chOff x="5221" y="1226"/>
                  <a:chExt cx="211" cy="197"/>
                </a:xfrm>
              </p:grpSpPr>
              <p:sp>
                <p:nvSpPr>
                  <p:cNvPr id="253619" name="Oval 691"/>
                  <p:cNvSpPr>
                    <a:spLocks noChangeArrowheads="1"/>
                  </p:cNvSpPr>
                  <p:nvPr/>
                </p:nvSpPr>
                <p:spPr bwMode="auto">
                  <a:xfrm>
                    <a:off x="5223" y="1323"/>
                    <a:ext cx="211" cy="66"/>
                  </a:xfrm>
                  <a:prstGeom prst="ellipse">
                    <a:avLst/>
                  </a:prstGeom>
                  <a:noFill/>
                  <a:ln w="12700" cap="sq">
                    <a:noFill/>
                    <a:round/>
                    <a:headEnd type="none" w="sm" len="sm"/>
                    <a:tailEnd type="none" w="sm" len="sm"/>
                  </a:ln>
                  <a:effectLst>
                    <a:outerShdw dist="12700" dir="5400000" algn="ctr" rotWithShape="0">
                      <a:srgbClr val="292929"/>
                    </a:outerShdw>
                  </a:effectLst>
                </p:spPr>
                <p:txBody>
                  <a:bodyPr wrap="none" lIns="0" tIns="0" rIns="0" bIns="0" anchor="ctr"/>
                  <a:lstStyle/>
                  <a:p>
                    <a:pPr fontAlgn="auto">
                      <a:spcBef>
                        <a:spcPts val="0"/>
                      </a:spcBef>
                      <a:spcAft>
                        <a:spcPts val="0"/>
                      </a:spcAft>
                      <a:defRPr/>
                    </a:pPr>
                    <a:endParaRPr lang="en-US">
                      <a:latin typeface="Arial" charset="0"/>
                    </a:endParaRPr>
                  </a:p>
                </p:txBody>
              </p:sp>
              <p:grpSp>
                <p:nvGrpSpPr>
                  <p:cNvPr id="20034" name="Group 692"/>
                  <p:cNvGrpSpPr>
                    <a:grpSpLocks/>
                  </p:cNvGrpSpPr>
                  <p:nvPr/>
                </p:nvGrpSpPr>
                <p:grpSpPr bwMode="auto">
                  <a:xfrm>
                    <a:off x="5257" y="1226"/>
                    <a:ext cx="137" cy="181"/>
                    <a:chOff x="2022" y="1825"/>
                    <a:chExt cx="102" cy="134"/>
                  </a:xfrm>
                </p:grpSpPr>
                <p:sp>
                  <p:nvSpPr>
                    <p:cNvPr id="20035" name="Freeform 693"/>
                    <p:cNvSpPr>
                      <a:spLocks/>
                    </p:cNvSpPr>
                    <p:nvPr/>
                  </p:nvSpPr>
                  <p:spPr bwMode="auto">
                    <a:xfrm>
                      <a:off x="2024" y="1900"/>
                      <a:ext cx="100" cy="59"/>
                    </a:xfrm>
                    <a:custGeom>
                      <a:avLst/>
                      <a:gdLst>
                        <a:gd name="T0" fmla="*/ 0 w 152"/>
                        <a:gd name="T1" fmla="*/ 1 h 90"/>
                        <a:gd name="T2" fmla="*/ 0 w 152"/>
                        <a:gd name="T3" fmla="*/ 2 h 90"/>
                        <a:gd name="T4" fmla="*/ 1 w 152"/>
                        <a:gd name="T5" fmla="*/ 3 h 90"/>
                        <a:gd name="T6" fmla="*/ 5 w 152"/>
                        <a:gd name="T7" fmla="*/ 3 h 90"/>
                        <a:gd name="T8" fmla="*/ 5 w 152"/>
                        <a:gd name="T9" fmla="*/ 1 h 90"/>
                        <a:gd name="T10" fmla="*/ 5 w 152"/>
                        <a:gd name="T11" fmla="*/ 0 h 90"/>
                        <a:gd name="T12" fmla="*/ 0 w 152"/>
                        <a:gd name="T13" fmla="*/ 1 h 90"/>
                        <a:gd name="T14" fmla="*/ 0 60000 65536"/>
                        <a:gd name="T15" fmla="*/ 0 60000 65536"/>
                        <a:gd name="T16" fmla="*/ 0 60000 65536"/>
                        <a:gd name="T17" fmla="*/ 0 60000 65536"/>
                        <a:gd name="T18" fmla="*/ 0 60000 65536"/>
                        <a:gd name="T19" fmla="*/ 0 60000 65536"/>
                        <a:gd name="T20" fmla="*/ 0 60000 65536"/>
                        <a:gd name="T21" fmla="*/ 0 w 152"/>
                        <a:gd name="T22" fmla="*/ 0 h 90"/>
                        <a:gd name="T23" fmla="*/ 152 w 152"/>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90">
                          <a:moveTo>
                            <a:pt x="0" y="8"/>
                          </a:moveTo>
                          <a:lnTo>
                            <a:pt x="0" y="48"/>
                          </a:lnTo>
                          <a:lnTo>
                            <a:pt x="24" y="90"/>
                          </a:lnTo>
                          <a:lnTo>
                            <a:pt x="128" y="90"/>
                          </a:lnTo>
                          <a:lnTo>
                            <a:pt x="152" y="40"/>
                          </a:lnTo>
                          <a:lnTo>
                            <a:pt x="152" y="0"/>
                          </a:lnTo>
                          <a:lnTo>
                            <a:pt x="0" y="8"/>
                          </a:lnTo>
                          <a:close/>
                        </a:path>
                      </a:pathLst>
                    </a:custGeom>
                    <a:noFill/>
                    <a:ln w="63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36" name="AutoShape 694"/>
                    <p:cNvSpPr>
                      <a:spLocks noChangeArrowheads="1"/>
                    </p:cNvSpPr>
                    <p:nvPr/>
                  </p:nvSpPr>
                  <p:spPr bwMode="auto">
                    <a:xfrm>
                      <a:off x="2022" y="1872"/>
                      <a:ext cx="102" cy="59"/>
                    </a:xfrm>
                    <a:prstGeom prst="hexagon">
                      <a:avLst>
                        <a:gd name="adj" fmla="val 26877"/>
                        <a:gd name="vf" fmla="val 115470"/>
                      </a:avLst>
                    </a:prstGeom>
                    <a:noFill/>
                    <a:ln w="6350" cap="sq">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r>
                        <a:rPr lang="en-US" altLang="en-US" sz="300">
                          <a:solidFill>
                            <a:schemeClr val="accent2"/>
                          </a:solidFill>
                          <a:latin typeface="Times" panose="02020603050405020304" pitchFamily="18" charset="0"/>
                        </a:rPr>
                        <a:t> </a:t>
                      </a:r>
                    </a:p>
                  </p:txBody>
                </p:sp>
                <p:sp>
                  <p:nvSpPr>
                    <p:cNvPr id="20037" name="AutoShape 695"/>
                    <p:cNvSpPr>
                      <a:spLocks noChangeArrowheads="1"/>
                    </p:cNvSpPr>
                    <p:nvPr/>
                  </p:nvSpPr>
                  <p:spPr bwMode="auto">
                    <a:xfrm>
                      <a:off x="2046" y="1825"/>
                      <a:ext cx="56" cy="84"/>
                    </a:xfrm>
                    <a:prstGeom prst="can">
                      <a:avLst>
                        <a:gd name="adj" fmla="val 37500"/>
                      </a:avLst>
                    </a:prstGeom>
                    <a:noFill/>
                    <a:ln w="63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38" name="Freeform 696"/>
                    <p:cNvSpPr>
                      <a:spLocks/>
                    </p:cNvSpPr>
                    <p:nvPr/>
                  </p:nvSpPr>
                  <p:spPr bwMode="auto">
                    <a:xfrm>
                      <a:off x="2046" y="1856"/>
                      <a:ext cx="52" cy="8"/>
                    </a:xfrm>
                    <a:custGeom>
                      <a:avLst/>
                      <a:gdLst>
                        <a:gd name="T0" fmla="*/ 0 w 52"/>
                        <a:gd name="T1" fmla="*/ 0 h 8"/>
                        <a:gd name="T2" fmla="*/ 52 w 52"/>
                        <a:gd name="T3" fmla="*/ 0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9" y="0"/>
                            <a:pt x="28" y="8"/>
                            <a:pt x="52" y="0"/>
                          </a:cubicBezTo>
                        </a:path>
                      </a:pathLst>
                    </a:custGeom>
                    <a:noFill/>
                    <a:ln w="63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39" name="Freeform 697"/>
                    <p:cNvSpPr>
                      <a:spLocks/>
                    </p:cNvSpPr>
                    <p:nvPr/>
                  </p:nvSpPr>
                  <p:spPr bwMode="auto">
                    <a:xfrm>
                      <a:off x="2046" y="1868"/>
                      <a:ext cx="52" cy="8"/>
                    </a:xfrm>
                    <a:custGeom>
                      <a:avLst/>
                      <a:gdLst>
                        <a:gd name="T0" fmla="*/ 0 w 52"/>
                        <a:gd name="T1" fmla="*/ 0 h 8"/>
                        <a:gd name="T2" fmla="*/ 52 w 52"/>
                        <a:gd name="T3" fmla="*/ 0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9" y="0"/>
                            <a:pt x="28" y="8"/>
                            <a:pt x="52" y="0"/>
                          </a:cubicBezTo>
                        </a:path>
                      </a:pathLst>
                    </a:custGeom>
                    <a:noFill/>
                    <a:ln w="63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40" name="Freeform 698"/>
                    <p:cNvSpPr>
                      <a:spLocks/>
                    </p:cNvSpPr>
                    <p:nvPr/>
                  </p:nvSpPr>
                  <p:spPr bwMode="auto">
                    <a:xfrm>
                      <a:off x="2046" y="1878"/>
                      <a:ext cx="52" cy="8"/>
                    </a:xfrm>
                    <a:custGeom>
                      <a:avLst/>
                      <a:gdLst>
                        <a:gd name="T0" fmla="*/ 0 w 52"/>
                        <a:gd name="T1" fmla="*/ 0 h 8"/>
                        <a:gd name="T2" fmla="*/ 52 w 52"/>
                        <a:gd name="T3" fmla="*/ 0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9" y="0"/>
                            <a:pt x="28" y="8"/>
                            <a:pt x="52" y="0"/>
                          </a:cubicBezTo>
                        </a:path>
                      </a:pathLst>
                    </a:custGeom>
                    <a:noFill/>
                    <a:ln w="63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41" name="Freeform 699"/>
                    <p:cNvSpPr>
                      <a:spLocks/>
                    </p:cNvSpPr>
                    <p:nvPr/>
                  </p:nvSpPr>
                  <p:spPr bwMode="auto">
                    <a:xfrm>
                      <a:off x="2046" y="1890"/>
                      <a:ext cx="52" cy="8"/>
                    </a:xfrm>
                    <a:custGeom>
                      <a:avLst/>
                      <a:gdLst>
                        <a:gd name="T0" fmla="*/ 0 w 52"/>
                        <a:gd name="T1" fmla="*/ 0 h 8"/>
                        <a:gd name="T2" fmla="*/ 52 w 52"/>
                        <a:gd name="T3" fmla="*/ 0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9" y="0"/>
                            <a:pt x="28" y="8"/>
                            <a:pt x="52" y="0"/>
                          </a:cubicBezTo>
                        </a:path>
                      </a:pathLst>
                    </a:custGeom>
                    <a:noFill/>
                    <a:ln w="63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grpSp>
              <p:nvGrpSpPr>
                <p:cNvPr id="19987" name="Group 700"/>
                <p:cNvGrpSpPr>
                  <a:grpSpLocks/>
                </p:cNvGrpSpPr>
                <p:nvPr/>
              </p:nvGrpSpPr>
              <p:grpSpPr bwMode="auto">
                <a:xfrm>
                  <a:off x="3597" y="482"/>
                  <a:ext cx="210" cy="197"/>
                  <a:chOff x="4061" y="573"/>
                  <a:chExt cx="210" cy="197"/>
                </a:xfrm>
              </p:grpSpPr>
              <p:sp>
                <p:nvSpPr>
                  <p:cNvPr id="253629" name="Oval 701"/>
                  <p:cNvSpPr>
                    <a:spLocks noChangeArrowheads="1"/>
                  </p:cNvSpPr>
                  <p:nvPr/>
                </p:nvSpPr>
                <p:spPr bwMode="auto">
                  <a:xfrm>
                    <a:off x="4061" y="670"/>
                    <a:ext cx="211" cy="103"/>
                  </a:xfrm>
                  <a:prstGeom prst="ellipse">
                    <a:avLst/>
                  </a:prstGeom>
                  <a:noFill/>
                  <a:ln w="12700" cap="sq">
                    <a:noFill/>
                    <a:round/>
                    <a:headEnd type="none" w="sm" len="sm"/>
                    <a:tailEnd type="none" w="sm" len="sm"/>
                  </a:ln>
                  <a:effectLst>
                    <a:outerShdw dist="12700" dir="5400000" algn="ctr" rotWithShape="0">
                      <a:srgbClr val="292929"/>
                    </a:outerShdw>
                  </a:effectLst>
                </p:spPr>
                <p:txBody>
                  <a:bodyPr wrap="none" lIns="0" tIns="0" rIns="0" bIns="0" anchor="ctr"/>
                  <a:lstStyle/>
                  <a:p>
                    <a:pPr fontAlgn="auto">
                      <a:spcBef>
                        <a:spcPts val="0"/>
                      </a:spcBef>
                      <a:spcAft>
                        <a:spcPts val="0"/>
                      </a:spcAft>
                      <a:defRPr/>
                    </a:pPr>
                    <a:endParaRPr lang="en-US">
                      <a:latin typeface="Arial" charset="0"/>
                    </a:endParaRPr>
                  </a:p>
                </p:txBody>
              </p:sp>
              <p:grpSp>
                <p:nvGrpSpPr>
                  <p:cNvPr id="20025" name="Group 702"/>
                  <p:cNvGrpSpPr>
                    <a:grpSpLocks/>
                  </p:cNvGrpSpPr>
                  <p:nvPr/>
                </p:nvGrpSpPr>
                <p:grpSpPr bwMode="auto">
                  <a:xfrm>
                    <a:off x="4096" y="573"/>
                    <a:ext cx="137" cy="181"/>
                    <a:chOff x="2022" y="1825"/>
                    <a:chExt cx="102" cy="134"/>
                  </a:xfrm>
                </p:grpSpPr>
                <p:sp>
                  <p:nvSpPr>
                    <p:cNvPr id="20026" name="Freeform 703"/>
                    <p:cNvSpPr>
                      <a:spLocks/>
                    </p:cNvSpPr>
                    <p:nvPr/>
                  </p:nvSpPr>
                  <p:spPr bwMode="auto">
                    <a:xfrm>
                      <a:off x="2024" y="1900"/>
                      <a:ext cx="100" cy="59"/>
                    </a:xfrm>
                    <a:custGeom>
                      <a:avLst/>
                      <a:gdLst>
                        <a:gd name="T0" fmla="*/ 0 w 152"/>
                        <a:gd name="T1" fmla="*/ 1 h 90"/>
                        <a:gd name="T2" fmla="*/ 0 w 152"/>
                        <a:gd name="T3" fmla="*/ 2 h 90"/>
                        <a:gd name="T4" fmla="*/ 1 w 152"/>
                        <a:gd name="T5" fmla="*/ 3 h 90"/>
                        <a:gd name="T6" fmla="*/ 5 w 152"/>
                        <a:gd name="T7" fmla="*/ 3 h 90"/>
                        <a:gd name="T8" fmla="*/ 5 w 152"/>
                        <a:gd name="T9" fmla="*/ 1 h 90"/>
                        <a:gd name="T10" fmla="*/ 5 w 152"/>
                        <a:gd name="T11" fmla="*/ 0 h 90"/>
                        <a:gd name="T12" fmla="*/ 0 w 152"/>
                        <a:gd name="T13" fmla="*/ 1 h 90"/>
                        <a:gd name="T14" fmla="*/ 0 60000 65536"/>
                        <a:gd name="T15" fmla="*/ 0 60000 65536"/>
                        <a:gd name="T16" fmla="*/ 0 60000 65536"/>
                        <a:gd name="T17" fmla="*/ 0 60000 65536"/>
                        <a:gd name="T18" fmla="*/ 0 60000 65536"/>
                        <a:gd name="T19" fmla="*/ 0 60000 65536"/>
                        <a:gd name="T20" fmla="*/ 0 60000 65536"/>
                        <a:gd name="T21" fmla="*/ 0 w 152"/>
                        <a:gd name="T22" fmla="*/ 0 h 90"/>
                        <a:gd name="T23" fmla="*/ 152 w 152"/>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90">
                          <a:moveTo>
                            <a:pt x="0" y="8"/>
                          </a:moveTo>
                          <a:lnTo>
                            <a:pt x="0" y="48"/>
                          </a:lnTo>
                          <a:lnTo>
                            <a:pt x="24" y="90"/>
                          </a:lnTo>
                          <a:lnTo>
                            <a:pt x="128" y="90"/>
                          </a:lnTo>
                          <a:lnTo>
                            <a:pt x="152" y="40"/>
                          </a:lnTo>
                          <a:lnTo>
                            <a:pt x="152" y="0"/>
                          </a:lnTo>
                          <a:lnTo>
                            <a:pt x="0" y="8"/>
                          </a:lnTo>
                          <a:close/>
                        </a:path>
                      </a:pathLst>
                    </a:custGeom>
                    <a:noFill/>
                    <a:ln w="63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27" name="AutoShape 704"/>
                    <p:cNvSpPr>
                      <a:spLocks noChangeArrowheads="1"/>
                    </p:cNvSpPr>
                    <p:nvPr/>
                  </p:nvSpPr>
                  <p:spPr bwMode="auto">
                    <a:xfrm>
                      <a:off x="2022" y="1872"/>
                      <a:ext cx="102" cy="59"/>
                    </a:xfrm>
                    <a:prstGeom prst="hexagon">
                      <a:avLst>
                        <a:gd name="adj" fmla="val 26877"/>
                        <a:gd name="vf" fmla="val 115470"/>
                      </a:avLst>
                    </a:prstGeom>
                    <a:noFill/>
                    <a:ln w="6350" cap="sq">
                      <a:solidFill>
                        <a:schemeClr val="bg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r>
                        <a:rPr lang="en-US" altLang="en-US" sz="300">
                          <a:solidFill>
                            <a:schemeClr val="accent2"/>
                          </a:solidFill>
                          <a:latin typeface="Times" panose="02020603050405020304" pitchFamily="18" charset="0"/>
                        </a:rPr>
                        <a:t> </a:t>
                      </a:r>
                    </a:p>
                  </p:txBody>
                </p:sp>
                <p:sp>
                  <p:nvSpPr>
                    <p:cNvPr id="20028" name="AutoShape 705"/>
                    <p:cNvSpPr>
                      <a:spLocks noChangeArrowheads="1"/>
                    </p:cNvSpPr>
                    <p:nvPr/>
                  </p:nvSpPr>
                  <p:spPr bwMode="auto">
                    <a:xfrm>
                      <a:off x="2046" y="1825"/>
                      <a:ext cx="56" cy="84"/>
                    </a:xfrm>
                    <a:prstGeom prst="can">
                      <a:avLst>
                        <a:gd name="adj" fmla="val 37500"/>
                      </a:avLst>
                    </a:prstGeom>
                    <a:noFill/>
                    <a:ln w="63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29" name="Freeform 706"/>
                    <p:cNvSpPr>
                      <a:spLocks/>
                    </p:cNvSpPr>
                    <p:nvPr/>
                  </p:nvSpPr>
                  <p:spPr bwMode="auto">
                    <a:xfrm>
                      <a:off x="2046" y="1856"/>
                      <a:ext cx="52" cy="8"/>
                    </a:xfrm>
                    <a:custGeom>
                      <a:avLst/>
                      <a:gdLst>
                        <a:gd name="T0" fmla="*/ 0 w 52"/>
                        <a:gd name="T1" fmla="*/ 0 h 8"/>
                        <a:gd name="T2" fmla="*/ 52 w 52"/>
                        <a:gd name="T3" fmla="*/ 0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9" y="0"/>
                            <a:pt x="28" y="8"/>
                            <a:pt x="52" y="0"/>
                          </a:cubicBezTo>
                        </a:path>
                      </a:pathLst>
                    </a:custGeom>
                    <a:noFill/>
                    <a:ln w="63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30" name="Freeform 707"/>
                    <p:cNvSpPr>
                      <a:spLocks/>
                    </p:cNvSpPr>
                    <p:nvPr/>
                  </p:nvSpPr>
                  <p:spPr bwMode="auto">
                    <a:xfrm>
                      <a:off x="2046" y="1868"/>
                      <a:ext cx="52" cy="8"/>
                    </a:xfrm>
                    <a:custGeom>
                      <a:avLst/>
                      <a:gdLst>
                        <a:gd name="T0" fmla="*/ 0 w 52"/>
                        <a:gd name="T1" fmla="*/ 0 h 8"/>
                        <a:gd name="T2" fmla="*/ 52 w 52"/>
                        <a:gd name="T3" fmla="*/ 0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9" y="0"/>
                            <a:pt x="28" y="8"/>
                            <a:pt x="52" y="0"/>
                          </a:cubicBezTo>
                        </a:path>
                      </a:pathLst>
                    </a:custGeom>
                    <a:noFill/>
                    <a:ln w="63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31" name="Freeform 708"/>
                    <p:cNvSpPr>
                      <a:spLocks/>
                    </p:cNvSpPr>
                    <p:nvPr/>
                  </p:nvSpPr>
                  <p:spPr bwMode="auto">
                    <a:xfrm>
                      <a:off x="2046" y="1878"/>
                      <a:ext cx="52" cy="8"/>
                    </a:xfrm>
                    <a:custGeom>
                      <a:avLst/>
                      <a:gdLst>
                        <a:gd name="T0" fmla="*/ 0 w 52"/>
                        <a:gd name="T1" fmla="*/ 0 h 8"/>
                        <a:gd name="T2" fmla="*/ 52 w 52"/>
                        <a:gd name="T3" fmla="*/ 0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9" y="0"/>
                            <a:pt x="28" y="8"/>
                            <a:pt x="52" y="0"/>
                          </a:cubicBezTo>
                        </a:path>
                      </a:pathLst>
                    </a:custGeom>
                    <a:noFill/>
                    <a:ln w="63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32" name="Freeform 709"/>
                    <p:cNvSpPr>
                      <a:spLocks/>
                    </p:cNvSpPr>
                    <p:nvPr/>
                  </p:nvSpPr>
                  <p:spPr bwMode="auto">
                    <a:xfrm>
                      <a:off x="2046" y="1890"/>
                      <a:ext cx="52" cy="8"/>
                    </a:xfrm>
                    <a:custGeom>
                      <a:avLst/>
                      <a:gdLst>
                        <a:gd name="T0" fmla="*/ 0 w 52"/>
                        <a:gd name="T1" fmla="*/ 0 h 8"/>
                        <a:gd name="T2" fmla="*/ 52 w 52"/>
                        <a:gd name="T3" fmla="*/ 0 h 8"/>
                        <a:gd name="T4" fmla="*/ 0 60000 65536"/>
                        <a:gd name="T5" fmla="*/ 0 60000 65536"/>
                        <a:gd name="T6" fmla="*/ 0 w 52"/>
                        <a:gd name="T7" fmla="*/ 0 h 8"/>
                        <a:gd name="T8" fmla="*/ 52 w 52"/>
                        <a:gd name="T9" fmla="*/ 8 h 8"/>
                      </a:gdLst>
                      <a:ahLst/>
                      <a:cxnLst>
                        <a:cxn ang="T4">
                          <a:pos x="T0" y="T1"/>
                        </a:cxn>
                        <a:cxn ang="T5">
                          <a:pos x="T2" y="T3"/>
                        </a:cxn>
                      </a:cxnLst>
                      <a:rect l="T6" t="T7" r="T8" b="T9"/>
                      <a:pathLst>
                        <a:path w="52" h="8">
                          <a:moveTo>
                            <a:pt x="0" y="0"/>
                          </a:moveTo>
                          <a:cubicBezTo>
                            <a:pt x="9" y="0"/>
                            <a:pt x="28" y="8"/>
                            <a:pt x="52" y="0"/>
                          </a:cubicBezTo>
                        </a:path>
                      </a:pathLst>
                    </a:custGeom>
                    <a:noFill/>
                    <a:ln w="635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grpSp>
              <p:nvGrpSpPr>
                <p:cNvPr id="19988" name="Group 710"/>
                <p:cNvGrpSpPr>
                  <a:grpSpLocks/>
                </p:cNvGrpSpPr>
                <p:nvPr/>
              </p:nvGrpSpPr>
              <p:grpSpPr bwMode="auto">
                <a:xfrm>
                  <a:off x="5476" y="2799"/>
                  <a:ext cx="747" cy="711"/>
                  <a:chOff x="5272" y="3061"/>
                  <a:chExt cx="747" cy="711"/>
                </a:xfrm>
              </p:grpSpPr>
              <p:sp>
                <p:nvSpPr>
                  <p:cNvPr id="20019" name="Freeform 711"/>
                  <p:cNvSpPr>
                    <a:spLocks/>
                  </p:cNvSpPr>
                  <p:nvPr/>
                </p:nvSpPr>
                <p:spPr bwMode="auto">
                  <a:xfrm>
                    <a:off x="5273" y="3061"/>
                    <a:ext cx="746" cy="636"/>
                  </a:xfrm>
                  <a:custGeom>
                    <a:avLst/>
                    <a:gdLst>
                      <a:gd name="T0" fmla="*/ 745 w 746"/>
                      <a:gd name="T1" fmla="*/ 221 h 636"/>
                      <a:gd name="T2" fmla="*/ 746 w 746"/>
                      <a:gd name="T3" fmla="*/ 71 h 636"/>
                      <a:gd name="T4" fmla="*/ 607 w 746"/>
                      <a:gd name="T5" fmla="*/ 0 h 636"/>
                      <a:gd name="T6" fmla="*/ 1 w 746"/>
                      <a:gd name="T7" fmla="*/ 486 h 636"/>
                      <a:gd name="T8" fmla="*/ 0 w 746"/>
                      <a:gd name="T9" fmla="*/ 636 h 636"/>
                      <a:gd name="T10" fmla="*/ 119 w 746"/>
                      <a:gd name="T11" fmla="*/ 635 h 636"/>
                      <a:gd name="T12" fmla="*/ 745 w 746"/>
                      <a:gd name="T13" fmla="*/ 221 h 636"/>
                      <a:gd name="T14" fmla="*/ 0 60000 65536"/>
                      <a:gd name="T15" fmla="*/ 0 60000 65536"/>
                      <a:gd name="T16" fmla="*/ 0 60000 65536"/>
                      <a:gd name="T17" fmla="*/ 0 60000 65536"/>
                      <a:gd name="T18" fmla="*/ 0 60000 65536"/>
                      <a:gd name="T19" fmla="*/ 0 60000 65536"/>
                      <a:gd name="T20" fmla="*/ 0 60000 65536"/>
                      <a:gd name="T21" fmla="*/ 0 w 746"/>
                      <a:gd name="T22" fmla="*/ 0 h 636"/>
                      <a:gd name="T23" fmla="*/ 746 w 746"/>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636">
                        <a:moveTo>
                          <a:pt x="745" y="221"/>
                        </a:moveTo>
                        <a:lnTo>
                          <a:pt x="746" y="71"/>
                        </a:lnTo>
                        <a:lnTo>
                          <a:pt x="607" y="0"/>
                        </a:lnTo>
                        <a:lnTo>
                          <a:pt x="1" y="486"/>
                        </a:lnTo>
                        <a:lnTo>
                          <a:pt x="0" y="636"/>
                        </a:lnTo>
                        <a:lnTo>
                          <a:pt x="119" y="635"/>
                        </a:lnTo>
                        <a:lnTo>
                          <a:pt x="745" y="221"/>
                        </a:lnTo>
                        <a:close/>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640" name="Oval 712"/>
                  <p:cNvSpPr>
                    <a:spLocks noChangeArrowheads="1"/>
                  </p:cNvSpPr>
                  <p:nvPr/>
                </p:nvSpPr>
                <p:spPr bwMode="auto">
                  <a:xfrm rot="-1667916">
                    <a:off x="5355" y="3490"/>
                    <a:ext cx="66" cy="66"/>
                  </a:xfrm>
                  <a:prstGeom prst="ellipse">
                    <a:avLst/>
                  </a:prstGeom>
                  <a:noFill/>
                  <a:ln w="12700" cap="sq">
                    <a:noFill/>
                    <a:round/>
                    <a:headEnd type="none" w="sm" len="sm"/>
                    <a:tailEnd type="none" w="sm" len="sm"/>
                  </a:ln>
                  <a:effectLst>
                    <a:outerShdw dist="17961" dir="18900000" algn="ctr" rotWithShape="0">
                      <a:schemeClr val="bg2"/>
                    </a:outerShdw>
                  </a:effectLst>
                </p:spPr>
                <p:txBody>
                  <a:bodyPr wrap="none" lIns="0" tIns="0" rIns="0" bIns="0" anchor="ctr"/>
                  <a:lstStyle/>
                  <a:p>
                    <a:pPr algn="ctr" defTabSz="163513" fontAlgn="auto">
                      <a:spcBef>
                        <a:spcPts val="0"/>
                      </a:spcBef>
                      <a:spcAft>
                        <a:spcPts val="0"/>
                      </a:spcAft>
                      <a:defRPr/>
                    </a:pPr>
                    <a:r>
                      <a:rPr lang="en-US" altLang="en-US" sz="300">
                        <a:solidFill>
                          <a:schemeClr val="accent2"/>
                        </a:solidFill>
                        <a:latin typeface="Times" pitchFamily="18" charset="0"/>
                      </a:rPr>
                      <a:t> </a:t>
                    </a:r>
                  </a:p>
                </p:txBody>
              </p:sp>
              <p:sp>
                <p:nvSpPr>
                  <p:cNvPr id="253641" name="Oval 713"/>
                  <p:cNvSpPr>
                    <a:spLocks noChangeArrowheads="1"/>
                  </p:cNvSpPr>
                  <p:nvPr/>
                </p:nvSpPr>
                <p:spPr bwMode="auto">
                  <a:xfrm rot="-1667916">
                    <a:off x="5868" y="3094"/>
                    <a:ext cx="60" cy="66"/>
                  </a:xfrm>
                  <a:prstGeom prst="ellipse">
                    <a:avLst/>
                  </a:prstGeom>
                  <a:noFill/>
                  <a:ln w="12700" cap="sq">
                    <a:noFill/>
                    <a:round/>
                    <a:headEnd type="none" w="sm" len="sm"/>
                    <a:tailEnd type="none" w="sm" len="sm"/>
                  </a:ln>
                  <a:effectLst>
                    <a:outerShdw dist="17961" dir="18900000" algn="ctr" rotWithShape="0">
                      <a:schemeClr val="bg2"/>
                    </a:outerShdw>
                  </a:effectLst>
                </p:spPr>
                <p:txBody>
                  <a:bodyPr wrap="none" lIns="0" tIns="0" rIns="0" bIns="0" anchor="ctr"/>
                  <a:lstStyle/>
                  <a:p>
                    <a:pPr algn="ctr" defTabSz="163513" fontAlgn="auto">
                      <a:spcBef>
                        <a:spcPts val="0"/>
                      </a:spcBef>
                      <a:spcAft>
                        <a:spcPts val="0"/>
                      </a:spcAft>
                      <a:defRPr/>
                    </a:pPr>
                    <a:r>
                      <a:rPr lang="en-US" altLang="en-US" sz="300">
                        <a:solidFill>
                          <a:schemeClr val="accent2"/>
                        </a:solidFill>
                        <a:latin typeface="Times" pitchFamily="18" charset="0"/>
                      </a:rPr>
                      <a:t> </a:t>
                    </a:r>
                  </a:p>
                </p:txBody>
              </p:sp>
              <p:sp>
                <p:nvSpPr>
                  <p:cNvPr id="20022" name="Freeform 714"/>
                  <p:cNvSpPr>
                    <a:spLocks/>
                  </p:cNvSpPr>
                  <p:nvPr/>
                </p:nvSpPr>
                <p:spPr bwMode="auto">
                  <a:xfrm>
                    <a:off x="5272" y="3132"/>
                    <a:ext cx="742" cy="640"/>
                  </a:xfrm>
                  <a:custGeom>
                    <a:avLst/>
                    <a:gdLst>
                      <a:gd name="T0" fmla="*/ 0 w 742"/>
                      <a:gd name="T1" fmla="*/ 420 h 640"/>
                      <a:gd name="T2" fmla="*/ 0 w 742"/>
                      <a:gd name="T3" fmla="*/ 570 h 640"/>
                      <a:gd name="T4" fmla="*/ 140 w 742"/>
                      <a:gd name="T5" fmla="*/ 640 h 640"/>
                      <a:gd name="T6" fmla="*/ 742 w 742"/>
                      <a:gd name="T7" fmla="*/ 150 h 640"/>
                      <a:gd name="T8" fmla="*/ 742 w 742"/>
                      <a:gd name="T9" fmla="*/ 0 h 640"/>
                      <a:gd name="T10" fmla="*/ 140 w 742"/>
                      <a:gd name="T11" fmla="*/ 474 h 640"/>
                      <a:gd name="T12" fmla="*/ 0 w 742"/>
                      <a:gd name="T13" fmla="*/ 420 h 640"/>
                      <a:gd name="T14" fmla="*/ 0 60000 65536"/>
                      <a:gd name="T15" fmla="*/ 0 60000 65536"/>
                      <a:gd name="T16" fmla="*/ 0 60000 65536"/>
                      <a:gd name="T17" fmla="*/ 0 60000 65536"/>
                      <a:gd name="T18" fmla="*/ 0 60000 65536"/>
                      <a:gd name="T19" fmla="*/ 0 60000 65536"/>
                      <a:gd name="T20" fmla="*/ 0 60000 65536"/>
                      <a:gd name="T21" fmla="*/ 0 w 742"/>
                      <a:gd name="T22" fmla="*/ 0 h 640"/>
                      <a:gd name="T23" fmla="*/ 742 w 742"/>
                      <a:gd name="T24" fmla="*/ 640 h 6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2" h="640">
                        <a:moveTo>
                          <a:pt x="0" y="420"/>
                        </a:moveTo>
                        <a:lnTo>
                          <a:pt x="0" y="570"/>
                        </a:lnTo>
                        <a:lnTo>
                          <a:pt x="140" y="640"/>
                        </a:lnTo>
                        <a:lnTo>
                          <a:pt x="742" y="150"/>
                        </a:lnTo>
                        <a:lnTo>
                          <a:pt x="742" y="0"/>
                        </a:lnTo>
                        <a:lnTo>
                          <a:pt x="140" y="474"/>
                        </a:lnTo>
                        <a:lnTo>
                          <a:pt x="0" y="420"/>
                        </a:lnTo>
                        <a:close/>
                      </a:path>
                    </a:pathLst>
                  </a:cu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0023" name="Line 715"/>
                  <p:cNvSpPr>
                    <a:spLocks noChangeShapeType="1"/>
                  </p:cNvSpPr>
                  <p:nvPr/>
                </p:nvSpPr>
                <p:spPr bwMode="auto">
                  <a:xfrm flipV="1">
                    <a:off x="5412" y="3612"/>
                    <a:ext cx="0" cy="156"/>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lIns="0" tIns="0" rIns="0" bIns="0" anchor="ctr"/>
                  <a:lstStyle/>
                  <a:p>
                    <a:endParaRPr lang="en-US"/>
                  </a:p>
                </p:txBody>
              </p:sp>
            </p:grpSp>
            <p:sp>
              <p:nvSpPr>
                <p:cNvPr id="253644" name="Oval 716"/>
                <p:cNvSpPr>
                  <a:spLocks noChangeArrowheads="1"/>
                </p:cNvSpPr>
                <p:nvPr/>
              </p:nvSpPr>
              <p:spPr bwMode="auto">
                <a:xfrm>
                  <a:off x="3826" y="1496"/>
                  <a:ext cx="66" cy="59"/>
                </a:xfrm>
                <a:prstGeom prst="ellipse">
                  <a:avLst/>
                </a:prstGeom>
                <a:noFill/>
                <a:ln w="3175" cap="sq">
                  <a:solidFill>
                    <a:schemeClr val="bg2"/>
                  </a:solidFill>
                  <a:round/>
                  <a:headEnd type="none" w="sm" len="sm"/>
                  <a:tailEnd type="none" w="sm" len="sm"/>
                </a:ln>
                <a:effectLst>
                  <a:outerShdw dist="28398" dir="12393903"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45" name="Oval 717"/>
                <p:cNvSpPr>
                  <a:spLocks noChangeArrowheads="1"/>
                </p:cNvSpPr>
                <p:nvPr/>
              </p:nvSpPr>
              <p:spPr bwMode="auto">
                <a:xfrm>
                  <a:off x="3826" y="1217"/>
                  <a:ext cx="66" cy="59"/>
                </a:xfrm>
                <a:prstGeom prst="ellipse">
                  <a:avLst/>
                </a:prstGeom>
                <a:noFill/>
                <a:ln w="3175" cap="sq">
                  <a:solidFill>
                    <a:schemeClr val="bg2"/>
                  </a:solidFill>
                  <a:round/>
                  <a:headEnd type="none" w="sm" len="sm"/>
                  <a:tailEnd type="none" w="sm" len="sm"/>
                </a:ln>
                <a:effectLst>
                  <a:outerShdw dist="28398" dir="12393903"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46" name="Oval 718"/>
                <p:cNvSpPr>
                  <a:spLocks noChangeArrowheads="1"/>
                </p:cNvSpPr>
                <p:nvPr/>
              </p:nvSpPr>
              <p:spPr bwMode="auto">
                <a:xfrm>
                  <a:off x="3826" y="1775"/>
                  <a:ext cx="66" cy="59"/>
                </a:xfrm>
                <a:prstGeom prst="ellipse">
                  <a:avLst/>
                </a:prstGeom>
                <a:noFill/>
                <a:ln w="3175" cap="sq">
                  <a:solidFill>
                    <a:schemeClr val="bg2"/>
                  </a:solidFill>
                  <a:round/>
                  <a:headEnd type="none" w="sm" len="sm"/>
                  <a:tailEnd type="none" w="sm" len="sm"/>
                </a:ln>
                <a:effectLst>
                  <a:outerShdw dist="28398" dir="12393903"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47" name="Oval 719"/>
                <p:cNvSpPr>
                  <a:spLocks noChangeArrowheads="1"/>
                </p:cNvSpPr>
                <p:nvPr/>
              </p:nvSpPr>
              <p:spPr bwMode="auto">
                <a:xfrm>
                  <a:off x="3826" y="2325"/>
                  <a:ext cx="66" cy="66"/>
                </a:xfrm>
                <a:prstGeom prst="ellipse">
                  <a:avLst/>
                </a:prstGeom>
                <a:noFill/>
                <a:ln w="3175" cap="sq">
                  <a:solidFill>
                    <a:schemeClr val="bg2"/>
                  </a:solidFill>
                  <a:round/>
                  <a:headEnd type="none" w="sm" len="sm"/>
                  <a:tailEnd type="none" w="sm" len="sm"/>
                </a:ln>
                <a:effectLst>
                  <a:outerShdw dist="28398" dir="12393903"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48" name="Oval 720"/>
                <p:cNvSpPr>
                  <a:spLocks noChangeArrowheads="1"/>
                </p:cNvSpPr>
                <p:nvPr/>
              </p:nvSpPr>
              <p:spPr bwMode="auto">
                <a:xfrm>
                  <a:off x="3826" y="2046"/>
                  <a:ext cx="66" cy="66"/>
                </a:xfrm>
                <a:prstGeom prst="ellipse">
                  <a:avLst/>
                </a:prstGeom>
                <a:noFill/>
                <a:ln w="3175" cap="sq">
                  <a:solidFill>
                    <a:schemeClr val="bg2"/>
                  </a:solidFill>
                  <a:round/>
                  <a:headEnd type="none" w="sm" len="sm"/>
                  <a:tailEnd type="none" w="sm" len="sm"/>
                </a:ln>
                <a:effectLst>
                  <a:outerShdw dist="28398" dir="12393903"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49" name="Oval 721"/>
                <p:cNvSpPr>
                  <a:spLocks noChangeArrowheads="1"/>
                </p:cNvSpPr>
                <p:nvPr/>
              </p:nvSpPr>
              <p:spPr bwMode="auto">
                <a:xfrm>
                  <a:off x="5209" y="1966"/>
                  <a:ext cx="60" cy="66"/>
                </a:xfrm>
                <a:prstGeom prst="ellipse">
                  <a:avLst/>
                </a:prstGeom>
                <a:noFill/>
                <a:ln w="3175" cap="sq">
                  <a:solidFill>
                    <a:schemeClr val="bg2"/>
                  </a:solidFill>
                  <a:round/>
                  <a:headEnd type="none" w="sm" len="sm"/>
                  <a:tailEnd type="none" w="sm" len="sm"/>
                </a:ln>
                <a:effectLst>
                  <a:outerShdw dist="28398" dir="12393903"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50" name="Oval 722"/>
                <p:cNvSpPr>
                  <a:spLocks noChangeArrowheads="1"/>
                </p:cNvSpPr>
                <p:nvPr/>
              </p:nvSpPr>
              <p:spPr bwMode="auto">
                <a:xfrm>
                  <a:off x="5209" y="1694"/>
                  <a:ext cx="60" cy="66"/>
                </a:xfrm>
                <a:prstGeom prst="ellipse">
                  <a:avLst/>
                </a:prstGeom>
                <a:noFill/>
                <a:ln w="3175" cap="sq">
                  <a:solidFill>
                    <a:schemeClr val="bg2"/>
                  </a:solidFill>
                  <a:round/>
                  <a:headEnd type="none" w="sm" len="sm"/>
                  <a:tailEnd type="none" w="sm" len="sm"/>
                </a:ln>
                <a:effectLst>
                  <a:outerShdw dist="28398" dir="12393903"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51" name="Oval 723"/>
                <p:cNvSpPr>
                  <a:spLocks noChangeArrowheads="1"/>
                </p:cNvSpPr>
                <p:nvPr/>
              </p:nvSpPr>
              <p:spPr bwMode="auto">
                <a:xfrm>
                  <a:off x="5209" y="2244"/>
                  <a:ext cx="60" cy="59"/>
                </a:xfrm>
                <a:prstGeom prst="ellipse">
                  <a:avLst/>
                </a:prstGeom>
                <a:noFill/>
                <a:ln w="3175" cap="sq">
                  <a:solidFill>
                    <a:schemeClr val="bg2"/>
                  </a:solidFill>
                  <a:round/>
                  <a:headEnd type="none" w="sm" len="sm"/>
                  <a:tailEnd type="none" w="sm" len="sm"/>
                </a:ln>
                <a:effectLst>
                  <a:outerShdw dist="28398" dir="12393903"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52" name="Oval 724"/>
                <p:cNvSpPr>
                  <a:spLocks noChangeArrowheads="1"/>
                </p:cNvSpPr>
                <p:nvPr/>
              </p:nvSpPr>
              <p:spPr bwMode="auto">
                <a:xfrm>
                  <a:off x="5209" y="2787"/>
                  <a:ext cx="60" cy="59"/>
                </a:xfrm>
                <a:prstGeom prst="ellipse">
                  <a:avLst/>
                </a:prstGeom>
                <a:noFill/>
                <a:ln w="3175" cap="sq">
                  <a:solidFill>
                    <a:schemeClr val="bg2"/>
                  </a:solidFill>
                  <a:round/>
                  <a:headEnd type="none" w="sm" len="sm"/>
                  <a:tailEnd type="none" w="sm" len="sm"/>
                </a:ln>
                <a:effectLst>
                  <a:outerShdw dist="28398" dir="12393903"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53" name="Oval 725"/>
                <p:cNvSpPr>
                  <a:spLocks noChangeArrowheads="1"/>
                </p:cNvSpPr>
                <p:nvPr/>
              </p:nvSpPr>
              <p:spPr bwMode="auto">
                <a:xfrm>
                  <a:off x="5209" y="2516"/>
                  <a:ext cx="60" cy="59"/>
                </a:xfrm>
                <a:prstGeom prst="ellipse">
                  <a:avLst/>
                </a:prstGeom>
                <a:noFill/>
                <a:ln w="3175" cap="sq">
                  <a:solidFill>
                    <a:schemeClr val="bg2"/>
                  </a:solidFill>
                  <a:round/>
                  <a:headEnd type="none" w="sm" len="sm"/>
                  <a:tailEnd type="none" w="sm" len="sm"/>
                </a:ln>
                <a:effectLst>
                  <a:outerShdw dist="28398" dir="12393903"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grpSp>
              <p:nvGrpSpPr>
                <p:cNvPr id="19999" name="Group 726"/>
                <p:cNvGrpSpPr>
                  <a:grpSpLocks/>
                </p:cNvGrpSpPr>
                <p:nvPr/>
              </p:nvGrpSpPr>
              <p:grpSpPr bwMode="auto">
                <a:xfrm>
                  <a:off x="3678" y="1356"/>
                  <a:ext cx="1749" cy="1398"/>
                  <a:chOff x="3670" y="1357"/>
                  <a:chExt cx="1749" cy="1398"/>
                </a:xfrm>
              </p:grpSpPr>
              <p:grpSp>
                <p:nvGrpSpPr>
                  <p:cNvPr id="20010" name="Group 727"/>
                  <p:cNvGrpSpPr>
                    <a:grpSpLocks/>
                  </p:cNvGrpSpPr>
                  <p:nvPr/>
                </p:nvGrpSpPr>
                <p:grpSpPr bwMode="auto">
                  <a:xfrm>
                    <a:off x="5310" y="1859"/>
                    <a:ext cx="109" cy="120"/>
                    <a:chOff x="5310" y="1859"/>
                    <a:chExt cx="109" cy="120"/>
                  </a:xfrm>
                </p:grpSpPr>
                <p:sp>
                  <p:nvSpPr>
                    <p:cNvPr id="253656" name="Oval 728"/>
                    <p:cNvSpPr>
                      <a:spLocks noChangeArrowheads="1"/>
                    </p:cNvSpPr>
                    <p:nvPr/>
                  </p:nvSpPr>
                  <p:spPr bwMode="auto">
                    <a:xfrm>
                      <a:off x="5309" y="1857"/>
                      <a:ext cx="109" cy="125"/>
                    </a:xfrm>
                    <a:prstGeom prst="ellipse">
                      <a:avLst/>
                    </a:prstGeom>
                    <a:noFill/>
                    <a:ln w="9525" cap="sq">
                      <a:solidFill>
                        <a:schemeClr val="bg2"/>
                      </a:solidFill>
                      <a:round/>
                      <a:headEnd type="none" w="sm" len="sm"/>
                      <a:tailEnd type="none" w="sm" len="sm"/>
                    </a:ln>
                    <a:effectLst>
                      <a:outerShdw dist="25400" dir="10800000" algn="ctr" rotWithShape="0">
                        <a:srgbClr val="333333"/>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57" name="Oval 729"/>
                    <p:cNvSpPr>
                      <a:spLocks noChangeArrowheads="1"/>
                    </p:cNvSpPr>
                    <p:nvPr/>
                  </p:nvSpPr>
                  <p:spPr bwMode="auto">
                    <a:xfrm>
                      <a:off x="5321" y="1857"/>
                      <a:ext cx="97" cy="125"/>
                    </a:xfrm>
                    <a:prstGeom prst="ellipse">
                      <a:avLst/>
                    </a:prstGeom>
                    <a:noFill/>
                    <a:ln w="3175" cap="sq">
                      <a:solidFill>
                        <a:schemeClr val="bg2"/>
                      </a:solidFill>
                      <a:round/>
                      <a:headEnd type="none" w="sm" len="sm"/>
                      <a:tailEnd type="none" w="sm" len="sm"/>
                    </a:ln>
                    <a:effectLst>
                      <a:outerShdw dist="25400" dir="10800000" algn="ctr" rotWithShape="0">
                        <a:srgbClr val="333333"/>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nvGrpSpPr>
                  <p:cNvPr id="20011" name="Group 730"/>
                  <p:cNvGrpSpPr>
                    <a:grpSpLocks/>
                  </p:cNvGrpSpPr>
                  <p:nvPr/>
                </p:nvGrpSpPr>
                <p:grpSpPr bwMode="auto">
                  <a:xfrm>
                    <a:off x="5310" y="2635"/>
                    <a:ext cx="109" cy="120"/>
                    <a:chOff x="5310" y="1859"/>
                    <a:chExt cx="109" cy="120"/>
                  </a:xfrm>
                </p:grpSpPr>
                <p:sp>
                  <p:nvSpPr>
                    <p:cNvPr id="253659" name="Oval 731"/>
                    <p:cNvSpPr>
                      <a:spLocks noChangeArrowheads="1"/>
                    </p:cNvSpPr>
                    <p:nvPr/>
                  </p:nvSpPr>
                  <p:spPr bwMode="auto">
                    <a:xfrm>
                      <a:off x="5309" y="1858"/>
                      <a:ext cx="109" cy="110"/>
                    </a:xfrm>
                    <a:prstGeom prst="ellipse">
                      <a:avLst/>
                    </a:prstGeom>
                    <a:noFill/>
                    <a:ln w="9525" cap="sq">
                      <a:solidFill>
                        <a:schemeClr val="bg2"/>
                      </a:solidFill>
                      <a:round/>
                      <a:headEnd type="none" w="sm" len="sm"/>
                      <a:tailEnd type="none" w="sm" len="sm"/>
                    </a:ln>
                    <a:effectLst>
                      <a:outerShdw dist="25400" dir="10800000" algn="ctr" rotWithShape="0">
                        <a:srgbClr val="333333"/>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60" name="Oval 732"/>
                    <p:cNvSpPr>
                      <a:spLocks noChangeArrowheads="1"/>
                    </p:cNvSpPr>
                    <p:nvPr/>
                  </p:nvSpPr>
                  <p:spPr bwMode="auto">
                    <a:xfrm>
                      <a:off x="5321" y="1858"/>
                      <a:ext cx="97" cy="110"/>
                    </a:xfrm>
                    <a:prstGeom prst="ellipse">
                      <a:avLst/>
                    </a:prstGeom>
                    <a:noFill/>
                    <a:ln w="3175" cap="sq">
                      <a:solidFill>
                        <a:schemeClr val="bg2"/>
                      </a:solidFill>
                      <a:round/>
                      <a:headEnd type="none" w="sm" len="sm"/>
                      <a:tailEnd type="none" w="sm" len="sm"/>
                    </a:ln>
                    <a:effectLst>
                      <a:outerShdw dist="25400" dir="10800000" algn="ctr" rotWithShape="0">
                        <a:srgbClr val="333333"/>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nvGrpSpPr>
                  <p:cNvPr id="20012" name="Group 733"/>
                  <p:cNvGrpSpPr>
                    <a:grpSpLocks/>
                  </p:cNvGrpSpPr>
                  <p:nvPr/>
                </p:nvGrpSpPr>
                <p:grpSpPr bwMode="auto">
                  <a:xfrm>
                    <a:off x="3670" y="1357"/>
                    <a:ext cx="95" cy="882"/>
                    <a:chOff x="3670" y="1357"/>
                    <a:chExt cx="95" cy="882"/>
                  </a:xfrm>
                </p:grpSpPr>
                <p:sp>
                  <p:nvSpPr>
                    <p:cNvPr id="253662" name="Oval 734"/>
                    <p:cNvSpPr>
                      <a:spLocks noChangeArrowheads="1"/>
                    </p:cNvSpPr>
                    <p:nvPr/>
                  </p:nvSpPr>
                  <p:spPr bwMode="auto">
                    <a:xfrm>
                      <a:off x="3619" y="1358"/>
                      <a:ext cx="145" cy="117"/>
                    </a:xfrm>
                    <a:prstGeom prst="ellipse">
                      <a:avLst/>
                    </a:prstGeom>
                    <a:noFill/>
                    <a:ln w="9525" cap="sq">
                      <a:solidFill>
                        <a:schemeClr val="bg2"/>
                      </a:solidFill>
                      <a:round/>
                      <a:headEnd type="none" w="sm" len="sm"/>
                      <a:tailEnd type="none" w="sm" len="sm"/>
                    </a:ln>
                    <a:effectLst>
                      <a:outerShdw dist="25400" dir="10800000" algn="ctr" rotWithShape="0">
                        <a:srgbClr val="333333"/>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63" name="Oval 735"/>
                    <p:cNvSpPr>
                      <a:spLocks noChangeArrowheads="1"/>
                    </p:cNvSpPr>
                    <p:nvPr/>
                  </p:nvSpPr>
                  <p:spPr bwMode="auto">
                    <a:xfrm>
                      <a:off x="3619" y="2121"/>
                      <a:ext cx="145" cy="117"/>
                    </a:xfrm>
                    <a:prstGeom prst="ellipse">
                      <a:avLst/>
                    </a:prstGeom>
                    <a:noFill/>
                    <a:ln w="9525" cap="sq">
                      <a:solidFill>
                        <a:schemeClr val="bg2"/>
                      </a:solidFill>
                      <a:round/>
                      <a:headEnd type="none" w="sm" len="sm"/>
                      <a:tailEnd type="none" w="sm" len="sm"/>
                    </a:ln>
                    <a:effectLst>
                      <a:outerShdw dist="25400" dir="10800000" algn="ctr" rotWithShape="0">
                        <a:srgbClr val="333333"/>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grpSp>
              <p:nvGrpSpPr>
                <p:cNvPr id="20000" name="Group 736"/>
                <p:cNvGrpSpPr>
                  <a:grpSpLocks/>
                </p:cNvGrpSpPr>
                <p:nvPr/>
              </p:nvGrpSpPr>
              <p:grpSpPr bwMode="auto">
                <a:xfrm>
                  <a:off x="3678" y="1356"/>
                  <a:ext cx="1749" cy="1398"/>
                  <a:chOff x="3670" y="1357"/>
                  <a:chExt cx="1749" cy="1398"/>
                </a:xfrm>
              </p:grpSpPr>
              <p:grpSp>
                <p:nvGrpSpPr>
                  <p:cNvPr id="20001" name="Group 737"/>
                  <p:cNvGrpSpPr>
                    <a:grpSpLocks/>
                  </p:cNvGrpSpPr>
                  <p:nvPr/>
                </p:nvGrpSpPr>
                <p:grpSpPr bwMode="auto">
                  <a:xfrm>
                    <a:off x="5310" y="1859"/>
                    <a:ext cx="109" cy="120"/>
                    <a:chOff x="5310" y="1859"/>
                    <a:chExt cx="109" cy="120"/>
                  </a:xfrm>
                </p:grpSpPr>
                <p:sp>
                  <p:nvSpPr>
                    <p:cNvPr id="253666" name="Oval 738"/>
                    <p:cNvSpPr>
                      <a:spLocks noChangeArrowheads="1"/>
                    </p:cNvSpPr>
                    <p:nvPr/>
                  </p:nvSpPr>
                  <p:spPr bwMode="auto">
                    <a:xfrm>
                      <a:off x="5309" y="1857"/>
                      <a:ext cx="109" cy="125"/>
                    </a:xfrm>
                    <a:prstGeom prst="ellipse">
                      <a:avLst/>
                    </a:prstGeom>
                    <a:noFill/>
                    <a:ln w="9525" cap="sq">
                      <a:solidFill>
                        <a:schemeClr val="bg2"/>
                      </a:solidFill>
                      <a:round/>
                      <a:headEnd type="none" w="sm" len="sm"/>
                      <a:tailEnd type="none" w="sm" len="sm"/>
                    </a:ln>
                    <a:effectLst>
                      <a:outerShdw dist="25400" dir="10800000" algn="ctr" rotWithShape="0">
                        <a:srgbClr val="333333"/>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67" name="Oval 739"/>
                    <p:cNvSpPr>
                      <a:spLocks noChangeArrowheads="1"/>
                    </p:cNvSpPr>
                    <p:nvPr/>
                  </p:nvSpPr>
                  <p:spPr bwMode="auto">
                    <a:xfrm>
                      <a:off x="5321" y="1857"/>
                      <a:ext cx="97" cy="125"/>
                    </a:xfrm>
                    <a:prstGeom prst="ellipse">
                      <a:avLst/>
                    </a:prstGeom>
                    <a:noFill/>
                    <a:ln w="3175" cap="sq">
                      <a:solidFill>
                        <a:schemeClr val="bg2"/>
                      </a:solidFill>
                      <a:round/>
                      <a:headEnd type="none" w="sm" len="sm"/>
                      <a:tailEnd type="none" w="sm" len="sm"/>
                    </a:ln>
                    <a:effectLst>
                      <a:outerShdw dist="25400" dir="10800000" algn="ctr" rotWithShape="0">
                        <a:srgbClr val="333333"/>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nvGrpSpPr>
                  <p:cNvPr id="20002" name="Group 740"/>
                  <p:cNvGrpSpPr>
                    <a:grpSpLocks/>
                  </p:cNvGrpSpPr>
                  <p:nvPr/>
                </p:nvGrpSpPr>
                <p:grpSpPr bwMode="auto">
                  <a:xfrm>
                    <a:off x="5310" y="2635"/>
                    <a:ext cx="109" cy="120"/>
                    <a:chOff x="5310" y="1859"/>
                    <a:chExt cx="109" cy="120"/>
                  </a:xfrm>
                </p:grpSpPr>
                <p:sp>
                  <p:nvSpPr>
                    <p:cNvPr id="253669" name="Oval 741"/>
                    <p:cNvSpPr>
                      <a:spLocks noChangeArrowheads="1"/>
                    </p:cNvSpPr>
                    <p:nvPr/>
                  </p:nvSpPr>
                  <p:spPr bwMode="auto">
                    <a:xfrm>
                      <a:off x="5309" y="1858"/>
                      <a:ext cx="109" cy="110"/>
                    </a:xfrm>
                    <a:prstGeom prst="ellipse">
                      <a:avLst/>
                    </a:prstGeom>
                    <a:noFill/>
                    <a:ln w="9525" cap="sq">
                      <a:solidFill>
                        <a:schemeClr val="bg2"/>
                      </a:solidFill>
                      <a:round/>
                      <a:headEnd type="none" w="sm" len="sm"/>
                      <a:tailEnd type="none" w="sm" len="sm"/>
                    </a:ln>
                    <a:effectLst>
                      <a:outerShdw dist="25400" dir="10800000" algn="ctr" rotWithShape="0">
                        <a:srgbClr val="333333"/>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70" name="Oval 742"/>
                    <p:cNvSpPr>
                      <a:spLocks noChangeArrowheads="1"/>
                    </p:cNvSpPr>
                    <p:nvPr/>
                  </p:nvSpPr>
                  <p:spPr bwMode="auto">
                    <a:xfrm>
                      <a:off x="5321" y="1858"/>
                      <a:ext cx="97" cy="110"/>
                    </a:xfrm>
                    <a:prstGeom prst="ellipse">
                      <a:avLst/>
                    </a:prstGeom>
                    <a:noFill/>
                    <a:ln w="3175" cap="sq">
                      <a:solidFill>
                        <a:schemeClr val="bg2"/>
                      </a:solidFill>
                      <a:round/>
                      <a:headEnd type="none" w="sm" len="sm"/>
                      <a:tailEnd type="none" w="sm" len="sm"/>
                    </a:ln>
                    <a:effectLst>
                      <a:outerShdw dist="25400" dir="10800000" algn="ctr" rotWithShape="0">
                        <a:srgbClr val="333333"/>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nvGrpSpPr>
                  <p:cNvPr id="20003" name="Group 743"/>
                  <p:cNvGrpSpPr>
                    <a:grpSpLocks/>
                  </p:cNvGrpSpPr>
                  <p:nvPr/>
                </p:nvGrpSpPr>
                <p:grpSpPr bwMode="auto">
                  <a:xfrm>
                    <a:off x="3670" y="1357"/>
                    <a:ext cx="95" cy="882"/>
                    <a:chOff x="3670" y="1357"/>
                    <a:chExt cx="95" cy="882"/>
                  </a:xfrm>
                </p:grpSpPr>
                <p:sp>
                  <p:nvSpPr>
                    <p:cNvPr id="253672" name="Oval 744"/>
                    <p:cNvSpPr>
                      <a:spLocks noChangeArrowheads="1"/>
                    </p:cNvSpPr>
                    <p:nvPr/>
                  </p:nvSpPr>
                  <p:spPr bwMode="auto">
                    <a:xfrm>
                      <a:off x="3619" y="1358"/>
                      <a:ext cx="145" cy="117"/>
                    </a:xfrm>
                    <a:prstGeom prst="ellipse">
                      <a:avLst/>
                    </a:prstGeom>
                    <a:noFill/>
                    <a:ln w="9525" cap="sq">
                      <a:solidFill>
                        <a:schemeClr val="bg2"/>
                      </a:solidFill>
                      <a:round/>
                      <a:headEnd type="none" w="sm" len="sm"/>
                      <a:tailEnd type="none" w="sm" len="sm"/>
                    </a:ln>
                    <a:effectLst>
                      <a:outerShdw dist="25400" dir="10800000" algn="ctr" rotWithShape="0">
                        <a:srgbClr val="333333"/>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73" name="Oval 745"/>
                    <p:cNvSpPr>
                      <a:spLocks noChangeArrowheads="1"/>
                    </p:cNvSpPr>
                    <p:nvPr/>
                  </p:nvSpPr>
                  <p:spPr bwMode="auto">
                    <a:xfrm>
                      <a:off x="3619" y="2121"/>
                      <a:ext cx="145" cy="117"/>
                    </a:xfrm>
                    <a:prstGeom prst="ellipse">
                      <a:avLst/>
                    </a:prstGeom>
                    <a:noFill/>
                    <a:ln w="9525" cap="sq">
                      <a:solidFill>
                        <a:schemeClr val="bg2"/>
                      </a:solidFill>
                      <a:round/>
                      <a:headEnd type="none" w="sm" len="sm"/>
                      <a:tailEnd type="none" w="sm" len="sm"/>
                    </a:ln>
                    <a:effectLst>
                      <a:outerShdw dist="25400" dir="10800000" algn="ctr" rotWithShape="0">
                        <a:srgbClr val="333333"/>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grpSp>
        </p:grpSp>
        <p:grpSp>
          <p:nvGrpSpPr>
            <p:cNvPr id="19710" name="Group 746"/>
            <p:cNvGrpSpPr>
              <a:grpSpLocks/>
            </p:cNvGrpSpPr>
            <p:nvPr/>
          </p:nvGrpSpPr>
          <p:grpSpPr bwMode="auto">
            <a:xfrm>
              <a:off x="1332" y="3223"/>
              <a:ext cx="401" cy="334"/>
              <a:chOff x="7572" y="1836"/>
              <a:chExt cx="770" cy="551"/>
            </a:xfrm>
          </p:grpSpPr>
          <p:grpSp>
            <p:nvGrpSpPr>
              <p:cNvPr id="19711" name="Group 747"/>
              <p:cNvGrpSpPr>
                <a:grpSpLocks/>
              </p:cNvGrpSpPr>
              <p:nvPr/>
            </p:nvGrpSpPr>
            <p:grpSpPr bwMode="auto">
              <a:xfrm>
                <a:off x="7765" y="1893"/>
                <a:ext cx="560" cy="406"/>
                <a:chOff x="3656" y="1138"/>
                <a:chExt cx="1764" cy="1808"/>
              </a:xfrm>
            </p:grpSpPr>
            <p:grpSp>
              <p:nvGrpSpPr>
                <p:cNvPr id="19936" name="Group 748"/>
                <p:cNvGrpSpPr>
                  <a:grpSpLocks/>
                </p:cNvGrpSpPr>
                <p:nvPr/>
              </p:nvGrpSpPr>
              <p:grpSpPr bwMode="auto">
                <a:xfrm>
                  <a:off x="3737" y="1138"/>
                  <a:ext cx="1583" cy="1808"/>
                  <a:chOff x="0" y="1138"/>
                  <a:chExt cx="1583" cy="1808"/>
                </a:xfrm>
              </p:grpSpPr>
              <p:sp>
                <p:nvSpPr>
                  <p:cNvPr id="253677" name="Freeform 749"/>
                  <p:cNvSpPr>
                    <a:spLocks/>
                  </p:cNvSpPr>
                  <p:nvPr/>
                </p:nvSpPr>
                <p:spPr bwMode="auto">
                  <a:xfrm>
                    <a:off x="1" y="1141"/>
                    <a:ext cx="1585" cy="1807"/>
                  </a:xfrm>
                  <a:custGeom>
                    <a:avLst/>
                    <a:gdLst/>
                    <a:ahLst/>
                    <a:cxnLst>
                      <a:cxn ang="0">
                        <a:pos x="0" y="0"/>
                      </a:cxn>
                      <a:cxn ang="0">
                        <a:pos x="0" y="1258"/>
                      </a:cxn>
                      <a:cxn ang="0">
                        <a:pos x="1531" y="1808"/>
                      </a:cxn>
                      <a:cxn ang="0">
                        <a:pos x="1531" y="520"/>
                      </a:cxn>
                      <a:cxn ang="0">
                        <a:pos x="0" y="0"/>
                      </a:cxn>
                    </a:cxnLst>
                    <a:rect l="0" t="0" r="r" b="b"/>
                    <a:pathLst>
                      <a:path w="1531" h="1808">
                        <a:moveTo>
                          <a:pt x="0" y="0"/>
                        </a:moveTo>
                        <a:lnTo>
                          <a:pt x="0" y="1258"/>
                        </a:lnTo>
                        <a:lnTo>
                          <a:pt x="1531" y="1808"/>
                        </a:lnTo>
                        <a:lnTo>
                          <a:pt x="1531" y="520"/>
                        </a:lnTo>
                        <a:lnTo>
                          <a:pt x="0" y="0"/>
                        </a:lnTo>
                        <a:close/>
                      </a:path>
                    </a:pathLst>
                  </a:custGeom>
                  <a:solidFill>
                    <a:schemeClr val="bg1"/>
                  </a:solidFill>
                  <a:ln w="38100" cap="sq" cmpd="sng">
                    <a:solidFill>
                      <a:srgbClr val="333333"/>
                    </a:solidFill>
                    <a:prstDash val="solid"/>
                    <a:round/>
                    <a:headEnd type="none" w="sm" len="sm"/>
                    <a:tailEnd type="none" w="sm" len="sm"/>
                  </a:ln>
                  <a:effectLst>
                    <a:outerShdw dist="50800" algn="ctr" rotWithShape="0">
                      <a:srgbClr val="11111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78" name="Oval 750"/>
                  <p:cNvSpPr>
                    <a:spLocks noChangeArrowheads="1"/>
                  </p:cNvSpPr>
                  <p:nvPr/>
                </p:nvSpPr>
                <p:spPr bwMode="auto">
                  <a:xfrm>
                    <a:off x="43" y="1487"/>
                    <a:ext cx="67" cy="66"/>
                  </a:xfrm>
                  <a:prstGeom prst="ellipse">
                    <a:avLst/>
                  </a:prstGeom>
                  <a:solidFill>
                    <a:schemeClr val="bg1"/>
                  </a:solidFill>
                  <a:ln w="3175" cap="sq">
                    <a:solidFill>
                      <a:schemeClr val="bg2"/>
                    </a:solidFill>
                    <a:round/>
                    <a:headEnd type="none" w="sm" len="sm"/>
                    <a:tailEnd type="none" w="sm" len="sm"/>
                  </a:ln>
                  <a:effectLst>
                    <a:outerShdw dist="38100" dir="16200000" algn="ctr" rotWithShape="0">
                      <a:srgbClr val="11111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79" name="Oval 751"/>
                  <p:cNvSpPr>
                    <a:spLocks noChangeArrowheads="1"/>
                  </p:cNvSpPr>
                  <p:nvPr/>
                </p:nvSpPr>
                <p:spPr bwMode="auto">
                  <a:xfrm>
                    <a:off x="43" y="1207"/>
                    <a:ext cx="67" cy="66"/>
                  </a:xfrm>
                  <a:prstGeom prst="ellipse">
                    <a:avLst/>
                  </a:prstGeom>
                  <a:solidFill>
                    <a:schemeClr val="bg1"/>
                  </a:solidFill>
                  <a:ln w="3175" cap="sq">
                    <a:solidFill>
                      <a:schemeClr val="bg2"/>
                    </a:solidFill>
                    <a:round/>
                    <a:headEnd type="none" w="sm" len="sm"/>
                    <a:tailEnd type="none" w="sm" len="sm"/>
                  </a:ln>
                  <a:effectLst>
                    <a:outerShdw dist="38100" dir="16200000" algn="ctr" rotWithShape="0">
                      <a:srgbClr val="11111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80" name="Oval 752"/>
                  <p:cNvSpPr>
                    <a:spLocks noChangeArrowheads="1"/>
                  </p:cNvSpPr>
                  <p:nvPr/>
                </p:nvSpPr>
                <p:spPr bwMode="auto">
                  <a:xfrm>
                    <a:off x="43" y="1766"/>
                    <a:ext cx="67" cy="66"/>
                  </a:xfrm>
                  <a:prstGeom prst="ellipse">
                    <a:avLst/>
                  </a:prstGeom>
                  <a:solidFill>
                    <a:schemeClr val="bg1"/>
                  </a:solidFill>
                  <a:ln w="3175" cap="sq">
                    <a:solidFill>
                      <a:schemeClr val="bg2"/>
                    </a:solidFill>
                    <a:round/>
                    <a:headEnd type="none" w="sm" len="sm"/>
                    <a:tailEnd type="none" w="sm" len="sm"/>
                  </a:ln>
                  <a:effectLst>
                    <a:outerShdw dist="38100" dir="16200000" algn="ctr" rotWithShape="0">
                      <a:srgbClr val="11111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81" name="Oval 753"/>
                  <p:cNvSpPr>
                    <a:spLocks noChangeArrowheads="1"/>
                  </p:cNvSpPr>
                  <p:nvPr/>
                </p:nvSpPr>
                <p:spPr bwMode="auto">
                  <a:xfrm>
                    <a:off x="43" y="2324"/>
                    <a:ext cx="67" cy="59"/>
                  </a:xfrm>
                  <a:prstGeom prst="ellipse">
                    <a:avLst/>
                  </a:prstGeom>
                  <a:solidFill>
                    <a:schemeClr val="bg1"/>
                  </a:solidFill>
                  <a:ln w="3175" cap="sq">
                    <a:solidFill>
                      <a:schemeClr val="bg2"/>
                    </a:solidFill>
                    <a:round/>
                    <a:headEnd type="none" w="sm" len="sm"/>
                    <a:tailEnd type="none" w="sm" len="sm"/>
                  </a:ln>
                  <a:effectLst>
                    <a:outerShdw dist="38100" dir="16200000" algn="ctr" rotWithShape="0">
                      <a:srgbClr val="11111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82" name="Oval 754"/>
                  <p:cNvSpPr>
                    <a:spLocks noChangeArrowheads="1"/>
                  </p:cNvSpPr>
                  <p:nvPr/>
                </p:nvSpPr>
                <p:spPr bwMode="auto">
                  <a:xfrm>
                    <a:off x="43" y="2045"/>
                    <a:ext cx="67" cy="59"/>
                  </a:xfrm>
                  <a:prstGeom prst="ellipse">
                    <a:avLst/>
                  </a:prstGeom>
                  <a:solidFill>
                    <a:schemeClr val="bg1"/>
                  </a:solidFill>
                  <a:ln w="3175" cap="sq">
                    <a:solidFill>
                      <a:schemeClr val="bg2"/>
                    </a:solidFill>
                    <a:round/>
                    <a:headEnd type="none" w="sm" len="sm"/>
                    <a:tailEnd type="none" w="sm" len="sm"/>
                  </a:ln>
                  <a:effectLst>
                    <a:outerShdw dist="38100" dir="16200000" algn="ctr" rotWithShape="0">
                      <a:srgbClr val="11111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83" name="Oval 755"/>
                  <p:cNvSpPr>
                    <a:spLocks noChangeArrowheads="1"/>
                  </p:cNvSpPr>
                  <p:nvPr/>
                </p:nvSpPr>
                <p:spPr bwMode="auto">
                  <a:xfrm>
                    <a:off x="1464" y="1971"/>
                    <a:ext cx="67" cy="66"/>
                  </a:xfrm>
                  <a:prstGeom prst="ellipse">
                    <a:avLst/>
                  </a:prstGeom>
                  <a:solidFill>
                    <a:schemeClr val="bg1"/>
                  </a:solidFill>
                  <a:ln w="3175" cap="sq">
                    <a:solidFill>
                      <a:schemeClr val="bg2"/>
                    </a:solidFill>
                    <a:round/>
                    <a:headEnd type="none" w="sm" len="sm"/>
                    <a:tailEnd type="none" w="sm" len="sm"/>
                  </a:ln>
                  <a:effectLst>
                    <a:outerShdw dist="38100" dir="16200000" algn="ctr" rotWithShape="0">
                      <a:srgbClr val="11111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84" name="Oval 756"/>
                  <p:cNvSpPr>
                    <a:spLocks noChangeArrowheads="1"/>
                  </p:cNvSpPr>
                  <p:nvPr/>
                </p:nvSpPr>
                <p:spPr bwMode="auto">
                  <a:xfrm>
                    <a:off x="1464" y="1692"/>
                    <a:ext cx="67" cy="66"/>
                  </a:xfrm>
                  <a:prstGeom prst="ellipse">
                    <a:avLst/>
                  </a:prstGeom>
                  <a:solidFill>
                    <a:schemeClr val="bg1"/>
                  </a:solidFill>
                  <a:ln w="3175" cap="sq">
                    <a:solidFill>
                      <a:schemeClr val="bg2"/>
                    </a:solidFill>
                    <a:round/>
                    <a:headEnd type="none" w="sm" len="sm"/>
                    <a:tailEnd type="none" w="sm" len="sm"/>
                  </a:ln>
                  <a:effectLst>
                    <a:outerShdw dist="38100" dir="16200000" algn="ctr" rotWithShape="0">
                      <a:srgbClr val="11111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85" name="Oval 757"/>
                  <p:cNvSpPr>
                    <a:spLocks noChangeArrowheads="1"/>
                  </p:cNvSpPr>
                  <p:nvPr/>
                </p:nvSpPr>
                <p:spPr bwMode="auto">
                  <a:xfrm>
                    <a:off x="1464" y="2251"/>
                    <a:ext cx="67" cy="66"/>
                  </a:xfrm>
                  <a:prstGeom prst="ellipse">
                    <a:avLst/>
                  </a:prstGeom>
                  <a:solidFill>
                    <a:schemeClr val="bg1"/>
                  </a:solidFill>
                  <a:ln w="3175" cap="sq">
                    <a:solidFill>
                      <a:schemeClr val="bg2"/>
                    </a:solidFill>
                    <a:round/>
                    <a:headEnd type="none" w="sm" len="sm"/>
                    <a:tailEnd type="none" w="sm" len="sm"/>
                  </a:ln>
                  <a:effectLst>
                    <a:outerShdw dist="38100" dir="16200000" algn="ctr" rotWithShape="0">
                      <a:srgbClr val="11111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86" name="Oval 758"/>
                  <p:cNvSpPr>
                    <a:spLocks noChangeArrowheads="1"/>
                  </p:cNvSpPr>
                  <p:nvPr/>
                </p:nvSpPr>
                <p:spPr bwMode="auto">
                  <a:xfrm>
                    <a:off x="1464" y="2809"/>
                    <a:ext cx="67" cy="59"/>
                  </a:xfrm>
                  <a:prstGeom prst="ellipse">
                    <a:avLst/>
                  </a:prstGeom>
                  <a:solidFill>
                    <a:schemeClr val="bg1"/>
                  </a:solidFill>
                  <a:ln w="3175" cap="sq">
                    <a:solidFill>
                      <a:schemeClr val="bg2"/>
                    </a:solidFill>
                    <a:round/>
                    <a:headEnd type="none" w="sm" len="sm"/>
                    <a:tailEnd type="none" w="sm" len="sm"/>
                  </a:ln>
                  <a:effectLst>
                    <a:outerShdw dist="38100" dir="16200000" algn="ctr" rotWithShape="0">
                      <a:srgbClr val="11111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87" name="Oval 759"/>
                  <p:cNvSpPr>
                    <a:spLocks noChangeArrowheads="1"/>
                  </p:cNvSpPr>
                  <p:nvPr/>
                </p:nvSpPr>
                <p:spPr bwMode="auto">
                  <a:xfrm>
                    <a:off x="1464" y="2530"/>
                    <a:ext cx="67" cy="59"/>
                  </a:xfrm>
                  <a:prstGeom prst="ellipse">
                    <a:avLst/>
                  </a:prstGeom>
                  <a:solidFill>
                    <a:schemeClr val="bg1"/>
                  </a:solidFill>
                  <a:ln w="3175" cap="sq">
                    <a:solidFill>
                      <a:schemeClr val="bg2"/>
                    </a:solidFill>
                    <a:round/>
                    <a:headEnd type="none" w="sm" len="sm"/>
                    <a:tailEnd type="none" w="sm" len="sm"/>
                  </a:ln>
                  <a:effectLst>
                    <a:outerShdw dist="38100" dir="16200000" algn="ctr" rotWithShape="0">
                      <a:srgbClr val="11111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88" name="Oval 760"/>
                  <p:cNvSpPr>
                    <a:spLocks noChangeArrowheads="1"/>
                  </p:cNvSpPr>
                  <p:nvPr/>
                </p:nvSpPr>
                <p:spPr bwMode="auto">
                  <a:xfrm>
                    <a:off x="1428" y="1825"/>
                    <a:ext cx="48" cy="51"/>
                  </a:xfrm>
                  <a:prstGeom prst="ellipse">
                    <a:avLst/>
                  </a:prstGeom>
                  <a:solidFill>
                    <a:schemeClr val="bg1"/>
                  </a:solidFill>
                  <a:ln w="3175" cap="sq">
                    <a:solidFill>
                      <a:schemeClr val="bg2"/>
                    </a:solidFill>
                    <a:round/>
                    <a:headEnd type="none" w="sm" len="sm"/>
                    <a:tailEnd type="none" w="sm" len="sm"/>
                  </a:ln>
                  <a:effectLst>
                    <a:outerShdw dist="28398" dir="17793903" algn="ctr" rotWithShape="0">
                      <a:srgbClr val="111111"/>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689" name="Oval 761"/>
                  <p:cNvSpPr>
                    <a:spLocks noChangeArrowheads="1"/>
                  </p:cNvSpPr>
                  <p:nvPr/>
                </p:nvSpPr>
                <p:spPr bwMode="auto">
                  <a:xfrm>
                    <a:off x="1428" y="2111"/>
                    <a:ext cx="48" cy="44"/>
                  </a:xfrm>
                  <a:prstGeom prst="ellipse">
                    <a:avLst/>
                  </a:prstGeom>
                  <a:solidFill>
                    <a:schemeClr val="bg1"/>
                  </a:solidFill>
                  <a:ln w="3175" cap="sq">
                    <a:solidFill>
                      <a:schemeClr val="bg2"/>
                    </a:solidFill>
                    <a:round/>
                    <a:headEnd type="none" w="sm" len="sm"/>
                    <a:tailEnd type="none" w="sm" len="sm"/>
                  </a:ln>
                  <a:effectLst>
                    <a:outerShdw dist="28398" dir="17793903" algn="ctr" rotWithShape="0">
                      <a:srgbClr val="111111"/>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690" name="Oval 762"/>
                  <p:cNvSpPr>
                    <a:spLocks noChangeArrowheads="1"/>
                  </p:cNvSpPr>
                  <p:nvPr/>
                </p:nvSpPr>
                <p:spPr bwMode="auto">
                  <a:xfrm>
                    <a:off x="1428" y="2398"/>
                    <a:ext cx="48" cy="44"/>
                  </a:xfrm>
                  <a:prstGeom prst="ellipse">
                    <a:avLst/>
                  </a:prstGeom>
                  <a:solidFill>
                    <a:schemeClr val="bg1"/>
                  </a:solidFill>
                  <a:ln w="3175" cap="sq">
                    <a:solidFill>
                      <a:schemeClr val="bg2"/>
                    </a:solidFill>
                    <a:round/>
                    <a:headEnd type="none" w="sm" len="sm"/>
                    <a:tailEnd type="none" w="sm" len="sm"/>
                  </a:ln>
                  <a:effectLst>
                    <a:outerShdw dist="28398" dir="17793903" algn="ctr" rotWithShape="0">
                      <a:srgbClr val="111111"/>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691" name="Oval 763"/>
                  <p:cNvSpPr>
                    <a:spLocks noChangeArrowheads="1"/>
                  </p:cNvSpPr>
                  <p:nvPr/>
                </p:nvSpPr>
                <p:spPr bwMode="auto">
                  <a:xfrm>
                    <a:off x="1434" y="2684"/>
                    <a:ext cx="48" cy="44"/>
                  </a:xfrm>
                  <a:prstGeom prst="ellipse">
                    <a:avLst/>
                  </a:prstGeom>
                  <a:solidFill>
                    <a:schemeClr val="bg1"/>
                  </a:solidFill>
                  <a:ln w="3175" cap="sq">
                    <a:solidFill>
                      <a:schemeClr val="bg2"/>
                    </a:solidFill>
                    <a:round/>
                    <a:headEnd type="none" w="sm" len="sm"/>
                    <a:tailEnd type="none" w="sm" len="sm"/>
                  </a:ln>
                  <a:effectLst>
                    <a:outerShdw dist="28398" dir="17793903" algn="ctr" rotWithShape="0">
                      <a:srgbClr val="111111"/>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692" name="Oval 764"/>
                  <p:cNvSpPr>
                    <a:spLocks noChangeArrowheads="1"/>
                  </p:cNvSpPr>
                  <p:nvPr/>
                </p:nvSpPr>
                <p:spPr bwMode="auto">
                  <a:xfrm>
                    <a:off x="73" y="1354"/>
                    <a:ext cx="48" cy="51"/>
                  </a:xfrm>
                  <a:prstGeom prst="ellipse">
                    <a:avLst/>
                  </a:prstGeom>
                  <a:solidFill>
                    <a:schemeClr val="bg1"/>
                  </a:solidFill>
                  <a:ln w="3175" cap="sq">
                    <a:solidFill>
                      <a:schemeClr val="bg2"/>
                    </a:solidFill>
                    <a:round/>
                    <a:headEnd type="none" w="sm" len="sm"/>
                    <a:tailEnd type="none" w="sm" len="sm"/>
                  </a:ln>
                  <a:effectLst>
                    <a:outerShdw dist="28398" dir="17793903" algn="ctr" rotWithShape="0">
                      <a:srgbClr val="111111"/>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693" name="Oval 765"/>
                  <p:cNvSpPr>
                    <a:spLocks noChangeArrowheads="1"/>
                  </p:cNvSpPr>
                  <p:nvPr/>
                </p:nvSpPr>
                <p:spPr bwMode="auto">
                  <a:xfrm>
                    <a:off x="73" y="1641"/>
                    <a:ext cx="48" cy="51"/>
                  </a:xfrm>
                  <a:prstGeom prst="ellipse">
                    <a:avLst/>
                  </a:prstGeom>
                  <a:solidFill>
                    <a:schemeClr val="bg1"/>
                  </a:solidFill>
                  <a:ln w="3175" cap="sq">
                    <a:solidFill>
                      <a:schemeClr val="bg2"/>
                    </a:solidFill>
                    <a:round/>
                    <a:headEnd type="none" w="sm" len="sm"/>
                    <a:tailEnd type="none" w="sm" len="sm"/>
                  </a:ln>
                  <a:effectLst>
                    <a:outerShdw dist="28398" dir="17793903" algn="ctr" rotWithShape="0">
                      <a:srgbClr val="111111"/>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694" name="Oval 766"/>
                  <p:cNvSpPr>
                    <a:spLocks noChangeArrowheads="1"/>
                  </p:cNvSpPr>
                  <p:nvPr/>
                </p:nvSpPr>
                <p:spPr bwMode="auto">
                  <a:xfrm>
                    <a:off x="73" y="1927"/>
                    <a:ext cx="48" cy="44"/>
                  </a:xfrm>
                  <a:prstGeom prst="ellipse">
                    <a:avLst/>
                  </a:prstGeom>
                  <a:solidFill>
                    <a:schemeClr val="bg1"/>
                  </a:solidFill>
                  <a:ln w="3175" cap="sq">
                    <a:solidFill>
                      <a:schemeClr val="bg2"/>
                    </a:solidFill>
                    <a:round/>
                    <a:headEnd type="none" w="sm" len="sm"/>
                    <a:tailEnd type="none" w="sm" len="sm"/>
                  </a:ln>
                  <a:effectLst>
                    <a:outerShdw dist="28398" dir="17793903" algn="ctr" rotWithShape="0">
                      <a:srgbClr val="111111"/>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695" name="Oval 767"/>
                  <p:cNvSpPr>
                    <a:spLocks noChangeArrowheads="1"/>
                  </p:cNvSpPr>
                  <p:nvPr/>
                </p:nvSpPr>
                <p:spPr bwMode="auto">
                  <a:xfrm>
                    <a:off x="73" y="2214"/>
                    <a:ext cx="48" cy="44"/>
                  </a:xfrm>
                  <a:prstGeom prst="ellipse">
                    <a:avLst/>
                  </a:prstGeom>
                  <a:solidFill>
                    <a:schemeClr val="bg1"/>
                  </a:solidFill>
                  <a:ln w="3175" cap="sq">
                    <a:solidFill>
                      <a:schemeClr val="bg2"/>
                    </a:solidFill>
                    <a:round/>
                    <a:headEnd type="none" w="sm" len="sm"/>
                    <a:tailEnd type="none" w="sm" len="sm"/>
                  </a:ln>
                  <a:effectLst>
                    <a:outerShdw dist="28398" dir="17793903" algn="ctr" rotWithShape="0">
                      <a:srgbClr val="111111"/>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grpSp>
            <p:sp>
              <p:nvSpPr>
                <p:cNvPr id="253696" name="Oval 768"/>
                <p:cNvSpPr>
                  <a:spLocks noChangeArrowheads="1"/>
                </p:cNvSpPr>
                <p:nvPr/>
              </p:nvSpPr>
              <p:spPr bwMode="auto">
                <a:xfrm>
                  <a:off x="5322" y="1861"/>
                  <a:ext cx="97" cy="118"/>
                </a:xfrm>
                <a:prstGeom prst="ellipse">
                  <a:avLst/>
                </a:prstGeom>
                <a:solidFill>
                  <a:schemeClr val="bg1"/>
                </a:solidFill>
                <a:ln w="3175" cap="sq">
                  <a:solidFill>
                    <a:schemeClr val="bg2"/>
                  </a:solidFill>
                  <a:round/>
                  <a:headEnd type="none" w="sm" len="sm"/>
                  <a:tailEnd type="none" w="sm" len="sm"/>
                </a:ln>
                <a:effectLst>
                  <a:outerShdw dist="25400" dir="10800000"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97" name="Oval 769"/>
                <p:cNvSpPr>
                  <a:spLocks noChangeArrowheads="1"/>
                </p:cNvSpPr>
                <p:nvPr/>
              </p:nvSpPr>
              <p:spPr bwMode="auto">
                <a:xfrm>
                  <a:off x="5322" y="2640"/>
                  <a:ext cx="97" cy="118"/>
                </a:xfrm>
                <a:prstGeom prst="ellipse">
                  <a:avLst/>
                </a:prstGeom>
                <a:solidFill>
                  <a:schemeClr val="bg1"/>
                </a:solidFill>
                <a:ln w="3175" cap="sq">
                  <a:solidFill>
                    <a:schemeClr val="bg2"/>
                  </a:solidFill>
                  <a:round/>
                  <a:headEnd type="none" w="sm" len="sm"/>
                  <a:tailEnd type="none" w="sm" len="sm"/>
                </a:ln>
                <a:effectLst>
                  <a:outerShdw dist="25400" dir="10800000"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98" name="Oval 770"/>
                <p:cNvSpPr>
                  <a:spLocks noChangeArrowheads="1"/>
                </p:cNvSpPr>
                <p:nvPr/>
              </p:nvSpPr>
              <p:spPr bwMode="auto">
                <a:xfrm flipH="1">
                  <a:off x="3659" y="1362"/>
                  <a:ext cx="97" cy="125"/>
                </a:xfrm>
                <a:prstGeom prst="ellipse">
                  <a:avLst/>
                </a:prstGeom>
                <a:solidFill>
                  <a:schemeClr val="bg1"/>
                </a:solidFill>
                <a:ln w="9525" cap="sq">
                  <a:solidFill>
                    <a:schemeClr val="bg2"/>
                  </a:solidFill>
                  <a:round/>
                  <a:headEnd type="none" w="sm" len="sm"/>
                  <a:tailEnd type="none" w="sm" len="sm"/>
                </a:ln>
                <a:effectLst>
                  <a:outerShdw dist="25400"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699" name="Oval 771"/>
                <p:cNvSpPr>
                  <a:spLocks noChangeArrowheads="1"/>
                </p:cNvSpPr>
                <p:nvPr/>
              </p:nvSpPr>
              <p:spPr bwMode="auto">
                <a:xfrm flipH="1">
                  <a:off x="3659" y="2118"/>
                  <a:ext cx="97" cy="125"/>
                </a:xfrm>
                <a:prstGeom prst="ellipse">
                  <a:avLst/>
                </a:prstGeom>
                <a:solidFill>
                  <a:schemeClr val="bg1"/>
                </a:solidFill>
                <a:ln w="9525" cap="sq">
                  <a:solidFill>
                    <a:schemeClr val="bg2"/>
                  </a:solidFill>
                  <a:round/>
                  <a:headEnd type="none" w="sm" len="sm"/>
                  <a:tailEnd type="none" w="sm" len="sm"/>
                </a:ln>
                <a:effectLst>
                  <a:outerShdw dist="25400"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nvGrpSpPr>
              <p:cNvPr id="19712" name="Group 772"/>
              <p:cNvGrpSpPr>
                <a:grpSpLocks/>
              </p:cNvGrpSpPr>
              <p:nvPr/>
            </p:nvGrpSpPr>
            <p:grpSpPr bwMode="auto">
              <a:xfrm>
                <a:off x="7773" y="1892"/>
                <a:ext cx="555" cy="406"/>
                <a:chOff x="3664" y="1122"/>
                <a:chExt cx="1748" cy="1808"/>
              </a:xfrm>
            </p:grpSpPr>
            <p:grpSp>
              <p:nvGrpSpPr>
                <p:cNvPr id="19912" name="Group 773"/>
                <p:cNvGrpSpPr>
                  <a:grpSpLocks/>
                </p:cNvGrpSpPr>
                <p:nvPr/>
              </p:nvGrpSpPr>
              <p:grpSpPr bwMode="auto">
                <a:xfrm>
                  <a:off x="3664" y="1122"/>
                  <a:ext cx="1748" cy="1808"/>
                  <a:chOff x="-210" y="1137"/>
                  <a:chExt cx="1748" cy="1808"/>
                </a:xfrm>
              </p:grpSpPr>
              <p:sp>
                <p:nvSpPr>
                  <p:cNvPr id="253702" name="Freeform 774"/>
                  <p:cNvSpPr>
                    <a:spLocks/>
                  </p:cNvSpPr>
                  <p:nvPr/>
                </p:nvSpPr>
                <p:spPr bwMode="auto">
                  <a:xfrm>
                    <a:off x="-123" y="1137"/>
                    <a:ext cx="1585" cy="1807"/>
                  </a:xfrm>
                  <a:custGeom>
                    <a:avLst/>
                    <a:gdLst/>
                    <a:ahLst/>
                    <a:cxnLst>
                      <a:cxn ang="0">
                        <a:pos x="0" y="0"/>
                      </a:cxn>
                      <a:cxn ang="0">
                        <a:pos x="0" y="1258"/>
                      </a:cxn>
                      <a:cxn ang="0">
                        <a:pos x="1531" y="1808"/>
                      </a:cxn>
                      <a:cxn ang="0">
                        <a:pos x="1531" y="520"/>
                      </a:cxn>
                      <a:cxn ang="0">
                        <a:pos x="0" y="0"/>
                      </a:cxn>
                    </a:cxnLst>
                    <a:rect l="0" t="0" r="r" b="b"/>
                    <a:pathLst>
                      <a:path w="1531" h="1808">
                        <a:moveTo>
                          <a:pt x="0" y="0"/>
                        </a:moveTo>
                        <a:lnTo>
                          <a:pt x="0" y="1258"/>
                        </a:lnTo>
                        <a:lnTo>
                          <a:pt x="1531" y="1808"/>
                        </a:lnTo>
                        <a:lnTo>
                          <a:pt x="1531" y="520"/>
                        </a:lnTo>
                        <a:lnTo>
                          <a:pt x="0" y="0"/>
                        </a:lnTo>
                        <a:close/>
                      </a:path>
                    </a:pathLst>
                  </a:custGeom>
                  <a:solidFill>
                    <a:schemeClr val="bg1">
                      <a:alpha val="50000"/>
                    </a:schemeClr>
                  </a:solidFill>
                  <a:ln w="38100" cap="sq" cmpd="sng">
                    <a:solidFill>
                      <a:schemeClr val="tx1"/>
                    </a:solidFill>
                    <a:prstDash val="solid"/>
                    <a:round/>
                    <a:headEnd type="none" w="sm" len="sm"/>
                    <a:tailEnd type="none" w="sm" len="sm"/>
                  </a:ln>
                  <a:effectLst>
                    <a:outerShdw dist="35921" dir="27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03" name="Oval 775"/>
                  <p:cNvSpPr>
                    <a:spLocks noChangeArrowheads="1"/>
                  </p:cNvSpPr>
                  <p:nvPr/>
                </p:nvSpPr>
                <p:spPr bwMode="auto">
                  <a:xfrm>
                    <a:off x="1443" y="1857"/>
                    <a:ext cx="97" cy="118"/>
                  </a:xfrm>
                  <a:prstGeom prst="ellipse">
                    <a:avLst/>
                  </a:prstGeom>
                  <a:solidFill>
                    <a:schemeClr val="bg1"/>
                  </a:solidFill>
                  <a:ln w="3175" cap="sq">
                    <a:solidFill>
                      <a:schemeClr val="bg2"/>
                    </a:solidFill>
                    <a:round/>
                    <a:headEnd type="none" w="sm" len="sm"/>
                    <a:tailEnd type="none" w="sm" len="sm"/>
                  </a:ln>
                  <a:effectLst>
                    <a:outerShdw dist="25400" dir="10800000" algn="ctr" rotWithShape="0">
                      <a:schemeClr val="tx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04" name="Oval 776"/>
                  <p:cNvSpPr>
                    <a:spLocks noChangeArrowheads="1"/>
                  </p:cNvSpPr>
                  <p:nvPr/>
                </p:nvSpPr>
                <p:spPr bwMode="auto">
                  <a:xfrm>
                    <a:off x="1443" y="2636"/>
                    <a:ext cx="97" cy="118"/>
                  </a:xfrm>
                  <a:prstGeom prst="ellipse">
                    <a:avLst/>
                  </a:prstGeom>
                  <a:solidFill>
                    <a:schemeClr val="bg1"/>
                  </a:solidFill>
                  <a:ln w="3175" cap="sq">
                    <a:solidFill>
                      <a:schemeClr val="bg2"/>
                    </a:solidFill>
                    <a:round/>
                    <a:headEnd type="none" w="sm" len="sm"/>
                    <a:tailEnd type="none" w="sm" len="sm"/>
                  </a:ln>
                  <a:effectLst>
                    <a:outerShdw dist="25400" dir="10800000" algn="ctr" rotWithShape="0">
                      <a:schemeClr val="tx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05" name="Oval 777"/>
                  <p:cNvSpPr>
                    <a:spLocks noChangeArrowheads="1"/>
                  </p:cNvSpPr>
                  <p:nvPr/>
                </p:nvSpPr>
                <p:spPr bwMode="auto">
                  <a:xfrm flipH="1">
                    <a:off x="-208" y="1358"/>
                    <a:ext cx="97" cy="118"/>
                  </a:xfrm>
                  <a:prstGeom prst="ellipse">
                    <a:avLst/>
                  </a:prstGeom>
                  <a:solidFill>
                    <a:schemeClr val="bg1"/>
                  </a:solidFill>
                  <a:ln w="9525" cap="sq">
                    <a:solidFill>
                      <a:schemeClr val="bg2"/>
                    </a:solidFill>
                    <a:round/>
                    <a:headEnd type="none" w="sm" len="sm"/>
                    <a:tailEnd type="none" w="sm" len="sm"/>
                  </a:ln>
                  <a:effectLst>
                    <a:outerShdw dist="25400" algn="ctr" rotWithShape="0">
                      <a:schemeClr val="tx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06" name="Oval 778"/>
                  <p:cNvSpPr>
                    <a:spLocks noChangeArrowheads="1"/>
                  </p:cNvSpPr>
                  <p:nvPr/>
                </p:nvSpPr>
                <p:spPr bwMode="auto">
                  <a:xfrm flipH="1">
                    <a:off x="-208" y="2122"/>
                    <a:ext cx="97" cy="118"/>
                  </a:xfrm>
                  <a:prstGeom prst="ellipse">
                    <a:avLst/>
                  </a:prstGeom>
                  <a:solidFill>
                    <a:schemeClr val="bg1"/>
                  </a:solidFill>
                  <a:ln w="9525" cap="sq">
                    <a:solidFill>
                      <a:schemeClr val="bg2"/>
                    </a:solidFill>
                    <a:round/>
                    <a:headEnd type="none" w="sm" len="sm"/>
                    <a:tailEnd type="none" w="sm" len="sm"/>
                  </a:ln>
                  <a:effectLst>
                    <a:outerShdw dist="25400" algn="ctr" rotWithShape="0">
                      <a:schemeClr val="tx1"/>
                    </a:outerShdw>
                  </a:effectLst>
                </p:spPr>
                <p:txBody>
                  <a:bodyPr wrap="none" lIns="0" tIns="0" rIns="0" bIns="0" anchor="ctr"/>
                  <a:lstStyle/>
                  <a:p>
                    <a:pPr fontAlgn="auto">
                      <a:spcBef>
                        <a:spcPts val="0"/>
                      </a:spcBef>
                      <a:spcAft>
                        <a:spcPts val="0"/>
                      </a:spcAft>
                      <a:defRPr/>
                    </a:pPr>
                    <a:endParaRPr lang="en-US">
                      <a:latin typeface="Arial" charset="0"/>
                    </a:endParaRPr>
                  </a:p>
                </p:txBody>
              </p:sp>
            </p:grpSp>
            <p:sp>
              <p:nvSpPr>
                <p:cNvPr id="19913" name="Oval 779"/>
                <p:cNvSpPr>
                  <a:spLocks noChangeArrowheads="1"/>
                </p:cNvSpPr>
                <p:nvPr/>
              </p:nvSpPr>
              <p:spPr bwMode="auto">
                <a:xfrm>
                  <a:off x="3819" y="1482"/>
                  <a:ext cx="66"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14" name="Oval 780"/>
                <p:cNvSpPr>
                  <a:spLocks noChangeArrowheads="1"/>
                </p:cNvSpPr>
                <p:nvPr/>
              </p:nvSpPr>
              <p:spPr bwMode="auto">
                <a:xfrm>
                  <a:off x="3819" y="1204"/>
                  <a:ext cx="66"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15" name="Oval 781"/>
                <p:cNvSpPr>
                  <a:spLocks noChangeArrowheads="1"/>
                </p:cNvSpPr>
                <p:nvPr/>
              </p:nvSpPr>
              <p:spPr bwMode="auto">
                <a:xfrm>
                  <a:off x="3819" y="1761"/>
                  <a:ext cx="66"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16" name="Oval 782"/>
                <p:cNvSpPr>
                  <a:spLocks noChangeArrowheads="1"/>
                </p:cNvSpPr>
                <p:nvPr/>
              </p:nvSpPr>
              <p:spPr bwMode="auto">
                <a:xfrm>
                  <a:off x="3819" y="2318"/>
                  <a:ext cx="66" cy="63"/>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17" name="Oval 783"/>
                <p:cNvSpPr>
                  <a:spLocks noChangeArrowheads="1"/>
                </p:cNvSpPr>
                <p:nvPr/>
              </p:nvSpPr>
              <p:spPr bwMode="auto">
                <a:xfrm>
                  <a:off x="3819" y="2039"/>
                  <a:ext cx="66"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18" name="Oval 784"/>
                <p:cNvSpPr>
                  <a:spLocks noChangeArrowheads="1"/>
                </p:cNvSpPr>
                <p:nvPr/>
              </p:nvSpPr>
              <p:spPr bwMode="auto">
                <a:xfrm>
                  <a:off x="3844" y="1352"/>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19" name="Oval 785"/>
                <p:cNvSpPr>
                  <a:spLocks noChangeArrowheads="1"/>
                </p:cNvSpPr>
                <p:nvPr/>
              </p:nvSpPr>
              <p:spPr bwMode="auto">
                <a:xfrm>
                  <a:off x="3844" y="1637"/>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20" name="Oval 786"/>
                <p:cNvSpPr>
                  <a:spLocks noChangeArrowheads="1"/>
                </p:cNvSpPr>
                <p:nvPr/>
              </p:nvSpPr>
              <p:spPr bwMode="auto">
                <a:xfrm>
                  <a:off x="3844" y="1922"/>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21" name="Oval 787"/>
                <p:cNvSpPr>
                  <a:spLocks noChangeArrowheads="1"/>
                </p:cNvSpPr>
                <p:nvPr/>
              </p:nvSpPr>
              <p:spPr bwMode="auto">
                <a:xfrm>
                  <a:off x="3847" y="2208"/>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22" name="Oval 788"/>
                <p:cNvSpPr>
                  <a:spLocks noChangeArrowheads="1"/>
                </p:cNvSpPr>
                <p:nvPr/>
              </p:nvSpPr>
              <p:spPr bwMode="auto">
                <a:xfrm>
                  <a:off x="5230" y="1959"/>
                  <a:ext cx="65"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23" name="Oval 789"/>
                <p:cNvSpPr>
                  <a:spLocks noChangeArrowheads="1"/>
                </p:cNvSpPr>
                <p:nvPr/>
              </p:nvSpPr>
              <p:spPr bwMode="auto">
                <a:xfrm>
                  <a:off x="5230" y="1681"/>
                  <a:ext cx="65"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24" name="Oval 790"/>
                <p:cNvSpPr>
                  <a:spLocks noChangeArrowheads="1"/>
                </p:cNvSpPr>
                <p:nvPr/>
              </p:nvSpPr>
              <p:spPr bwMode="auto">
                <a:xfrm>
                  <a:off x="5230" y="2238"/>
                  <a:ext cx="65"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25" name="Oval 791"/>
                <p:cNvSpPr>
                  <a:spLocks noChangeArrowheads="1"/>
                </p:cNvSpPr>
                <p:nvPr/>
              </p:nvSpPr>
              <p:spPr bwMode="auto">
                <a:xfrm>
                  <a:off x="5230" y="2795"/>
                  <a:ext cx="65" cy="63"/>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26" name="Oval 792"/>
                <p:cNvSpPr>
                  <a:spLocks noChangeArrowheads="1"/>
                </p:cNvSpPr>
                <p:nvPr/>
              </p:nvSpPr>
              <p:spPr bwMode="auto">
                <a:xfrm>
                  <a:off x="5230" y="2516"/>
                  <a:ext cx="65"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27" name="Oval 793"/>
                <p:cNvSpPr>
                  <a:spLocks noChangeArrowheads="1"/>
                </p:cNvSpPr>
                <p:nvPr/>
              </p:nvSpPr>
              <p:spPr bwMode="auto">
                <a:xfrm>
                  <a:off x="5192" y="1813"/>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28" name="Oval 794"/>
                <p:cNvSpPr>
                  <a:spLocks noChangeArrowheads="1"/>
                </p:cNvSpPr>
                <p:nvPr/>
              </p:nvSpPr>
              <p:spPr bwMode="auto">
                <a:xfrm>
                  <a:off x="5192" y="2098"/>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29" name="Oval 795"/>
                <p:cNvSpPr>
                  <a:spLocks noChangeArrowheads="1"/>
                </p:cNvSpPr>
                <p:nvPr/>
              </p:nvSpPr>
              <p:spPr bwMode="auto">
                <a:xfrm>
                  <a:off x="5192" y="2383"/>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30" name="Oval 796"/>
                <p:cNvSpPr>
                  <a:spLocks noChangeArrowheads="1"/>
                </p:cNvSpPr>
                <p:nvPr/>
              </p:nvSpPr>
              <p:spPr bwMode="auto">
                <a:xfrm>
                  <a:off x="5195" y="2669"/>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grpSp>
          <p:grpSp>
            <p:nvGrpSpPr>
              <p:cNvPr id="19713" name="Group 797"/>
              <p:cNvGrpSpPr>
                <a:grpSpLocks/>
              </p:cNvGrpSpPr>
              <p:nvPr/>
            </p:nvGrpSpPr>
            <p:grpSpPr bwMode="auto">
              <a:xfrm>
                <a:off x="7731" y="1880"/>
                <a:ext cx="519" cy="406"/>
                <a:chOff x="3552" y="1158"/>
                <a:chExt cx="1634" cy="1808"/>
              </a:xfrm>
            </p:grpSpPr>
            <p:sp>
              <p:nvSpPr>
                <p:cNvPr id="253726" name="Freeform 798"/>
                <p:cNvSpPr>
                  <a:spLocks/>
                </p:cNvSpPr>
                <p:nvPr/>
              </p:nvSpPr>
              <p:spPr bwMode="auto">
                <a:xfrm>
                  <a:off x="3553" y="1160"/>
                  <a:ext cx="1632" cy="1807"/>
                </a:xfrm>
                <a:custGeom>
                  <a:avLst/>
                  <a:gdLst/>
                  <a:ahLst/>
                  <a:cxnLst>
                    <a:cxn ang="0">
                      <a:pos x="0" y="0"/>
                    </a:cxn>
                    <a:cxn ang="0">
                      <a:pos x="0" y="1258"/>
                    </a:cxn>
                    <a:cxn ang="0">
                      <a:pos x="1531" y="1808"/>
                    </a:cxn>
                    <a:cxn ang="0">
                      <a:pos x="1531" y="520"/>
                    </a:cxn>
                    <a:cxn ang="0">
                      <a:pos x="0" y="0"/>
                    </a:cxn>
                  </a:cxnLst>
                  <a:rect l="0" t="0" r="r" b="b"/>
                  <a:pathLst>
                    <a:path w="1531" h="1808">
                      <a:moveTo>
                        <a:pt x="0" y="0"/>
                      </a:moveTo>
                      <a:lnTo>
                        <a:pt x="0" y="1258"/>
                      </a:lnTo>
                      <a:lnTo>
                        <a:pt x="1531" y="1808"/>
                      </a:lnTo>
                      <a:lnTo>
                        <a:pt x="1531" y="520"/>
                      </a:lnTo>
                      <a:lnTo>
                        <a:pt x="0" y="0"/>
                      </a:lnTo>
                      <a:close/>
                    </a:path>
                  </a:pathLst>
                </a:custGeom>
                <a:solidFill>
                  <a:schemeClr val="bg1">
                    <a:alpha val="50000"/>
                  </a:schemeClr>
                </a:solidFill>
                <a:ln w="38100" cap="sq" cmpd="sng">
                  <a:solidFill>
                    <a:schemeClr val="tx1"/>
                  </a:solidFill>
                  <a:prstDash val="solid"/>
                  <a:round/>
                  <a:headEnd type="none" w="sm" len="sm"/>
                  <a:tailEnd type="none" w="sm" len="sm"/>
                </a:ln>
                <a:effectLst>
                  <a:outerShdw dist="35921" dir="27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19894" name="Oval 799"/>
                <p:cNvSpPr>
                  <a:spLocks noChangeArrowheads="1"/>
                </p:cNvSpPr>
                <p:nvPr/>
              </p:nvSpPr>
              <p:spPr bwMode="auto">
                <a:xfrm>
                  <a:off x="3617" y="1518"/>
                  <a:ext cx="66"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95" name="Oval 800"/>
                <p:cNvSpPr>
                  <a:spLocks noChangeArrowheads="1"/>
                </p:cNvSpPr>
                <p:nvPr/>
              </p:nvSpPr>
              <p:spPr bwMode="auto">
                <a:xfrm>
                  <a:off x="3617" y="1240"/>
                  <a:ext cx="66"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96" name="Oval 801"/>
                <p:cNvSpPr>
                  <a:spLocks noChangeArrowheads="1"/>
                </p:cNvSpPr>
                <p:nvPr/>
              </p:nvSpPr>
              <p:spPr bwMode="auto">
                <a:xfrm>
                  <a:off x="3617" y="1797"/>
                  <a:ext cx="66"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97" name="Oval 802"/>
                <p:cNvSpPr>
                  <a:spLocks noChangeArrowheads="1"/>
                </p:cNvSpPr>
                <p:nvPr/>
              </p:nvSpPr>
              <p:spPr bwMode="auto">
                <a:xfrm>
                  <a:off x="3617" y="2354"/>
                  <a:ext cx="66" cy="63"/>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98" name="Oval 803"/>
                <p:cNvSpPr>
                  <a:spLocks noChangeArrowheads="1"/>
                </p:cNvSpPr>
                <p:nvPr/>
              </p:nvSpPr>
              <p:spPr bwMode="auto">
                <a:xfrm>
                  <a:off x="3617" y="2075"/>
                  <a:ext cx="66"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99" name="Oval 804"/>
                <p:cNvSpPr>
                  <a:spLocks noChangeArrowheads="1"/>
                </p:cNvSpPr>
                <p:nvPr/>
              </p:nvSpPr>
              <p:spPr bwMode="auto">
                <a:xfrm>
                  <a:off x="3642" y="1388"/>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00" name="Oval 805"/>
                <p:cNvSpPr>
                  <a:spLocks noChangeArrowheads="1"/>
                </p:cNvSpPr>
                <p:nvPr/>
              </p:nvSpPr>
              <p:spPr bwMode="auto">
                <a:xfrm>
                  <a:off x="3642" y="1673"/>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01" name="Oval 806"/>
                <p:cNvSpPr>
                  <a:spLocks noChangeArrowheads="1"/>
                </p:cNvSpPr>
                <p:nvPr/>
              </p:nvSpPr>
              <p:spPr bwMode="auto">
                <a:xfrm>
                  <a:off x="3642" y="1958"/>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02" name="Oval 807"/>
                <p:cNvSpPr>
                  <a:spLocks noChangeArrowheads="1"/>
                </p:cNvSpPr>
                <p:nvPr/>
              </p:nvSpPr>
              <p:spPr bwMode="auto">
                <a:xfrm>
                  <a:off x="3645" y="2244"/>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03" name="Oval 808"/>
                <p:cNvSpPr>
                  <a:spLocks noChangeArrowheads="1"/>
                </p:cNvSpPr>
                <p:nvPr/>
              </p:nvSpPr>
              <p:spPr bwMode="auto">
                <a:xfrm>
                  <a:off x="5084" y="1995"/>
                  <a:ext cx="65"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04" name="Oval 809"/>
                <p:cNvSpPr>
                  <a:spLocks noChangeArrowheads="1"/>
                </p:cNvSpPr>
                <p:nvPr/>
              </p:nvSpPr>
              <p:spPr bwMode="auto">
                <a:xfrm>
                  <a:off x="5084" y="1717"/>
                  <a:ext cx="65"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05" name="Oval 810"/>
                <p:cNvSpPr>
                  <a:spLocks noChangeArrowheads="1"/>
                </p:cNvSpPr>
                <p:nvPr/>
              </p:nvSpPr>
              <p:spPr bwMode="auto">
                <a:xfrm>
                  <a:off x="5084" y="2274"/>
                  <a:ext cx="65"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06" name="Oval 811"/>
                <p:cNvSpPr>
                  <a:spLocks noChangeArrowheads="1"/>
                </p:cNvSpPr>
                <p:nvPr/>
              </p:nvSpPr>
              <p:spPr bwMode="auto">
                <a:xfrm>
                  <a:off x="5084" y="2831"/>
                  <a:ext cx="65" cy="63"/>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07" name="Oval 812"/>
                <p:cNvSpPr>
                  <a:spLocks noChangeArrowheads="1"/>
                </p:cNvSpPr>
                <p:nvPr/>
              </p:nvSpPr>
              <p:spPr bwMode="auto">
                <a:xfrm>
                  <a:off x="5084" y="2552"/>
                  <a:ext cx="65"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908" name="Oval 813"/>
                <p:cNvSpPr>
                  <a:spLocks noChangeArrowheads="1"/>
                </p:cNvSpPr>
                <p:nvPr/>
              </p:nvSpPr>
              <p:spPr bwMode="auto">
                <a:xfrm>
                  <a:off x="5046" y="1849"/>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09" name="Oval 814"/>
                <p:cNvSpPr>
                  <a:spLocks noChangeArrowheads="1"/>
                </p:cNvSpPr>
                <p:nvPr/>
              </p:nvSpPr>
              <p:spPr bwMode="auto">
                <a:xfrm>
                  <a:off x="5046" y="2134"/>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10" name="Oval 815"/>
                <p:cNvSpPr>
                  <a:spLocks noChangeArrowheads="1"/>
                </p:cNvSpPr>
                <p:nvPr/>
              </p:nvSpPr>
              <p:spPr bwMode="auto">
                <a:xfrm>
                  <a:off x="5046" y="2419"/>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911" name="Oval 816"/>
                <p:cNvSpPr>
                  <a:spLocks noChangeArrowheads="1"/>
                </p:cNvSpPr>
                <p:nvPr/>
              </p:nvSpPr>
              <p:spPr bwMode="auto">
                <a:xfrm>
                  <a:off x="5049" y="2705"/>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grpSp>
          <p:grpSp>
            <p:nvGrpSpPr>
              <p:cNvPr id="19714" name="Group 817"/>
              <p:cNvGrpSpPr>
                <a:grpSpLocks/>
              </p:cNvGrpSpPr>
              <p:nvPr/>
            </p:nvGrpSpPr>
            <p:grpSpPr bwMode="auto">
              <a:xfrm>
                <a:off x="7712" y="1930"/>
                <a:ext cx="622" cy="344"/>
                <a:chOff x="2636" y="1467"/>
                <a:chExt cx="1960" cy="1531"/>
              </a:xfrm>
            </p:grpSpPr>
            <p:sp>
              <p:nvSpPr>
                <p:cNvPr id="253746" name="Oval 818"/>
                <p:cNvSpPr>
                  <a:spLocks noChangeArrowheads="1"/>
                </p:cNvSpPr>
                <p:nvPr/>
              </p:nvSpPr>
              <p:spPr bwMode="auto">
                <a:xfrm>
                  <a:off x="2637" y="1467"/>
                  <a:ext cx="61" cy="132"/>
                </a:xfrm>
                <a:prstGeom prst="ellipse">
                  <a:avLst/>
                </a:prstGeom>
                <a:solidFill>
                  <a:schemeClr val="bg1"/>
                </a:solidFill>
                <a:ln w="3175" cap="sq">
                  <a:solidFill>
                    <a:schemeClr val="bg2"/>
                  </a:solidFill>
                  <a:round/>
                  <a:headEnd type="none" w="sm" len="sm"/>
                  <a:tailEnd type="none" w="sm" len="sm"/>
                </a:ln>
                <a:effectLst>
                  <a:outerShdw dist="127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47" name="Oval 819"/>
                <p:cNvSpPr>
                  <a:spLocks noChangeArrowheads="1"/>
                </p:cNvSpPr>
                <p:nvPr/>
              </p:nvSpPr>
              <p:spPr bwMode="auto">
                <a:xfrm>
                  <a:off x="2637" y="2260"/>
                  <a:ext cx="61" cy="132"/>
                </a:xfrm>
                <a:prstGeom prst="ellipse">
                  <a:avLst/>
                </a:prstGeom>
                <a:solidFill>
                  <a:schemeClr val="bg1"/>
                </a:solidFill>
                <a:ln w="3175" cap="sq">
                  <a:solidFill>
                    <a:schemeClr val="bg2"/>
                  </a:solidFill>
                  <a:round/>
                  <a:headEnd type="none" w="sm" len="sm"/>
                  <a:tailEnd type="none" w="sm" len="sm"/>
                </a:ln>
                <a:effectLst>
                  <a:outerShdw dist="127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grpSp>
              <p:nvGrpSpPr>
                <p:cNvPr id="19885" name="Group 820"/>
                <p:cNvGrpSpPr>
                  <a:grpSpLocks/>
                </p:cNvGrpSpPr>
                <p:nvPr/>
              </p:nvGrpSpPr>
              <p:grpSpPr bwMode="auto">
                <a:xfrm>
                  <a:off x="4326" y="2023"/>
                  <a:ext cx="270" cy="202"/>
                  <a:chOff x="4326" y="2007"/>
                  <a:chExt cx="270" cy="202"/>
                </a:xfrm>
              </p:grpSpPr>
              <p:sp>
                <p:nvSpPr>
                  <p:cNvPr id="19890" name="Freeform 821"/>
                  <p:cNvSpPr>
                    <a:spLocks/>
                  </p:cNvSpPr>
                  <p:nvPr/>
                </p:nvSpPr>
                <p:spPr bwMode="auto">
                  <a:xfrm>
                    <a:off x="4334" y="2010"/>
                    <a:ext cx="212" cy="198"/>
                  </a:xfrm>
                  <a:custGeom>
                    <a:avLst/>
                    <a:gdLst>
                      <a:gd name="T0" fmla="*/ 58 w 212"/>
                      <a:gd name="T1" fmla="*/ 56 h 198"/>
                      <a:gd name="T2" fmla="*/ 206 w 212"/>
                      <a:gd name="T3" fmla="*/ 0 h 198"/>
                      <a:gd name="T4" fmla="*/ 212 w 212"/>
                      <a:gd name="T5" fmla="*/ 140 h 198"/>
                      <a:gd name="T6" fmla="*/ 66 w 212"/>
                      <a:gd name="T7" fmla="*/ 198 h 198"/>
                      <a:gd name="T8" fmla="*/ 0 w 212"/>
                      <a:gd name="T9" fmla="*/ 144 h 198"/>
                      <a:gd name="T10" fmla="*/ 36 w 212"/>
                      <a:gd name="T11" fmla="*/ 66 h 198"/>
                      <a:gd name="T12" fmla="*/ 58 w 212"/>
                      <a:gd name="T13" fmla="*/ 56 h 198"/>
                      <a:gd name="T14" fmla="*/ 0 60000 65536"/>
                      <a:gd name="T15" fmla="*/ 0 60000 65536"/>
                      <a:gd name="T16" fmla="*/ 0 60000 65536"/>
                      <a:gd name="T17" fmla="*/ 0 60000 65536"/>
                      <a:gd name="T18" fmla="*/ 0 60000 65536"/>
                      <a:gd name="T19" fmla="*/ 0 60000 65536"/>
                      <a:gd name="T20" fmla="*/ 0 60000 65536"/>
                      <a:gd name="T21" fmla="*/ 0 w 212"/>
                      <a:gd name="T22" fmla="*/ 0 h 198"/>
                      <a:gd name="T23" fmla="*/ 212 w 212"/>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198">
                        <a:moveTo>
                          <a:pt x="58" y="56"/>
                        </a:moveTo>
                        <a:lnTo>
                          <a:pt x="206" y="0"/>
                        </a:lnTo>
                        <a:lnTo>
                          <a:pt x="212" y="140"/>
                        </a:lnTo>
                        <a:lnTo>
                          <a:pt x="66" y="198"/>
                        </a:lnTo>
                        <a:lnTo>
                          <a:pt x="0" y="144"/>
                        </a:lnTo>
                        <a:lnTo>
                          <a:pt x="36" y="66"/>
                        </a:lnTo>
                        <a:lnTo>
                          <a:pt x="58" y="56"/>
                        </a:lnTo>
                        <a:close/>
                      </a:path>
                    </a:pathLst>
                  </a:custGeom>
                  <a:solidFill>
                    <a:schemeClr val="bg1"/>
                  </a:solidFill>
                  <a:ln w="12700" cap="sq">
                    <a:solidFill>
                      <a:schemeClr val="bg2"/>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91" name="AutoShape 822"/>
                  <p:cNvSpPr>
                    <a:spLocks noChangeArrowheads="1"/>
                  </p:cNvSpPr>
                  <p:nvPr/>
                </p:nvSpPr>
                <p:spPr bwMode="auto">
                  <a:xfrm>
                    <a:off x="4326" y="2065"/>
                    <a:ext cx="74" cy="144"/>
                  </a:xfrm>
                  <a:prstGeom prst="moon">
                    <a:avLst>
                      <a:gd name="adj" fmla="val 50000"/>
                    </a:avLst>
                  </a:prstGeom>
                  <a:solidFill>
                    <a:schemeClr val="bg1"/>
                  </a:solidFill>
                  <a:ln w="12700" cap="sq">
                    <a:solidFill>
                      <a:schemeClr val="bg2"/>
                    </a:solidFill>
                    <a:miter lim="800000"/>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751" name="Oval 823"/>
                  <p:cNvSpPr>
                    <a:spLocks noChangeArrowheads="1"/>
                  </p:cNvSpPr>
                  <p:nvPr/>
                </p:nvSpPr>
                <p:spPr bwMode="auto">
                  <a:xfrm>
                    <a:off x="4500" y="2009"/>
                    <a:ext cx="97" cy="139"/>
                  </a:xfrm>
                  <a:prstGeom prst="ellipse">
                    <a:avLst/>
                  </a:prstGeom>
                  <a:solidFill>
                    <a:schemeClr val="bg1"/>
                  </a:solidFill>
                  <a:ln w="3175" cap="sq">
                    <a:solidFill>
                      <a:schemeClr val="bg2"/>
                    </a:solidFill>
                    <a:round/>
                    <a:headEnd type="none" w="sm" len="sm"/>
                    <a:tailEnd type="none" w="sm" len="sm"/>
                  </a:ln>
                  <a:effectLst>
                    <a:outerShdw dist="127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nvGrpSpPr>
                <p:cNvPr id="19886" name="Group 824"/>
                <p:cNvGrpSpPr>
                  <a:grpSpLocks/>
                </p:cNvGrpSpPr>
                <p:nvPr/>
              </p:nvGrpSpPr>
              <p:grpSpPr bwMode="auto">
                <a:xfrm>
                  <a:off x="4326" y="2796"/>
                  <a:ext cx="270" cy="202"/>
                  <a:chOff x="4326" y="2007"/>
                  <a:chExt cx="270" cy="202"/>
                </a:xfrm>
              </p:grpSpPr>
              <p:sp>
                <p:nvSpPr>
                  <p:cNvPr id="19887" name="Freeform 825"/>
                  <p:cNvSpPr>
                    <a:spLocks/>
                  </p:cNvSpPr>
                  <p:nvPr/>
                </p:nvSpPr>
                <p:spPr bwMode="auto">
                  <a:xfrm>
                    <a:off x="4334" y="2010"/>
                    <a:ext cx="212" cy="198"/>
                  </a:xfrm>
                  <a:custGeom>
                    <a:avLst/>
                    <a:gdLst>
                      <a:gd name="T0" fmla="*/ 58 w 212"/>
                      <a:gd name="T1" fmla="*/ 56 h 198"/>
                      <a:gd name="T2" fmla="*/ 206 w 212"/>
                      <a:gd name="T3" fmla="*/ 0 h 198"/>
                      <a:gd name="T4" fmla="*/ 212 w 212"/>
                      <a:gd name="T5" fmla="*/ 140 h 198"/>
                      <a:gd name="T6" fmla="*/ 66 w 212"/>
                      <a:gd name="T7" fmla="*/ 198 h 198"/>
                      <a:gd name="T8" fmla="*/ 0 w 212"/>
                      <a:gd name="T9" fmla="*/ 144 h 198"/>
                      <a:gd name="T10" fmla="*/ 36 w 212"/>
                      <a:gd name="T11" fmla="*/ 66 h 198"/>
                      <a:gd name="T12" fmla="*/ 58 w 212"/>
                      <a:gd name="T13" fmla="*/ 56 h 198"/>
                      <a:gd name="T14" fmla="*/ 0 60000 65536"/>
                      <a:gd name="T15" fmla="*/ 0 60000 65536"/>
                      <a:gd name="T16" fmla="*/ 0 60000 65536"/>
                      <a:gd name="T17" fmla="*/ 0 60000 65536"/>
                      <a:gd name="T18" fmla="*/ 0 60000 65536"/>
                      <a:gd name="T19" fmla="*/ 0 60000 65536"/>
                      <a:gd name="T20" fmla="*/ 0 60000 65536"/>
                      <a:gd name="T21" fmla="*/ 0 w 212"/>
                      <a:gd name="T22" fmla="*/ 0 h 198"/>
                      <a:gd name="T23" fmla="*/ 212 w 212"/>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2" h="198">
                        <a:moveTo>
                          <a:pt x="58" y="56"/>
                        </a:moveTo>
                        <a:lnTo>
                          <a:pt x="206" y="0"/>
                        </a:lnTo>
                        <a:lnTo>
                          <a:pt x="212" y="140"/>
                        </a:lnTo>
                        <a:lnTo>
                          <a:pt x="66" y="198"/>
                        </a:lnTo>
                        <a:lnTo>
                          <a:pt x="0" y="144"/>
                        </a:lnTo>
                        <a:lnTo>
                          <a:pt x="36" y="66"/>
                        </a:lnTo>
                        <a:lnTo>
                          <a:pt x="58" y="56"/>
                        </a:lnTo>
                        <a:close/>
                      </a:path>
                    </a:pathLst>
                  </a:custGeom>
                  <a:solidFill>
                    <a:schemeClr val="bg1"/>
                  </a:solidFill>
                  <a:ln w="12700" cap="sq">
                    <a:solidFill>
                      <a:schemeClr val="bg2"/>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88" name="AutoShape 826"/>
                  <p:cNvSpPr>
                    <a:spLocks noChangeArrowheads="1"/>
                  </p:cNvSpPr>
                  <p:nvPr/>
                </p:nvSpPr>
                <p:spPr bwMode="auto">
                  <a:xfrm>
                    <a:off x="4326" y="2065"/>
                    <a:ext cx="74" cy="144"/>
                  </a:xfrm>
                  <a:prstGeom prst="moon">
                    <a:avLst>
                      <a:gd name="adj" fmla="val 50000"/>
                    </a:avLst>
                  </a:prstGeom>
                  <a:solidFill>
                    <a:schemeClr val="bg1"/>
                  </a:solidFill>
                  <a:ln w="12700" cap="sq">
                    <a:solidFill>
                      <a:schemeClr val="bg2"/>
                    </a:solidFill>
                    <a:miter lim="800000"/>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755" name="Oval 827"/>
                  <p:cNvSpPr>
                    <a:spLocks noChangeArrowheads="1"/>
                  </p:cNvSpPr>
                  <p:nvPr/>
                </p:nvSpPr>
                <p:spPr bwMode="auto">
                  <a:xfrm>
                    <a:off x="4500" y="2007"/>
                    <a:ext cx="97" cy="147"/>
                  </a:xfrm>
                  <a:prstGeom prst="ellipse">
                    <a:avLst/>
                  </a:prstGeom>
                  <a:solidFill>
                    <a:schemeClr val="bg1"/>
                  </a:solidFill>
                  <a:ln w="3175" cap="sq">
                    <a:solidFill>
                      <a:schemeClr val="bg2"/>
                    </a:solidFill>
                    <a:round/>
                    <a:headEnd type="none" w="sm" len="sm"/>
                    <a:tailEnd type="none" w="sm" len="sm"/>
                  </a:ln>
                  <a:effectLst>
                    <a:outerShdw dist="127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grpSp>
            <p:nvGrpSpPr>
              <p:cNvPr id="19715" name="Group 828"/>
              <p:cNvGrpSpPr>
                <a:grpSpLocks/>
              </p:cNvGrpSpPr>
              <p:nvPr/>
            </p:nvGrpSpPr>
            <p:grpSpPr bwMode="auto">
              <a:xfrm>
                <a:off x="7677" y="1851"/>
                <a:ext cx="589" cy="487"/>
                <a:chOff x="198" y="886"/>
                <a:chExt cx="1857" cy="2165"/>
              </a:xfrm>
            </p:grpSpPr>
            <p:sp>
              <p:nvSpPr>
                <p:cNvPr id="253757" name="Freeform 829"/>
                <p:cNvSpPr>
                  <a:spLocks/>
                </p:cNvSpPr>
                <p:nvPr/>
              </p:nvSpPr>
              <p:spPr bwMode="auto">
                <a:xfrm>
                  <a:off x="206" y="951"/>
                  <a:ext cx="1846" cy="2097"/>
                </a:xfrm>
                <a:custGeom>
                  <a:avLst/>
                  <a:gdLst/>
                  <a:ahLst/>
                  <a:cxnLst>
                    <a:cxn ang="0">
                      <a:pos x="0" y="0"/>
                    </a:cxn>
                    <a:cxn ang="0">
                      <a:pos x="0" y="1498"/>
                    </a:cxn>
                    <a:cxn ang="0">
                      <a:pos x="1727" y="2101"/>
                    </a:cxn>
                    <a:cxn ang="0">
                      <a:pos x="1853" y="2036"/>
                    </a:cxn>
                    <a:cxn ang="0">
                      <a:pos x="1853" y="989"/>
                    </a:cxn>
                    <a:cxn ang="0">
                      <a:pos x="1853" y="910"/>
                    </a:cxn>
                    <a:cxn ang="0">
                      <a:pos x="1853" y="500"/>
                    </a:cxn>
                    <a:cxn ang="0">
                      <a:pos x="1744" y="573"/>
                    </a:cxn>
                    <a:cxn ang="0">
                      <a:pos x="0" y="0"/>
                    </a:cxn>
                  </a:cxnLst>
                  <a:rect l="0" t="0" r="r" b="b"/>
                  <a:pathLst>
                    <a:path w="1853" h="2101">
                      <a:moveTo>
                        <a:pt x="0" y="0"/>
                      </a:moveTo>
                      <a:lnTo>
                        <a:pt x="0" y="1498"/>
                      </a:lnTo>
                      <a:lnTo>
                        <a:pt x="1727" y="2101"/>
                      </a:lnTo>
                      <a:lnTo>
                        <a:pt x="1853" y="2036"/>
                      </a:lnTo>
                      <a:cubicBezTo>
                        <a:pt x="1853" y="2036"/>
                        <a:pt x="1850" y="985"/>
                        <a:pt x="1853" y="989"/>
                      </a:cubicBezTo>
                      <a:cubicBezTo>
                        <a:pt x="1853" y="801"/>
                        <a:pt x="1853" y="991"/>
                        <a:pt x="1853" y="910"/>
                      </a:cubicBezTo>
                      <a:lnTo>
                        <a:pt x="1853" y="500"/>
                      </a:lnTo>
                      <a:lnTo>
                        <a:pt x="1744" y="573"/>
                      </a:lnTo>
                      <a:lnTo>
                        <a:pt x="0" y="0"/>
                      </a:lnTo>
                      <a:close/>
                    </a:path>
                  </a:pathLst>
                </a:custGeom>
                <a:solidFill>
                  <a:schemeClr val="bg1"/>
                </a:solidFill>
                <a:ln w="12700" cap="sq" cmpd="sng">
                  <a:solidFill>
                    <a:schemeClr val="bg2"/>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58" name="Freeform 830"/>
                <p:cNvSpPr>
                  <a:spLocks/>
                </p:cNvSpPr>
                <p:nvPr/>
              </p:nvSpPr>
              <p:spPr bwMode="auto">
                <a:xfrm>
                  <a:off x="200" y="885"/>
                  <a:ext cx="1853" cy="638"/>
                </a:xfrm>
                <a:custGeom>
                  <a:avLst/>
                  <a:gdLst/>
                  <a:ahLst/>
                  <a:cxnLst>
                    <a:cxn ang="0">
                      <a:pos x="0" y="62"/>
                    </a:cxn>
                    <a:cxn ang="0">
                      <a:pos x="106" y="0"/>
                    </a:cxn>
                    <a:cxn ang="0">
                      <a:pos x="1856" y="562"/>
                    </a:cxn>
                    <a:cxn ang="0">
                      <a:pos x="1750" y="636"/>
                    </a:cxn>
                    <a:cxn ang="0">
                      <a:pos x="0" y="62"/>
                    </a:cxn>
                  </a:cxnLst>
                  <a:rect l="0" t="0" r="r" b="b"/>
                  <a:pathLst>
                    <a:path w="1856" h="636">
                      <a:moveTo>
                        <a:pt x="0" y="62"/>
                      </a:moveTo>
                      <a:lnTo>
                        <a:pt x="106" y="0"/>
                      </a:lnTo>
                      <a:lnTo>
                        <a:pt x="1856" y="562"/>
                      </a:lnTo>
                      <a:lnTo>
                        <a:pt x="1750" y="636"/>
                      </a:lnTo>
                      <a:lnTo>
                        <a:pt x="0" y="62"/>
                      </a:lnTo>
                      <a:close/>
                    </a:path>
                  </a:pathLst>
                </a:custGeom>
                <a:solidFill>
                  <a:schemeClr val="bg1"/>
                </a:solidFill>
                <a:ln w="12700" cap="sq" cmpd="sng">
                  <a:solidFill>
                    <a:schemeClr val="bg2"/>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59" name="Freeform 831"/>
                <p:cNvSpPr>
                  <a:spLocks/>
                </p:cNvSpPr>
                <p:nvPr/>
              </p:nvSpPr>
              <p:spPr bwMode="auto">
                <a:xfrm>
                  <a:off x="1919" y="1516"/>
                  <a:ext cx="36" cy="1525"/>
                </a:xfrm>
                <a:custGeom>
                  <a:avLst/>
                  <a:gdLst/>
                  <a:ahLst/>
                  <a:cxnLst>
                    <a:cxn ang="0">
                      <a:pos x="1" y="1532"/>
                    </a:cxn>
                    <a:cxn ang="0">
                      <a:pos x="0" y="0"/>
                    </a:cxn>
                    <a:cxn ang="0">
                      <a:pos x="34" y="0"/>
                    </a:cxn>
                    <a:cxn ang="0">
                      <a:pos x="33" y="1520"/>
                    </a:cxn>
                  </a:cxnLst>
                  <a:rect l="0" t="0" r="r" b="b"/>
                  <a:pathLst>
                    <a:path w="34" h="1532">
                      <a:moveTo>
                        <a:pt x="1" y="1532"/>
                      </a:moveTo>
                      <a:lnTo>
                        <a:pt x="0" y="0"/>
                      </a:lnTo>
                      <a:lnTo>
                        <a:pt x="34" y="0"/>
                      </a:lnTo>
                      <a:lnTo>
                        <a:pt x="33" y="1520"/>
                      </a:lnTo>
                    </a:path>
                  </a:pathLst>
                </a:custGeom>
                <a:solidFill>
                  <a:schemeClr val="bg1"/>
                </a:solidFill>
                <a:ln w="12700" cap="sq" cmpd="sng">
                  <a:solidFill>
                    <a:schemeClr val="bg2"/>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60" name="Freeform 832"/>
                <p:cNvSpPr>
                  <a:spLocks/>
                </p:cNvSpPr>
                <p:nvPr/>
              </p:nvSpPr>
              <p:spPr bwMode="auto">
                <a:xfrm>
                  <a:off x="297" y="1098"/>
                  <a:ext cx="1532" cy="1804"/>
                </a:xfrm>
                <a:custGeom>
                  <a:avLst/>
                  <a:gdLst/>
                  <a:ahLst/>
                  <a:cxnLst>
                    <a:cxn ang="0">
                      <a:pos x="0" y="0"/>
                    </a:cxn>
                    <a:cxn ang="0">
                      <a:pos x="0" y="1258"/>
                    </a:cxn>
                    <a:cxn ang="0">
                      <a:pos x="1531" y="1808"/>
                    </a:cxn>
                    <a:cxn ang="0">
                      <a:pos x="1531" y="520"/>
                    </a:cxn>
                    <a:cxn ang="0">
                      <a:pos x="0" y="0"/>
                    </a:cxn>
                  </a:cxnLst>
                  <a:rect l="0" t="0" r="r" b="b"/>
                  <a:pathLst>
                    <a:path w="1531" h="1808">
                      <a:moveTo>
                        <a:pt x="0" y="0"/>
                      </a:moveTo>
                      <a:lnTo>
                        <a:pt x="0" y="1258"/>
                      </a:lnTo>
                      <a:lnTo>
                        <a:pt x="1531" y="1808"/>
                      </a:lnTo>
                      <a:lnTo>
                        <a:pt x="1531" y="520"/>
                      </a:lnTo>
                      <a:lnTo>
                        <a:pt x="0" y="0"/>
                      </a:lnTo>
                      <a:close/>
                    </a:path>
                  </a:pathLst>
                </a:custGeom>
                <a:solidFill>
                  <a:schemeClr val="bg1"/>
                </a:solidFill>
                <a:ln w="38100" cap="sq" cmpd="sng">
                  <a:solidFill>
                    <a:schemeClr val="accent1"/>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61" name="Oval 833"/>
                <p:cNvSpPr>
                  <a:spLocks noChangeArrowheads="1"/>
                </p:cNvSpPr>
                <p:nvPr/>
              </p:nvSpPr>
              <p:spPr bwMode="auto">
                <a:xfrm>
                  <a:off x="345" y="1443"/>
                  <a:ext cx="61" cy="59"/>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62" name="Oval 834"/>
                <p:cNvSpPr>
                  <a:spLocks noChangeArrowheads="1"/>
                </p:cNvSpPr>
                <p:nvPr/>
              </p:nvSpPr>
              <p:spPr bwMode="auto">
                <a:xfrm>
                  <a:off x="345" y="1164"/>
                  <a:ext cx="61" cy="66"/>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63" name="Oval 835"/>
                <p:cNvSpPr>
                  <a:spLocks noChangeArrowheads="1"/>
                </p:cNvSpPr>
                <p:nvPr/>
              </p:nvSpPr>
              <p:spPr bwMode="auto">
                <a:xfrm>
                  <a:off x="345" y="1721"/>
                  <a:ext cx="61" cy="59"/>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64" name="Oval 836"/>
                <p:cNvSpPr>
                  <a:spLocks noChangeArrowheads="1"/>
                </p:cNvSpPr>
                <p:nvPr/>
              </p:nvSpPr>
              <p:spPr bwMode="auto">
                <a:xfrm>
                  <a:off x="345" y="2279"/>
                  <a:ext cx="61" cy="59"/>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65" name="Oval 837"/>
                <p:cNvSpPr>
                  <a:spLocks noChangeArrowheads="1"/>
                </p:cNvSpPr>
                <p:nvPr/>
              </p:nvSpPr>
              <p:spPr bwMode="auto">
                <a:xfrm>
                  <a:off x="345" y="2000"/>
                  <a:ext cx="61" cy="59"/>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66" name="Oval 838"/>
                <p:cNvSpPr>
                  <a:spLocks noChangeArrowheads="1"/>
                </p:cNvSpPr>
                <p:nvPr/>
              </p:nvSpPr>
              <p:spPr bwMode="auto">
                <a:xfrm>
                  <a:off x="1713" y="1927"/>
                  <a:ext cx="61" cy="66"/>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67" name="Oval 839"/>
                <p:cNvSpPr>
                  <a:spLocks noChangeArrowheads="1"/>
                </p:cNvSpPr>
                <p:nvPr/>
              </p:nvSpPr>
              <p:spPr bwMode="auto">
                <a:xfrm>
                  <a:off x="1713" y="1648"/>
                  <a:ext cx="61" cy="66"/>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68" name="Oval 840"/>
                <p:cNvSpPr>
                  <a:spLocks noChangeArrowheads="1"/>
                </p:cNvSpPr>
                <p:nvPr/>
              </p:nvSpPr>
              <p:spPr bwMode="auto">
                <a:xfrm>
                  <a:off x="1713" y="2205"/>
                  <a:ext cx="61" cy="66"/>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69" name="Oval 841"/>
                <p:cNvSpPr>
                  <a:spLocks noChangeArrowheads="1"/>
                </p:cNvSpPr>
                <p:nvPr/>
              </p:nvSpPr>
              <p:spPr bwMode="auto">
                <a:xfrm>
                  <a:off x="1713" y="2763"/>
                  <a:ext cx="61" cy="59"/>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70" name="Oval 842"/>
                <p:cNvSpPr>
                  <a:spLocks noChangeArrowheads="1"/>
                </p:cNvSpPr>
                <p:nvPr/>
              </p:nvSpPr>
              <p:spPr bwMode="auto">
                <a:xfrm>
                  <a:off x="1713" y="2484"/>
                  <a:ext cx="61" cy="59"/>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71" name="Oval 843"/>
                <p:cNvSpPr>
                  <a:spLocks noChangeArrowheads="1"/>
                </p:cNvSpPr>
                <p:nvPr/>
              </p:nvSpPr>
              <p:spPr bwMode="auto">
                <a:xfrm>
                  <a:off x="1677" y="1780"/>
                  <a:ext cx="48" cy="44"/>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772" name="Oval 844"/>
                <p:cNvSpPr>
                  <a:spLocks noChangeArrowheads="1"/>
                </p:cNvSpPr>
                <p:nvPr/>
              </p:nvSpPr>
              <p:spPr bwMode="auto">
                <a:xfrm>
                  <a:off x="1677" y="2066"/>
                  <a:ext cx="48" cy="44"/>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773" name="Oval 845"/>
                <p:cNvSpPr>
                  <a:spLocks noChangeArrowheads="1"/>
                </p:cNvSpPr>
                <p:nvPr/>
              </p:nvSpPr>
              <p:spPr bwMode="auto">
                <a:xfrm>
                  <a:off x="1677" y="2352"/>
                  <a:ext cx="48" cy="44"/>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774" name="Oval 846"/>
                <p:cNvSpPr>
                  <a:spLocks noChangeArrowheads="1"/>
                </p:cNvSpPr>
                <p:nvPr/>
              </p:nvSpPr>
              <p:spPr bwMode="auto">
                <a:xfrm>
                  <a:off x="1677" y="2638"/>
                  <a:ext cx="48" cy="44"/>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775" name="Oval 847"/>
                <p:cNvSpPr>
                  <a:spLocks noChangeArrowheads="1"/>
                </p:cNvSpPr>
                <p:nvPr/>
              </p:nvSpPr>
              <p:spPr bwMode="auto">
                <a:xfrm>
                  <a:off x="369" y="1311"/>
                  <a:ext cx="48" cy="51"/>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776" name="Oval 848"/>
                <p:cNvSpPr>
                  <a:spLocks noChangeArrowheads="1"/>
                </p:cNvSpPr>
                <p:nvPr/>
              </p:nvSpPr>
              <p:spPr bwMode="auto">
                <a:xfrm>
                  <a:off x="369" y="1597"/>
                  <a:ext cx="48" cy="44"/>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777" name="Oval 849"/>
                <p:cNvSpPr>
                  <a:spLocks noChangeArrowheads="1"/>
                </p:cNvSpPr>
                <p:nvPr/>
              </p:nvSpPr>
              <p:spPr bwMode="auto">
                <a:xfrm>
                  <a:off x="369" y="1883"/>
                  <a:ext cx="48" cy="44"/>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778" name="Oval 850"/>
                <p:cNvSpPr>
                  <a:spLocks noChangeArrowheads="1"/>
                </p:cNvSpPr>
                <p:nvPr/>
              </p:nvSpPr>
              <p:spPr bwMode="auto">
                <a:xfrm>
                  <a:off x="369" y="2169"/>
                  <a:ext cx="48" cy="44"/>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grpSp>
          <p:grpSp>
            <p:nvGrpSpPr>
              <p:cNvPr id="19716" name="Group 851"/>
              <p:cNvGrpSpPr>
                <a:grpSpLocks/>
              </p:cNvGrpSpPr>
              <p:nvPr/>
            </p:nvGrpSpPr>
            <p:grpSpPr bwMode="auto">
              <a:xfrm>
                <a:off x="7674" y="1936"/>
                <a:ext cx="660" cy="344"/>
                <a:chOff x="2540" y="1478"/>
                <a:chExt cx="2032" cy="1533"/>
              </a:xfrm>
            </p:grpSpPr>
            <p:sp>
              <p:nvSpPr>
                <p:cNvPr id="253780" name="Oval 852"/>
                <p:cNvSpPr>
                  <a:spLocks noChangeArrowheads="1"/>
                </p:cNvSpPr>
                <p:nvPr/>
              </p:nvSpPr>
              <p:spPr bwMode="auto">
                <a:xfrm flipH="1">
                  <a:off x="2539" y="1481"/>
                  <a:ext cx="95" cy="118"/>
                </a:xfrm>
                <a:prstGeom prst="ellipse">
                  <a:avLst/>
                </a:prstGeom>
                <a:solidFill>
                  <a:schemeClr val="bg1"/>
                </a:solidFill>
                <a:ln w="9525" cap="sq">
                  <a:noFill/>
                  <a:round/>
                  <a:headEnd type="none" w="sm" len="sm"/>
                  <a:tailEnd type="none" w="sm" len="sm"/>
                </a:ln>
                <a:effectLst>
                  <a:outerShdw dist="25400" algn="ctr" rotWithShape="0">
                    <a:schemeClr val="tx1"/>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781" name="Oval 853"/>
                <p:cNvSpPr>
                  <a:spLocks noChangeArrowheads="1"/>
                </p:cNvSpPr>
                <p:nvPr/>
              </p:nvSpPr>
              <p:spPr bwMode="auto">
                <a:xfrm flipH="1">
                  <a:off x="2539" y="2267"/>
                  <a:ext cx="95" cy="118"/>
                </a:xfrm>
                <a:prstGeom prst="ellipse">
                  <a:avLst/>
                </a:prstGeom>
                <a:solidFill>
                  <a:schemeClr val="bg1"/>
                </a:solidFill>
                <a:ln w="9525" cap="sq">
                  <a:noFill/>
                  <a:round/>
                  <a:headEnd type="none" w="sm" len="sm"/>
                  <a:tailEnd type="none" w="sm" len="sm"/>
                </a:ln>
                <a:effectLst>
                  <a:outerShdw dist="25400" algn="ctr" rotWithShape="0">
                    <a:schemeClr val="tx1"/>
                  </a:outerShdw>
                </a:effectLst>
              </p:spPr>
              <p:txBody>
                <a:bodyPr wrap="none" lIns="0" tIns="0" rIns="0" bIns="0" anchor="ctr"/>
                <a:lstStyle/>
                <a:p>
                  <a:pPr fontAlgn="auto">
                    <a:spcBef>
                      <a:spcPts val="0"/>
                    </a:spcBef>
                    <a:spcAft>
                      <a:spcPts val="0"/>
                    </a:spcAft>
                    <a:defRPr/>
                  </a:pPr>
                  <a:endParaRPr lang="en-US">
                    <a:latin typeface="Arial" charset="0"/>
                  </a:endParaRPr>
                </a:p>
              </p:txBody>
            </p:sp>
            <p:grpSp>
              <p:nvGrpSpPr>
                <p:cNvPr id="19853" name="Group 854"/>
                <p:cNvGrpSpPr>
                  <a:grpSpLocks/>
                </p:cNvGrpSpPr>
                <p:nvPr/>
              </p:nvGrpSpPr>
              <p:grpSpPr bwMode="auto">
                <a:xfrm>
                  <a:off x="4258" y="2786"/>
                  <a:ext cx="314" cy="225"/>
                  <a:chOff x="4258" y="2786"/>
                  <a:chExt cx="314" cy="225"/>
                </a:xfrm>
              </p:grpSpPr>
              <p:sp>
                <p:nvSpPr>
                  <p:cNvPr id="19858" name="Freeform 855"/>
                  <p:cNvSpPr>
                    <a:spLocks/>
                  </p:cNvSpPr>
                  <p:nvPr/>
                </p:nvSpPr>
                <p:spPr bwMode="auto">
                  <a:xfrm>
                    <a:off x="4292" y="2795"/>
                    <a:ext cx="267" cy="216"/>
                  </a:xfrm>
                  <a:custGeom>
                    <a:avLst/>
                    <a:gdLst>
                      <a:gd name="T0" fmla="*/ 27 w 267"/>
                      <a:gd name="T1" fmla="*/ 35 h 240"/>
                      <a:gd name="T2" fmla="*/ 224 w 267"/>
                      <a:gd name="T3" fmla="*/ 0 h 240"/>
                      <a:gd name="T4" fmla="*/ 267 w 267"/>
                      <a:gd name="T5" fmla="*/ 38 h 240"/>
                      <a:gd name="T6" fmla="*/ 240 w 267"/>
                      <a:gd name="T7" fmla="*/ 61 h 240"/>
                      <a:gd name="T8" fmla="*/ 30 w 267"/>
                      <a:gd name="T9" fmla="*/ 104 h 240"/>
                      <a:gd name="T10" fmla="*/ 0 w 267"/>
                      <a:gd name="T11" fmla="*/ 71 h 240"/>
                      <a:gd name="T12" fmla="*/ 27 w 267"/>
                      <a:gd name="T13" fmla="*/ 35 h 240"/>
                      <a:gd name="T14" fmla="*/ 0 60000 65536"/>
                      <a:gd name="T15" fmla="*/ 0 60000 65536"/>
                      <a:gd name="T16" fmla="*/ 0 60000 65536"/>
                      <a:gd name="T17" fmla="*/ 0 60000 65536"/>
                      <a:gd name="T18" fmla="*/ 0 60000 65536"/>
                      <a:gd name="T19" fmla="*/ 0 60000 65536"/>
                      <a:gd name="T20" fmla="*/ 0 60000 65536"/>
                      <a:gd name="T21" fmla="*/ 0 w 267"/>
                      <a:gd name="T22" fmla="*/ 0 h 240"/>
                      <a:gd name="T23" fmla="*/ 267 w 267"/>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240">
                        <a:moveTo>
                          <a:pt x="27" y="80"/>
                        </a:moveTo>
                        <a:lnTo>
                          <a:pt x="224" y="0"/>
                        </a:lnTo>
                        <a:lnTo>
                          <a:pt x="267" y="88"/>
                        </a:lnTo>
                        <a:lnTo>
                          <a:pt x="240" y="141"/>
                        </a:lnTo>
                        <a:lnTo>
                          <a:pt x="30" y="240"/>
                        </a:lnTo>
                        <a:lnTo>
                          <a:pt x="0" y="165"/>
                        </a:lnTo>
                        <a:lnTo>
                          <a:pt x="27" y="80"/>
                        </a:lnTo>
                        <a:close/>
                      </a:path>
                    </a:pathLst>
                  </a:custGeom>
                  <a:solidFill>
                    <a:schemeClr val="bg1"/>
                  </a:solidFill>
                  <a:ln w="12700" cap="sq">
                    <a:solidFill>
                      <a:schemeClr val="bg2"/>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59" name="AutoShape 856"/>
                  <p:cNvSpPr>
                    <a:spLocks noChangeArrowheads="1"/>
                  </p:cNvSpPr>
                  <p:nvPr/>
                </p:nvSpPr>
                <p:spPr bwMode="auto">
                  <a:xfrm>
                    <a:off x="4258" y="2867"/>
                    <a:ext cx="74" cy="144"/>
                  </a:xfrm>
                  <a:prstGeom prst="moon">
                    <a:avLst>
                      <a:gd name="adj" fmla="val 50000"/>
                    </a:avLst>
                  </a:prstGeom>
                  <a:solidFill>
                    <a:schemeClr val="bg1"/>
                  </a:solidFill>
                  <a:ln w="12700" cap="sq">
                    <a:solidFill>
                      <a:schemeClr val="bg2"/>
                    </a:solidFill>
                    <a:miter lim="800000"/>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785" name="Oval 857"/>
                  <p:cNvSpPr>
                    <a:spLocks noChangeArrowheads="1"/>
                  </p:cNvSpPr>
                  <p:nvPr/>
                </p:nvSpPr>
                <p:spPr bwMode="auto">
                  <a:xfrm>
                    <a:off x="4478" y="2723"/>
                    <a:ext cx="95" cy="206"/>
                  </a:xfrm>
                  <a:prstGeom prst="ellipse">
                    <a:avLst/>
                  </a:prstGeom>
                  <a:solidFill>
                    <a:schemeClr val="bg1"/>
                  </a:solidFill>
                  <a:ln w="3175" cap="sq">
                    <a:solidFill>
                      <a:schemeClr val="bg2"/>
                    </a:solidFill>
                    <a:round/>
                    <a:headEnd type="none" w="sm" len="sm"/>
                    <a:tailEnd type="none" w="sm" len="sm"/>
                  </a:ln>
                  <a:effectLst>
                    <a:outerShdw dist="127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nvGrpSpPr>
                <p:cNvPr id="19854" name="Group 858"/>
                <p:cNvGrpSpPr>
                  <a:grpSpLocks/>
                </p:cNvGrpSpPr>
                <p:nvPr/>
              </p:nvGrpSpPr>
              <p:grpSpPr bwMode="auto">
                <a:xfrm>
                  <a:off x="4258" y="2007"/>
                  <a:ext cx="314" cy="222"/>
                  <a:chOff x="4258" y="2007"/>
                  <a:chExt cx="314" cy="222"/>
                </a:xfrm>
              </p:grpSpPr>
              <p:sp>
                <p:nvSpPr>
                  <p:cNvPr id="19855" name="Freeform 859"/>
                  <p:cNvSpPr>
                    <a:spLocks/>
                  </p:cNvSpPr>
                  <p:nvPr/>
                </p:nvSpPr>
                <p:spPr bwMode="auto">
                  <a:xfrm>
                    <a:off x="4292" y="2013"/>
                    <a:ext cx="267" cy="216"/>
                  </a:xfrm>
                  <a:custGeom>
                    <a:avLst/>
                    <a:gdLst>
                      <a:gd name="T0" fmla="*/ 27 w 267"/>
                      <a:gd name="T1" fmla="*/ 35 h 240"/>
                      <a:gd name="T2" fmla="*/ 224 w 267"/>
                      <a:gd name="T3" fmla="*/ 0 h 240"/>
                      <a:gd name="T4" fmla="*/ 267 w 267"/>
                      <a:gd name="T5" fmla="*/ 38 h 240"/>
                      <a:gd name="T6" fmla="*/ 240 w 267"/>
                      <a:gd name="T7" fmla="*/ 61 h 240"/>
                      <a:gd name="T8" fmla="*/ 30 w 267"/>
                      <a:gd name="T9" fmla="*/ 104 h 240"/>
                      <a:gd name="T10" fmla="*/ 0 w 267"/>
                      <a:gd name="T11" fmla="*/ 71 h 240"/>
                      <a:gd name="T12" fmla="*/ 27 w 267"/>
                      <a:gd name="T13" fmla="*/ 35 h 240"/>
                      <a:gd name="T14" fmla="*/ 0 60000 65536"/>
                      <a:gd name="T15" fmla="*/ 0 60000 65536"/>
                      <a:gd name="T16" fmla="*/ 0 60000 65536"/>
                      <a:gd name="T17" fmla="*/ 0 60000 65536"/>
                      <a:gd name="T18" fmla="*/ 0 60000 65536"/>
                      <a:gd name="T19" fmla="*/ 0 60000 65536"/>
                      <a:gd name="T20" fmla="*/ 0 60000 65536"/>
                      <a:gd name="T21" fmla="*/ 0 w 267"/>
                      <a:gd name="T22" fmla="*/ 0 h 240"/>
                      <a:gd name="T23" fmla="*/ 267 w 267"/>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240">
                        <a:moveTo>
                          <a:pt x="27" y="80"/>
                        </a:moveTo>
                        <a:lnTo>
                          <a:pt x="224" y="0"/>
                        </a:lnTo>
                        <a:lnTo>
                          <a:pt x="267" y="88"/>
                        </a:lnTo>
                        <a:lnTo>
                          <a:pt x="240" y="141"/>
                        </a:lnTo>
                        <a:lnTo>
                          <a:pt x="30" y="240"/>
                        </a:lnTo>
                        <a:lnTo>
                          <a:pt x="0" y="165"/>
                        </a:lnTo>
                        <a:lnTo>
                          <a:pt x="27" y="80"/>
                        </a:lnTo>
                        <a:close/>
                      </a:path>
                    </a:pathLst>
                  </a:custGeom>
                  <a:solidFill>
                    <a:schemeClr val="bg1"/>
                  </a:solidFill>
                  <a:ln w="12700" cap="sq">
                    <a:solidFill>
                      <a:schemeClr val="bg2"/>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56" name="AutoShape 860"/>
                  <p:cNvSpPr>
                    <a:spLocks noChangeArrowheads="1"/>
                  </p:cNvSpPr>
                  <p:nvPr/>
                </p:nvSpPr>
                <p:spPr bwMode="auto">
                  <a:xfrm>
                    <a:off x="4258" y="2085"/>
                    <a:ext cx="74" cy="144"/>
                  </a:xfrm>
                  <a:prstGeom prst="moon">
                    <a:avLst>
                      <a:gd name="adj" fmla="val 50000"/>
                    </a:avLst>
                  </a:prstGeom>
                  <a:solidFill>
                    <a:schemeClr val="bg1"/>
                  </a:solidFill>
                  <a:ln w="12700" cap="sq">
                    <a:solidFill>
                      <a:schemeClr val="bg2"/>
                    </a:solidFill>
                    <a:miter lim="800000"/>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789" name="Oval 861"/>
                  <p:cNvSpPr>
                    <a:spLocks noChangeArrowheads="1"/>
                  </p:cNvSpPr>
                  <p:nvPr/>
                </p:nvSpPr>
                <p:spPr bwMode="auto">
                  <a:xfrm>
                    <a:off x="4478" y="2010"/>
                    <a:ext cx="95" cy="140"/>
                  </a:xfrm>
                  <a:prstGeom prst="ellipse">
                    <a:avLst/>
                  </a:prstGeom>
                  <a:solidFill>
                    <a:schemeClr val="bg1"/>
                  </a:solidFill>
                  <a:ln w="3175" cap="sq">
                    <a:solidFill>
                      <a:schemeClr val="bg2"/>
                    </a:solidFill>
                    <a:round/>
                    <a:headEnd type="none" w="sm" len="sm"/>
                    <a:tailEnd type="none" w="sm" len="sm"/>
                  </a:ln>
                  <a:effectLst>
                    <a:outerShdw dist="127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grpSp>
            <p:nvGrpSpPr>
              <p:cNvPr id="19717" name="Group 862"/>
              <p:cNvGrpSpPr>
                <a:grpSpLocks/>
              </p:cNvGrpSpPr>
              <p:nvPr/>
            </p:nvGrpSpPr>
            <p:grpSpPr bwMode="auto">
              <a:xfrm>
                <a:off x="7703" y="1899"/>
                <a:ext cx="519" cy="406"/>
                <a:chOff x="3501" y="1201"/>
                <a:chExt cx="1634" cy="1808"/>
              </a:xfrm>
            </p:grpSpPr>
            <p:sp>
              <p:nvSpPr>
                <p:cNvPr id="253791" name="Freeform 863"/>
                <p:cNvSpPr>
                  <a:spLocks/>
                </p:cNvSpPr>
                <p:nvPr/>
              </p:nvSpPr>
              <p:spPr bwMode="auto">
                <a:xfrm>
                  <a:off x="3500" y="1200"/>
                  <a:ext cx="1638" cy="1807"/>
                </a:xfrm>
                <a:custGeom>
                  <a:avLst/>
                  <a:gdLst/>
                  <a:ahLst/>
                  <a:cxnLst>
                    <a:cxn ang="0">
                      <a:pos x="0" y="0"/>
                    </a:cxn>
                    <a:cxn ang="0">
                      <a:pos x="0" y="1258"/>
                    </a:cxn>
                    <a:cxn ang="0">
                      <a:pos x="1531" y="1808"/>
                    </a:cxn>
                    <a:cxn ang="0">
                      <a:pos x="1531" y="520"/>
                    </a:cxn>
                    <a:cxn ang="0">
                      <a:pos x="0" y="0"/>
                    </a:cxn>
                  </a:cxnLst>
                  <a:rect l="0" t="0" r="r" b="b"/>
                  <a:pathLst>
                    <a:path w="1531" h="1808">
                      <a:moveTo>
                        <a:pt x="0" y="0"/>
                      </a:moveTo>
                      <a:lnTo>
                        <a:pt x="0" y="1258"/>
                      </a:lnTo>
                      <a:lnTo>
                        <a:pt x="1531" y="1808"/>
                      </a:lnTo>
                      <a:lnTo>
                        <a:pt x="1531" y="520"/>
                      </a:lnTo>
                      <a:lnTo>
                        <a:pt x="0" y="0"/>
                      </a:lnTo>
                      <a:close/>
                    </a:path>
                  </a:pathLst>
                </a:custGeom>
                <a:solidFill>
                  <a:schemeClr val="bg1">
                    <a:alpha val="50000"/>
                  </a:schemeClr>
                </a:solidFill>
                <a:ln w="38100" cap="sq" cmpd="sng">
                  <a:solidFill>
                    <a:schemeClr val="tx1"/>
                  </a:solidFill>
                  <a:prstDash val="solid"/>
                  <a:round/>
                  <a:headEnd type="none" w="sm" len="sm"/>
                  <a:tailEnd type="none" w="sm" len="sm"/>
                </a:ln>
                <a:effectLst>
                  <a:outerShdw dist="35921" dir="27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19833" name="Oval 864"/>
                <p:cNvSpPr>
                  <a:spLocks noChangeArrowheads="1"/>
                </p:cNvSpPr>
                <p:nvPr/>
              </p:nvSpPr>
              <p:spPr bwMode="auto">
                <a:xfrm>
                  <a:off x="3566" y="1561"/>
                  <a:ext cx="66"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34" name="Oval 865"/>
                <p:cNvSpPr>
                  <a:spLocks noChangeArrowheads="1"/>
                </p:cNvSpPr>
                <p:nvPr/>
              </p:nvSpPr>
              <p:spPr bwMode="auto">
                <a:xfrm>
                  <a:off x="3566" y="1283"/>
                  <a:ext cx="66"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35" name="Oval 866"/>
                <p:cNvSpPr>
                  <a:spLocks noChangeArrowheads="1"/>
                </p:cNvSpPr>
                <p:nvPr/>
              </p:nvSpPr>
              <p:spPr bwMode="auto">
                <a:xfrm>
                  <a:off x="3566" y="1840"/>
                  <a:ext cx="66"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36" name="Oval 867"/>
                <p:cNvSpPr>
                  <a:spLocks noChangeArrowheads="1"/>
                </p:cNvSpPr>
                <p:nvPr/>
              </p:nvSpPr>
              <p:spPr bwMode="auto">
                <a:xfrm>
                  <a:off x="3566" y="2397"/>
                  <a:ext cx="66" cy="63"/>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37" name="Oval 868"/>
                <p:cNvSpPr>
                  <a:spLocks noChangeArrowheads="1"/>
                </p:cNvSpPr>
                <p:nvPr/>
              </p:nvSpPr>
              <p:spPr bwMode="auto">
                <a:xfrm>
                  <a:off x="3566" y="2118"/>
                  <a:ext cx="66"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38" name="Oval 869"/>
                <p:cNvSpPr>
                  <a:spLocks noChangeArrowheads="1"/>
                </p:cNvSpPr>
                <p:nvPr/>
              </p:nvSpPr>
              <p:spPr bwMode="auto">
                <a:xfrm>
                  <a:off x="3591" y="1431"/>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839" name="Oval 870"/>
                <p:cNvSpPr>
                  <a:spLocks noChangeArrowheads="1"/>
                </p:cNvSpPr>
                <p:nvPr/>
              </p:nvSpPr>
              <p:spPr bwMode="auto">
                <a:xfrm>
                  <a:off x="3591" y="1716"/>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840" name="Oval 871"/>
                <p:cNvSpPr>
                  <a:spLocks noChangeArrowheads="1"/>
                </p:cNvSpPr>
                <p:nvPr/>
              </p:nvSpPr>
              <p:spPr bwMode="auto">
                <a:xfrm>
                  <a:off x="3591" y="2001"/>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841" name="Oval 872"/>
                <p:cNvSpPr>
                  <a:spLocks noChangeArrowheads="1"/>
                </p:cNvSpPr>
                <p:nvPr/>
              </p:nvSpPr>
              <p:spPr bwMode="auto">
                <a:xfrm>
                  <a:off x="3594" y="2287"/>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842" name="Oval 873"/>
                <p:cNvSpPr>
                  <a:spLocks noChangeArrowheads="1"/>
                </p:cNvSpPr>
                <p:nvPr/>
              </p:nvSpPr>
              <p:spPr bwMode="auto">
                <a:xfrm>
                  <a:off x="5033" y="2038"/>
                  <a:ext cx="65"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43" name="Oval 874"/>
                <p:cNvSpPr>
                  <a:spLocks noChangeArrowheads="1"/>
                </p:cNvSpPr>
                <p:nvPr/>
              </p:nvSpPr>
              <p:spPr bwMode="auto">
                <a:xfrm>
                  <a:off x="5033" y="1760"/>
                  <a:ext cx="65"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44" name="Oval 875"/>
                <p:cNvSpPr>
                  <a:spLocks noChangeArrowheads="1"/>
                </p:cNvSpPr>
                <p:nvPr/>
              </p:nvSpPr>
              <p:spPr bwMode="auto">
                <a:xfrm>
                  <a:off x="5033" y="2317"/>
                  <a:ext cx="65"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45" name="Oval 876"/>
                <p:cNvSpPr>
                  <a:spLocks noChangeArrowheads="1"/>
                </p:cNvSpPr>
                <p:nvPr/>
              </p:nvSpPr>
              <p:spPr bwMode="auto">
                <a:xfrm>
                  <a:off x="5033" y="2874"/>
                  <a:ext cx="65" cy="63"/>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46" name="Oval 877"/>
                <p:cNvSpPr>
                  <a:spLocks noChangeArrowheads="1"/>
                </p:cNvSpPr>
                <p:nvPr/>
              </p:nvSpPr>
              <p:spPr bwMode="auto">
                <a:xfrm>
                  <a:off x="5033" y="2595"/>
                  <a:ext cx="65" cy="64"/>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847" name="Oval 878"/>
                <p:cNvSpPr>
                  <a:spLocks noChangeArrowheads="1"/>
                </p:cNvSpPr>
                <p:nvPr/>
              </p:nvSpPr>
              <p:spPr bwMode="auto">
                <a:xfrm>
                  <a:off x="4995" y="1892"/>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848" name="Oval 879"/>
                <p:cNvSpPr>
                  <a:spLocks noChangeArrowheads="1"/>
                </p:cNvSpPr>
                <p:nvPr/>
              </p:nvSpPr>
              <p:spPr bwMode="auto">
                <a:xfrm>
                  <a:off x="4995" y="2177"/>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849" name="Oval 880"/>
                <p:cNvSpPr>
                  <a:spLocks noChangeArrowheads="1"/>
                </p:cNvSpPr>
                <p:nvPr/>
              </p:nvSpPr>
              <p:spPr bwMode="auto">
                <a:xfrm>
                  <a:off x="4995" y="2462"/>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sp>
              <p:nvSpPr>
                <p:cNvPr id="19850" name="Oval 881"/>
                <p:cNvSpPr>
                  <a:spLocks noChangeArrowheads="1"/>
                </p:cNvSpPr>
                <p:nvPr/>
              </p:nvSpPr>
              <p:spPr bwMode="auto">
                <a:xfrm>
                  <a:off x="4998" y="2748"/>
                  <a:ext cx="50" cy="48"/>
                </a:xfrm>
                <a:prstGeom prst="ellipse">
                  <a:avLst/>
                </a:prstGeom>
                <a:solidFill>
                  <a:schemeClr val="bg1"/>
                </a:solidFill>
                <a:ln w="3175" cap="sq">
                  <a:solidFill>
                    <a:schemeClr val="tx1"/>
                  </a:solidFill>
                  <a:round/>
                  <a:headEnd type="none" w="sm" len="sm"/>
                  <a:tailEnd type="none" w="sm" len="sm"/>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n-US" altLang="en-US" sz="300">
                    <a:solidFill>
                      <a:schemeClr val="accent2"/>
                    </a:solidFill>
                    <a:latin typeface="Times" panose="02020603050405020304" pitchFamily="18" charset="0"/>
                  </a:endParaRPr>
                </a:p>
              </p:txBody>
            </p:sp>
          </p:grpSp>
          <p:grpSp>
            <p:nvGrpSpPr>
              <p:cNvPr id="19718" name="Group 882"/>
              <p:cNvGrpSpPr>
                <a:grpSpLocks/>
              </p:cNvGrpSpPr>
              <p:nvPr/>
            </p:nvGrpSpPr>
            <p:grpSpPr bwMode="auto">
              <a:xfrm>
                <a:off x="8081" y="2053"/>
                <a:ext cx="251" cy="282"/>
                <a:chOff x="3794" y="2004"/>
                <a:chExt cx="765" cy="1256"/>
              </a:xfrm>
            </p:grpSpPr>
            <p:sp>
              <p:nvSpPr>
                <p:cNvPr id="19826" name="Freeform 883"/>
                <p:cNvSpPr>
                  <a:spLocks/>
                </p:cNvSpPr>
                <p:nvPr/>
              </p:nvSpPr>
              <p:spPr bwMode="auto">
                <a:xfrm>
                  <a:off x="3811" y="2004"/>
                  <a:ext cx="710" cy="477"/>
                </a:xfrm>
                <a:custGeom>
                  <a:avLst/>
                  <a:gdLst>
                    <a:gd name="T0" fmla="*/ 30 w 710"/>
                    <a:gd name="T1" fmla="*/ 322 h 477"/>
                    <a:gd name="T2" fmla="*/ 689 w 710"/>
                    <a:gd name="T3" fmla="*/ 0 h 477"/>
                    <a:gd name="T4" fmla="*/ 664 w 710"/>
                    <a:gd name="T5" fmla="*/ 112 h 477"/>
                    <a:gd name="T6" fmla="*/ 710 w 710"/>
                    <a:gd name="T7" fmla="*/ 147 h 477"/>
                    <a:gd name="T8" fmla="*/ 38 w 710"/>
                    <a:gd name="T9" fmla="*/ 477 h 477"/>
                    <a:gd name="T10" fmla="*/ 0 w 710"/>
                    <a:gd name="T11" fmla="*/ 413 h 477"/>
                    <a:gd name="T12" fmla="*/ 30 w 710"/>
                    <a:gd name="T13" fmla="*/ 322 h 477"/>
                    <a:gd name="T14" fmla="*/ 0 60000 65536"/>
                    <a:gd name="T15" fmla="*/ 0 60000 65536"/>
                    <a:gd name="T16" fmla="*/ 0 60000 65536"/>
                    <a:gd name="T17" fmla="*/ 0 60000 65536"/>
                    <a:gd name="T18" fmla="*/ 0 60000 65536"/>
                    <a:gd name="T19" fmla="*/ 0 60000 65536"/>
                    <a:gd name="T20" fmla="*/ 0 60000 65536"/>
                    <a:gd name="T21" fmla="*/ 0 w 710"/>
                    <a:gd name="T22" fmla="*/ 0 h 477"/>
                    <a:gd name="T23" fmla="*/ 710 w 710"/>
                    <a:gd name="T24" fmla="*/ 477 h 4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0" h="477">
                      <a:moveTo>
                        <a:pt x="30" y="322"/>
                      </a:moveTo>
                      <a:lnTo>
                        <a:pt x="689" y="0"/>
                      </a:lnTo>
                      <a:lnTo>
                        <a:pt x="664" y="112"/>
                      </a:lnTo>
                      <a:lnTo>
                        <a:pt x="710" y="147"/>
                      </a:lnTo>
                      <a:lnTo>
                        <a:pt x="38" y="477"/>
                      </a:lnTo>
                      <a:lnTo>
                        <a:pt x="0" y="413"/>
                      </a:lnTo>
                      <a:lnTo>
                        <a:pt x="30" y="322"/>
                      </a:lnTo>
                      <a:close/>
                    </a:path>
                  </a:pathLst>
                </a:custGeom>
                <a:solidFill>
                  <a:schemeClr val="bg1"/>
                </a:solidFill>
                <a:ln w="12700" cap="sq">
                  <a:solidFill>
                    <a:schemeClr val="bg2"/>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812" name="AutoShape 884"/>
                <p:cNvSpPr>
                  <a:spLocks noChangeArrowheads="1"/>
                </p:cNvSpPr>
                <p:nvPr/>
              </p:nvSpPr>
              <p:spPr bwMode="auto">
                <a:xfrm>
                  <a:off x="3794" y="2323"/>
                  <a:ext cx="76" cy="147"/>
                </a:xfrm>
                <a:prstGeom prst="moon">
                  <a:avLst>
                    <a:gd name="adj" fmla="val 50000"/>
                  </a:avLst>
                </a:prstGeom>
                <a:solidFill>
                  <a:schemeClr val="bg1"/>
                </a:solidFill>
                <a:ln w="12700" cap="sq">
                  <a:solidFill>
                    <a:schemeClr val="bg2"/>
                  </a:solidFill>
                  <a:miter lim="800000"/>
                  <a:headEnd type="none" w="sm" len="sm"/>
                  <a:tailEnd type="none" w="sm" len="sm"/>
                </a:ln>
                <a:effectLst>
                  <a:outerShdw dist="38100" dir="10800000" algn="ctr" rotWithShape="0">
                    <a:srgbClr val="969696"/>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13" name="Oval 885"/>
                <p:cNvSpPr>
                  <a:spLocks noChangeArrowheads="1"/>
                </p:cNvSpPr>
                <p:nvPr/>
              </p:nvSpPr>
              <p:spPr bwMode="auto">
                <a:xfrm>
                  <a:off x="4467" y="2007"/>
                  <a:ext cx="94" cy="154"/>
                </a:xfrm>
                <a:prstGeom prst="ellipse">
                  <a:avLst/>
                </a:prstGeom>
                <a:solidFill>
                  <a:schemeClr val="bg1"/>
                </a:solidFill>
                <a:ln w="3175" cap="sq">
                  <a:solidFill>
                    <a:schemeClr val="bg2"/>
                  </a:solidFill>
                  <a:round/>
                  <a:headEnd type="none" w="sm" len="sm"/>
                  <a:tailEnd type="none" w="sm" len="sm"/>
                </a:ln>
                <a:effectLst>
                  <a:outerShdw dist="127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19829" name="Freeform 886"/>
                <p:cNvSpPr>
                  <a:spLocks/>
                </p:cNvSpPr>
                <p:nvPr/>
              </p:nvSpPr>
              <p:spPr bwMode="auto">
                <a:xfrm>
                  <a:off x="3811" y="2783"/>
                  <a:ext cx="710" cy="477"/>
                </a:xfrm>
                <a:custGeom>
                  <a:avLst/>
                  <a:gdLst>
                    <a:gd name="T0" fmla="*/ 30 w 710"/>
                    <a:gd name="T1" fmla="*/ 322 h 477"/>
                    <a:gd name="T2" fmla="*/ 689 w 710"/>
                    <a:gd name="T3" fmla="*/ 0 h 477"/>
                    <a:gd name="T4" fmla="*/ 664 w 710"/>
                    <a:gd name="T5" fmla="*/ 112 h 477"/>
                    <a:gd name="T6" fmla="*/ 710 w 710"/>
                    <a:gd name="T7" fmla="*/ 147 h 477"/>
                    <a:gd name="T8" fmla="*/ 38 w 710"/>
                    <a:gd name="T9" fmla="*/ 477 h 477"/>
                    <a:gd name="T10" fmla="*/ 0 w 710"/>
                    <a:gd name="T11" fmla="*/ 413 h 477"/>
                    <a:gd name="T12" fmla="*/ 30 w 710"/>
                    <a:gd name="T13" fmla="*/ 322 h 477"/>
                    <a:gd name="T14" fmla="*/ 0 60000 65536"/>
                    <a:gd name="T15" fmla="*/ 0 60000 65536"/>
                    <a:gd name="T16" fmla="*/ 0 60000 65536"/>
                    <a:gd name="T17" fmla="*/ 0 60000 65536"/>
                    <a:gd name="T18" fmla="*/ 0 60000 65536"/>
                    <a:gd name="T19" fmla="*/ 0 60000 65536"/>
                    <a:gd name="T20" fmla="*/ 0 60000 65536"/>
                    <a:gd name="T21" fmla="*/ 0 w 710"/>
                    <a:gd name="T22" fmla="*/ 0 h 477"/>
                    <a:gd name="T23" fmla="*/ 710 w 710"/>
                    <a:gd name="T24" fmla="*/ 477 h 4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0" h="477">
                      <a:moveTo>
                        <a:pt x="30" y="322"/>
                      </a:moveTo>
                      <a:lnTo>
                        <a:pt x="689" y="0"/>
                      </a:lnTo>
                      <a:lnTo>
                        <a:pt x="664" y="112"/>
                      </a:lnTo>
                      <a:lnTo>
                        <a:pt x="710" y="147"/>
                      </a:lnTo>
                      <a:lnTo>
                        <a:pt x="38" y="477"/>
                      </a:lnTo>
                      <a:lnTo>
                        <a:pt x="0" y="413"/>
                      </a:lnTo>
                      <a:lnTo>
                        <a:pt x="30" y="322"/>
                      </a:lnTo>
                      <a:close/>
                    </a:path>
                  </a:pathLst>
                </a:custGeom>
                <a:solidFill>
                  <a:schemeClr val="bg1"/>
                </a:solidFill>
                <a:ln w="12700" cap="sq">
                  <a:solidFill>
                    <a:schemeClr val="bg2"/>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815" name="AutoShape 887"/>
                <p:cNvSpPr>
                  <a:spLocks noChangeArrowheads="1"/>
                </p:cNvSpPr>
                <p:nvPr/>
              </p:nvSpPr>
              <p:spPr bwMode="auto">
                <a:xfrm>
                  <a:off x="3794" y="3102"/>
                  <a:ext cx="76" cy="140"/>
                </a:xfrm>
                <a:prstGeom prst="moon">
                  <a:avLst>
                    <a:gd name="adj" fmla="val 50000"/>
                  </a:avLst>
                </a:prstGeom>
                <a:solidFill>
                  <a:schemeClr val="bg1"/>
                </a:solidFill>
                <a:ln w="12700" cap="sq">
                  <a:solidFill>
                    <a:schemeClr val="bg2"/>
                  </a:solidFill>
                  <a:miter lim="800000"/>
                  <a:headEnd type="none" w="sm" len="sm"/>
                  <a:tailEnd type="none" w="sm" len="sm"/>
                </a:ln>
                <a:effectLst>
                  <a:outerShdw dist="38100" dir="10800000" algn="ctr" rotWithShape="0">
                    <a:srgbClr val="969696"/>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16" name="Oval 888"/>
                <p:cNvSpPr>
                  <a:spLocks noChangeArrowheads="1"/>
                </p:cNvSpPr>
                <p:nvPr/>
              </p:nvSpPr>
              <p:spPr bwMode="auto">
                <a:xfrm>
                  <a:off x="4467" y="2786"/>
                  <a:ext cx="94" cy="154"/>
                </a:xfrm>
                <a:prstGeom prst="ellipse">
                  <a:avLst/>
                </a:prstGeom>
                <a:solidFill>
                  <a:schemeClr val="bg1"/>
                </a:solidFill>
                <a:ln w="3175" cap="sq">
                  <a:solidFill>
                    <a:schemeClr val="bg2"/>
                  </a:solidFill>
                  <a:round/>
                  <a:headEnd type="none" w="sm" len="sm"/>
                  <a:tailEnd type="none" w="sm" len="sm"/>
                </a:ln>
                <a:effectLst>
                  <a:outerShdw dist="12700" dir="10800000"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grpSp>
          <p:grpSp>
            <p:nvGrpSpPr>
              <p:cNvPr id="19719" name="Group 889"/>
              <p:cNvGrpSpPr>
                <a:grpSpLocks/>
              </p:cNvGrpSpPr>
              <p:nvPr/>
            </p:nvGrpSpPr>
            <p:grpSpPr bwMode="auto">
              <a:xfrm>
                <a:off x="8082" y="2054"/>
                <a:ext cx="260" cy="282"/>
                <a:chOff x="3802" y="2004"/>
                <a:chExt cx="820" cy="1256"/>
              </a:xfrm>
            </p:grpSpPr>
            <p:grpSp>
              <p:nvGrpSpPr>
                <p:cNvPr id="19808" name="Group 890"/>
                <p:cNvGrpSpPr>
                  <a:grpSpLocks/>
                </p:cNvGrpSpPr>
                <p:nvPr/>
              </p:nvGrpSpPr>
              <p:grpSpPr bwMode="auto">
                <a:xfrm>
                  <a:off x="3846" y="2379"/>
                  <a:ext cx="776" cy="477"/>
                  <a:chOff x="5728" y="2739"/>
                  <a:chExt cx="776" cy="477"/>
                </a:xfrm>
              </p:grpSpPr>
              <p:sp>
                <p:nvSpPr>
                  <p:cNvPr id="19821" name="Freeform 891"/>
                  <p:cNvSpPr>
                    <a:spLocks/>
                  </p:cNvSpPr>
                  <p:nvPr/>
                </p:nvSpPr>
                <p:spPr bwMode="auto">
                  <a:xfrm>
                    <a:off x="5745" y="2739"/>
                    <a:ext cx="710" cy="477"/>
                  </a:xfrm>
                  <a:custGeom>
                    <a:avLst/>
                    <a:gdLst>
                      <a:gd name="T0" fmla="*/ 30 w 710"/>
                      <a:gd name="T1" fmla="*/ 322 h 477"/>
                      <a:gd name="T2" fmla="*/ 689 w 710"/>
                      <a:gd name="T3" fmla="*/ 0 h 477"/>
                      <a:gd name="T4" fmla="*/ 664 w 710"/>
                      <a:gd name="T5" fmla="*/ 112 h 477"/>
                      <a:gd name="T6" fmla="*/ 710 w 710"/>
                      <a:gd name="T7" fmla="*/ 147 h 477"/>
                      <a:gd name="T8" fmla="*/ 38 w 710"/>
                      <a:gd name="T9" fmla="*/ 477 h 477"/>
                      <a:gd name="T10" fmla="*/ 0 w 710"/>
                      <a:gd name="T11" fmla="*/ 413 h 477"/>
                      <a:gd name="T12" fmla="*/ 30 w 710"/>
                      <a:gd name="T13" fmla="*/ 322 h 477"/>
                      <a:gd name="T14" fmla="*/ 0 60000 65536"/>
                      <a:gd name="T15" fmla="*/ 0 60000 65536"/>
                      <a:gd name="T16" fmla="*/ 0 60000 65536"/>
                      <a:gd name="T17" fmla="*/ 0 60000 65536"/>
                      <a:gd name="T18" fmla="*/ 0 60000 65536"/>
                      <a:gd name="T19" fmla="*/ 0 60000 65536"/>
                      <a:gd name="T20" fmla="*/ 0 60000 65536"/>
                      <a:gd name="T21" fmla="*/ 0 w 710"/>
                      <a:gd name="T22" fmla="*/ 0 h 477"/>
                      <a:gd name="T23" fmla="*/ 710 w 710"/>
                      <a:gd name="T24" fmla="*/ 477 h 4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0" h="477">
                        <a:moveTo>
                          <a:pt x="30" y="322"/>
                        </a:moveTo>
                        <a:lnTo>
                          <a:pt x="689" y="0"/>
                        </a:lnTo>
                        <a:lnTo>
                          <a:pt x="664" y="112"/>
                        </a:lnTo>
                        <a:lnTo>
                          <a:pt x="710" y="147"/>
                        </a:lnTo>
                        <a:lnTo>
                          <a:pt x="38" y="477"/>
                        </a:lnTo>
                        <a:lnTo>
                          <a:pt x="0" y="413"/>
                        </a:lnTo>
                        <a:lnTo>
                          <a:pt x="30" y="322"/>
                        </a:lnTo>
                        <a:close/>
                      </a:path>
                    </a:pathLst>
                  </a:custGeom>
                  <a:solidFill>
                    <a:schemeClr val="bg1"/>
                  </a:solidFill>
                  <a:ln w="12700" cap="sq">
                    <a:solidFill>
                      <a:schemeClr val="bg2"/>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820" name="Oval 892"/>
                  <p:cNvSpPr>
                    <a:spLocks noChangeArrowheads="1"/>
                  </p:cNvSpPr>
                  <p:nvPr/>
                </p:nvSpPr>
                <p:spPr bwMode="auto">
                  <a:xfrm>
                    <a:off x="6401" y="2738"/>
                    <a:ext cx="91" cy="147"/>
                  </a:xfrm>
                  <a:prstGeom prst="ellipse">
                    <a:avLst/>
                  </a:prstGeom>
                  <a:solidFill>
                    <a:schemeClr val="bg1"/>
                  </a:solidFill>
                  <a:ln w="3175" cap="sq">
                    <a:noFill/>
                    <a:round/>
                    <a:headEnd type="none" w="sm" len="sm"/>
                    <a:tailEnd type="none" w="sm" len="sm"/>
                  </a:ln>
                  <a:effectLst>
                    <a:outerShdw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21" name="AutoShape 893"/>
                  <p:cNvSpPr>
                    <a:spLocks noChangeArrowheads="1"/>
                  </p:cNvSpPr>
                  <p:nvPr/>
                </p:nvSpPr>
                <p:spPr bwMode="auto">
                  <a:xfrm>
                    <a:off x="5729" y="3061"/>
                    <a:ext cx="73" cy="140"/>
                  </a:xfrm>
                  <a:prstGeom prst="moon">
                    <a:avLst>
                      <a:gd name="adj" fmla="val 50000"/>
                    </a:avLst>
                  </a:prstGeom>
                  <a:solidFill>
                    <a:schemeClr val="bg1"/>
                  </a:solidFill>
                  <a:ln w="12700" cap="sq">
                    <a:solidFill>
                      <a:schemeClr val="bg2"/>
                    </a:solidFill>
                    <a:miter lim="800000"/>
                    <a:headEnd type="none" w="sm" len="sm"/>
                    <a:tailEnd type="none" w="sm" len="sm"/>
                  </a:ln>
                  <a:effectLst>
                    <a:outerShdw dist="38100" dir="10800000" algn="ctr" rotWithShape="0">
                      <a:srgbClr val="969696"/>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22" name="Line 894"/>
                  <p:cNvSpPr>
                    <a:spLocks noChangeShapeType="1"/>
                  </p:cNvSpPr>
                  <p:nvPr/>
                </p:nvSpPr>
                <p:spPr bwMode="auto">
                  <a:xfrm flipV="1">
                    <a:off x="5814" y="2863"/>
                    <a:ext cx="648" cy="323"/>
                  </a:xfrm>
                  <a:prstGeom prst="line">
                    <a:avLst/>
                  </a:prstGeom>
                  <a:noFill/>
                  <a:ln w="12700" cap="sq">
                    <a:solidFill>
                      <a:schemeClr val="tx1"/>
                    </a:solidFill>
                    <a:round/>
                    <a:headEnd type="none" w="sm" len="sm"/>
                    <a:tailEnd type="none" w="sm" len="sm"/>
                  </a:ln>
                  <a:effectLst>
                    <a:outerShdw dist="17961" dir="18900000"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19825" name="Freeform 895"/>
                  <p:cNvSpPr>
                    <a:spLocks/>
                  </p:cNvSpPr>
                  <p:nvPr/>
                </p:nvSpPr>
                <p:spPr bwMode="auto">
                  <a:xfrm>
                    <a:off x="6440" y="2748"/>
                    <a:ext cx="64" cy="118"/>
                  </a:xfrm>
                  <a:custGeom>
                    <a:avLst/>
                    <a:gdLst>
                      <a:gd name="T0" fmla="*/ 0 w 64"/>
                      <a:gd name="T1" fmla="*/ 0 h 118"/>
                      <a:gd name="T2" fmla="*/ 24 w 64"/>
                      <a:gd name="T3" fmla="*/ 118 h 118"/>
                      <a:gd name="T4" fmla="*/ 0 60000 65536"/>
                      <a:gd name="T5" fmla="*/ 0 60000 65536"/>
                      <a:gd name="T6" fmla="*/ 0 w 64"/>
                      <a:gd name="T7" fmla="*/ 0 h 118"/>
                      <a:gd name="T8" fmla="*/ 64 w 64"/>
                      <a:gd name="T9" fmla="*/ 118 h 118"/>
                    </a:gdLst>
                    <a:ahLst/>
                    <a:cxnLst>
                      <a:cxn ang="T4">
                        <a:pos x="T0" y="T1"/>
                      </a:cxn>
                      <a:cxn ang="T5">
                        <a:pos x="T2" y="T3"/>
                      </a:cxn>
                    </a:cxnLst>
                    <a:rect l="T6" t="T7" r="T8" b="T9"/>
                    <a:pathLst>
                      <a:path w="64" h="118">
                        <a:moveTo>
                          <a:pt x="0" y="0"/>
                        </a:moveTo>
                        <a:cubicBezTo>
                          <a:pt x="0" y="0"/>
                          <a:pt x="64" y="46"/>
                          <a:pt x="24" y="118"/>
                        </a:cubicBezTo>
                      </a:path>
                    </a:pathLst>
                  </a:custGeom>
                  <a:solidFill>
                    <a:schemeClr val="bg1"/>
                  </a:solidFill>
                  <a:ln w="12700"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19809" name="Group 896"/>
                <p:cNvGrpSpPr>
                  <a:grpSpLocks/>
                </p:cNvGrpSpPr>
                <p:nvPr/>
              </p:nvGrpSpPr>
              <p:grpSpPr bwMode="auto">
                <a:xfrm>
                  <a:off x="3806" y="2004"/>
                  <a:ext cx="776" cy="477"/>
                  <a:chOff x="5728" y="1960"/>
                  <a:chExt cx="776" cy="477"/>
                </a:xfrm>
              </p:grpSpPr>
              <p:sp>
                <p:nvSpPr>
                  <p:cNvPr id="19816" name="Freeform 897"/>
                  <p:cNvSpPr>
                    <a:spLocks/>
                  </p:cNvSpPr>
                  <p:nvPr/>
                </p:nvSpPr>
                <p:spPr bwMode="auto">
                  <a:xfrm>
                    <a:off x="5745" y="1960"/>
                    <a:ext cx="710" cy="477"/>
                  </a:xfrm>
                  <a:custGeom>
                    <a:avLst/>
                    <a:gdLst>
                      <a:gd name="T0" fmla="*/ 30 w 710"/>
                      <a:gd name="T1" fmla="*/ 322 h 477"/>
                      <a:gd name="T2" fmla="*/ 689 w 710"/>
                      <a:gd name="T3" fmla="*/ 0 h 477"/>
                      <a:gd name="T4" fmla="*/ 664 w 710"/>
                      <a:gd name="T5" fmla="*/ 112 h 477"/>
                      <a:gd name="T6" fmla="*/ 710 w 710"/>
                      <a:gd name="T7" fmla="*/ 147 h 477"/>
                      <a:gd name="T8" fmla="*/ 38 w 710"/>
                      <a:gd name="T9" fmla="*/ 477 h 477"/>
                      <a:gd name="T10" fmla="*/ 0 w 710"/>
                      <a:gd name="T11" fmla="*/ 413 h 477"/>
                      <a:gd name="T12" fmla="*/ 30 w 710"/>
                      <a:gd name="T13" fmla="*/ 322 h 477"/>
                      <a:gd name="T14" fmla="*/ 0 60000 65536"/>
                      <a:gd name="T15" fmla="*/ 0 60000 65536"/>
                      <a:gd name="T16" fmla="*/ 0 60000 65536"/>
                      <a:gd name="T17" fmla="*/ 0 60000 65536"/>
                      <a:gd name="T18" fmla="*/ 0 60000 65536"/>
                      <a:gd name="T19" fmla="*/ 0 60000 65536"/>
                      <a:gd name="T20" fmla="*/ 0 60000 65536"/>
                      <a:gd name="T21" fmla="*/ 0 w 710"/>
                      <a:gd name="T22" fmla="*/ 0 h 477"/>
                      <a:gd name="T23" fmla="*/ 710 w 710"/>
                      <a:gd name="T24" fmla="*/ 477 h 4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0" h="477">
                        <a:moveTo>
                          <a:pt x="30" y="322"/>
                        </a:moveTo>
                        <a:lnTo>
                          <a:pt x="689" y="0"/>
                        </a:lnTo>
                        <a:lnTo>
                          <a:pt x="664" y="112"/>
                        </a:lnTo>
                        <a:lnTo>
                          <a:pt x="710" y="147"/>
                        </a:lnTo>
                        <a:lnTo>
                          <a:pt x="38" y="477"/>
                        </a:lnTo>
                        <a:lnTo>
                          <a:pt x="0" y="413"/>
                        </a:lnTo>
                        <a:lnTo>
                          <a:pt x="30" y="322"/>
                        </a:lnTo>
                        <a:close/>
                      </a:path>
                    </a:pathLst>
                  </a:custGeom>
                  <a:solidFill>
                    <a:schemeClr val="bg1"/>
                  </a:solidFill>
                  <a:ln w="12700" cap="sq">
                    <a:solidFill>
                      <a:schemeClr val="bg2"/>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826" name="Oval 898"/>
                  <p:cNvSpPr>
                    <a:spLocks noChangeArrowheads="1"/>
                  </p:cNvSpPr>
                  <p:nvPr/>
                </p:nvSpPr>
                <p:spPr bwMode="auto">
                  <a:xfrm>
                    <a:off x="6399" y="1959"/>
                    <a:ext cx="91" cy="147"/>
                  </a:xfrm>
                  <a:prstGeom prst="ellipse">
                    <a:avLst/>
                  </a:prstGeom>
                  <a:solidFill>
                    <a:schemeClr val="bg1"/>
                  </a:solidFill>
                  <a:ln w="3175" cap="sq">
                    <a:noFill/>
                    <a:round/>
                    <a:headEnd type="none" w="sm" len="sm"/>
                    <a:tailEnd type="none" w="sm" len="sm"/>
                  </a:ln>
                  <a:effectLst>
                    <a:outerShdw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27" name="AutoShape 899"/>
                  <p:cNvSpPr>
                    <a:spLocks noChangeArrowheads="1"/>
                  </p:cNvSpPr>
                  <p:nvPr/>
                </p:nvSpPr>
                <p:spPr bwMode="auto">
                  <a:xfrm>
                    <a:off x="5781" y="2282"/>
                    <a:ext cx="73" cy="140"/>
                  </a:xfrm>
                  <a:prstGeom prst="moon">
                    <a:avLst>
                      <a:gd name="adj" fmla="val 50000"/>
                    </a:avLst>
                  </a:prstGeom>
                  <a:solidFill>
                    <a:schemeClr val="bg1"/>
                  </a:solidFill>
                  <a:ln w="12700" cap="sq">
                    <a:solidFill>
                      <a:schemeClr val="bg2"/>
                    </a:solidFill>
                    <a:miter lim="800000"/>
                    <a:headEnd type="none" w="sm" len="sm"/>
                    <a:tailEnd type="none" w="sm" len="sm"/>
                  </a:ln>
                  <a:effectLst>
                    <a:outerShdw dist="38100" dir="10800000" algn="ctr" rotWithShape="0">
                      <a:srgbClr val="969696"/>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28" name="Line 900"/>
                  <p:cNvSpPr>
                    <a:spLocks noChangeShapeType="1"/>
                  </p:cNvSpPr>
                  <p:nvPr/>
                </p:nvSpPr>
                <p:spPr bwMode="auto">
                  <a:xfrm flipV="1">
                    <a:off x="5866" y="2076"/>
                    <a:ext cx="600" cy="323"/>
                  </a:xfrm>
                  <a:prstGeom prst="line">
                    <a:avLst/>
                  </a:prstGeom>
                  <a:noFill/>
                  <a:ln w="12700" cap="sq">
                    <a:solidFill>
                      <a:schemeClr val="tx1"/>
                    </a:solidFill>
                    <a:round/>
                    <a:headEnd type="none" w="sm" len="sm"/>
                    <a:tailEnd type="none" w="sm" len="sm"/>
                  </a:ln>
                  <a:effectLst>
                    <a:outerShdw dist="68392" dir="9491915"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19820" name="Freeform 901"/>
                  <p:cNvSpPr>
                    <a:spLocks/>
                  </p:cNvSpPr>
                  <p:nvPr/>
                </p:nvSpPr>
                <p:spPr bwMode="auto">
                  <a:xfrm>
                    <a:off x="6440" y="1978"/>
                    <a:ext cx="64" cy="102"/>
                  </a:xfrm>
                  <a:custGeom>
                    <a:avLst/>
                    <a:gdLst>
                      <a:gd name="T0" fmla="*/ 0 w 64"/>
                      <a:gd name="T1" fmla="*/ 0 h 118"/>
                      <a:gd name="T2" fmla="*/ 24 w 64"/>
                      <a:gd name="T3" fmla="*/ 36 h 118"/>
                      <a:gd name="T4" fmla="*/ 0 60000 65536"/>
                      <a:gd name="T5" fmla="*/ 0 60000 65536"/>
                      <a:gd name="T6" fmla="*/ 0 w 64"/>
                      <a:gd name="T7" fmla="*/ 0 h 118"/>
                      <a:gd name="T8" fmla="*/ 64 w 64"/>
                      <a:gd name="T9" fmla="*/ 118 h 118"/>
                    </a:gdLst>
                    <a:ahLst/>
                    <a:cxnLst>
                      <a:cxn ang="T4">
                        <a:pos x="T0" y="T1"/>
                      </a:cxn>
                      <a:cxn ang="T5">
                        <a:pos x="T2" y="T3"/>
                      </a:cxn>
                    </a:cxnLst>
                    <a:rect l="T6" t="T7" r="T8" b="T9"/>
                    <a:pathLst>
                      <a:path w="64" h="118">
                        <a:moveTo>
                          <a:pt x="0" y="0"/>
                        </a:moveTo>
                        <a:cubicBezTo>
                          <a:pt x="0" y="0"/>
                          <a:pt x="64" y="46"/>
                          <a:pt x="24" y="118"/>
                        </a:cubicBezTo>
                      </a:path>
                    </a:pathLst>
                  </a:custGeom>
                  <a:solidFill>
                    <a:schemeClr val="bg1"/>
                  </a:solidFill>
                  <a:ln w="12700"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19810" name="Group 902"/>
                <p:cNvGrpSpPr>
                  <a:grpSpLocks/>
                </p:cNvGrpSpPr>
                <p:nvPr/>
              </p:nvGrpSpPr>
              <p:grpSpPr bwMode="auto">
                <a:xfrm>
                  <a:off x="3802" y="2783"/>
                  <a:ext cx="776" cy="477"/>
                  <a:chOff x="5728" y="2739"/>
                  <a:chExt cx="776" cy="477"/>
                </a:xfrm>
              </p:grpSpPr>
              <p:sp>
                <p:nvSpPr>
                  <p:cNvPr id="19811" name="Freeform 903"/>
                  <p:cNvSpPr>
                    <a:spLocks/>
                  </p:cNvSpPr>
                  <p:nvPr/>
                </p:nvSpPr>
                <p:spPr bwMode="auto">
                  <a:xfrm>
                    <a:off x="5745" y="2739"/>
                    <a:ext cx="710" cy="477"/>
                  </a:xfrm>
                  <a:custGeom>
                    <a:avLst/>
                    <a:gdLst>
                      <a:gd name="T0" fmla="*/ 30 w 710"/>
                      <a:gd name="T1" fmla="*/ 322 h 477"/>
                      <a:gd name="T2" fmla="*/ 689 w 710"/>
                      <a:gd name="T3" fmla="*/ 0 h 477"/>
                      <a:gd name="T4" fmla="*/ 664 w 710"/>
                      <a:gd name="T5" fmla="*/ 112 h 477"/>
                      <a:gd name="T6" fmla="*/ 710 w 710"/>
                      <a:gd name="T7" fmla="*/ 147 h 477"/>
                      <a:gd name="T8" fmla="*/ 38 w 710"/>
                      <a:gd name="T9" fmla="*/ 477 h 477"/>
                      <a:gd name="T10" fmla="*/ 0 w 710"/>
                      <a:gd name="T11" fmla="*/ 413 h 477"/>
                      <a:gd name="T12" fmla="*/ 30 w 710"/>
                      <a:gd name="T13" fmla="*/ 322 h 477"/>
                      <a:gd name="T14" fmla="*/ 0 60000 65536"/>
                      <a:gd name="T15" fmla="*/ 0 60000 65536"/>
                      <a:gd name="T16" fmla="*/ 0 60000 65536"/>
                      <a:gd name="T17" fmla="*/ 0 60000 65536"/>
                      <a:gd name="T18" fmla="*/ 0 60000 65536"/>
                      <a:gd name="T19" fmla="*/ 0 60000 65536"/>
                      <a:gd name="T20" fmla="*/ 0 60000 65536"/>
                      <a:gd name="T21" fmla="*/ 0 w 710"/>
                      <a:gd name="T22" fmla="*/ 0 h 477"/>
                      <a:gd name="T23" fmla="*/ 710 w 710"/>
                      <a:gd name="T24" fmla="*/ 477 h 4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0" h="477">
                        <a:moveTo>
                          <a:pt x="30" y="322"/>
                        </a:moveTo>
                        <a:lnTo>
                          <a:pt x="689" y="0"/>
                        </a:lnTo>
                        <a:lnTo>
                          <a:pt x="664" y="112"/>
                        </a:lnTo>
                        <a:lnTo>
                          <a:pt x="710" y="147"/>
                        </a:lnTo>
                        <a:lnTo>
                          <a:pt x="38" y="477"/>
                        </a:lnTo>
                        <a:lnTo>
                          <a:pt x="0" y="413"/>
                        </a:lnTo>
                        <a:lnTo>
                          <a:pt x="30" y="322"/>
                        </a:lnTo>
                        <a:close/>
                      </a:path>
                    </a:pathLst>
                  </a:custGeom>
                  <a:solidFill>
                    <a:schemeClr val="bg1"/>
                  </a:solidFill>
                  <a:ln w="12700" cap="sq">
                    <a:solidFill>
                      <a:schemeClr val="bg2"/>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53832" name="Oval 904"/>
                  <p:cNvSpPr>
                    <a:spLocks noChangeArrowheads="1"/>
                  </p:cNvSpPr>
                  <p:nvPr/>
                </p:nvSpPr>
                <p:spPr bwMode="auto">
                  <a:xfrm>
                    <a:off x="6403" y="2738"/>
                    <a:ext cx="91" cy="147"/>
                  </a:xfrm>
                  <a:prstGeom prst="ellipse">
                    <a:avLst/>
                  </a:prstGeom>
                  <a:solidFill>
                    <a:schemeClr val="bg1"/>
                  </a:solidFill>
                  <a:ln w="3175" cap="sq">
                    <a:noFill/>
                    <a:round/>
                    <a:headEnd type="none" w="sm" len="sm"/>
                    <a:tailEnd type="none" w="sm" len="sm"/>
                  </a:ln>
                  <a:effectLst>
                    <a:outerShdw algn="ctr" rotWithShape="0">
                      <a:schemeClr val="bg2"/>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33" name="AutoShape 905"/>
                  <p:cNvSpPr>
                    <a:spLocks noChangeArrowheads="1"/>
                  </p:cNvSpPr>
                  <p:nvPr/>
                </p:nvSpPr>
                <p:spPr bwMode="auto">
                  <a:xfrm>
                    <a:off x="5730" y="3061"/>
                    <a:ext cx="73" cy="140"/>
                  </a:xfrm>
                  <a:prstGeom prst="moon">
                    <a:avLst>
                      <a:gd name="adj" fmla="val 50000"/>
                    </a:avLst>
                  </a:prstGeom>
                  <a:solidFill>
                    <a:schemeClr val="bg1"/>
                  </a:solidFill>
                  <a:ln w="12700" cap="sq">
                    <a:solidFill>
                      <a:schemeClr val="bg2"/>
                    </a:solidFill>
                    <a:miter lim="800000"/>
                    <a:headEnd type="none" w="sm" len="sm"/>
                    <a:tailEnd type="none" w="sm" len="sm"/>
                  </a:ln>
                  <a:effectLst>
                    <a:outerShdw dist="38100" dir="10800000" algn="ctr" rotWithShape="0">
                      <a:srgbClr val="969696"/>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34" name="Line 906"/>
                  <p:cNvSpPr>
                    <a:spLocks noChangeShapeType="1"/>
                  </p:cNvSpPr>
                  <p:nvPr/>
                </p:nvSpPr>
                <p:spPr bwMode="auto">
                  <a:xfrm flipV="1">
                    <a:off x="5815" y="2863"/>
                    <a:ext cx="648" cy="323"/>
                  </a:xfrm>
                  <a:prstGeom prst="line">
                    <a:avLst/>
                  </a:prstGeom>
                  <a:noFill/>
                  <a:ln w="12700" cap="sq">
                    <a:solidFill>
                      <a:schemeClr val="tx1"/>
                    </a:solidFill>
                    <a:round/>
                    <a:headEnd type="none" w="sm" len="sm"/>
                    <a:tailEnd type="none" w="sm" len="sm"/>
                  </a:ln>
                  <a:effectLst>
                    <a:outerShdw dist="17961" dir="18900000"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19815" name="Freeform 907"/>
                  <p:cNvSpPr>
                    <a:spLocks/>
                  </p:cNvSpPr>
                  <p:nvPr/>
                </p:nvSpPr>
                <p:spPr bwMode="auto">
                  <a:xfrm>
                    <a:off x="6440" y="2748"/>
                    <a:ext cx="64" cy="118"/>
                  </a:xfrm>
                  <a:custGeom>
                    <a:avLst/>
                    <a:gdLst>
                      <a:gd name="T0" fmla="*/ 0 w 64"/>
                      <a:gd name="T1" fmla="*/ 0 h 118"/>
                      <a:gd name="T2" fmla="*/ 24 w 64"/>
                      <a:gd name="T3" fmla="*/ 118 h 118"/>
                      <a:gd name="T4" fmla="*/ 0 60000 65536"/>
                      <a:gd name="T5" fmla="*/ 0 60000 65536"/>
                      <a:gd name="T6" fmla="*/ 0 w 64"/>
                      <a:gd name="T7" fmla="*/ 0 h 118"/>
                      <a:gd name="T8" fmla="*/ 64 w 64"/>
                      <a:gd name="T9" fmla="*/ 118 h 118"/>
                    </a:gdLst>
                    <a:ahLst/>
                    <a:cxnLst>
                      <a:cxn ang="T4">
                        <a:pos x="T0" y="T1"/>
                      </a:cxn>
                      <a:cxn ang="T5">
                        <a:pos x="T2" y="T3"/>
                      </a:cxn>
                    </a:cxnLst>
                    <a:rect l="T6" t="T7" r="T8" b="T9"/>
                    <a:pathLst>
                      <a:path w="64" h="118">
                        <a:moveTo>
                          <a:pt x="0" y="0"/>
                        </a:moveTo>
                        <a:cubicBezTo>
                          <a:pt x="0" y="0"/>
                          <a:pt x="64" y="46"/>
                          <a:pt x="24" y="118"/>
                        </a:cubicBezTo>
                      </a:path>
                    </a:pathLst>
                  </a:custGeom>
                  <a:solidFill>
                    <a:schemeClr val="bg1"/>
                  </a:solidFill>
                  <a:ln w="12700" cap="sq">
                    <a:solidFill>
                      <a:schemeClr val="tx1"/>
                    </a:solidFill>
                    <a:round/>
                    <a:headEnd type="none" w="sm" len="sm"/>
                    <a:tailEnd type="none" w="sm" len="sm"/>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sp>
            <p:nvSpPr>
              <p:cNvPr id="253836" name="Freeform 908"/>
              <p:cNvSpPr>
                <a:spLocks/>
              </p:cNvSpPr>
              <p:nvPr/>
            </p:nvSpPr>
            <p:spPr bwMode="auto">
              <a:xfrm>
                <a:off x="7718" y="1849"/>
                <a:ext cx="588" cy="473"/>
              </a:xfrm>
              <a:custGeom>
                <a:avLst/>
                <a:gdLst/>
                <a:ahLst/>
                <a:cxnLst>
                  <a:cxn ang="0">
                    <a:pos x="0" y="0"/>
                  </a:cxn>
                  <a:cxn ang="0">
                    <a:pos x="0" y="1498"/>
                  </a:cxn>
                  <a:cxn ang="0">
                    <a:pos x="1727" y="2101"/>
                  </a:cxn>
                  <a:cxn ang="0">
                    <a:pos x="1853" y="2036"/>
                  </a:cxn>
                  <a:cxn ang="0">
                    <a:pos x="1853" y="989"/>
                  </a:cxn>
                  <a:cxn ang="0">
                    <a:pos x="1853" y="910"/>
                  </a:cxn>
                  <a:cxn ang="0">
                    <a:pos x="1853" y="500"/>
                  </a:cxn>
                  <a:cxn ang="0">
                    <a:pos x="1744" y="573"/>
                  </a:cxn>
                  <a:cxn ang="0">
                    <a:pos x="0" y="0"/>
                  </a:cxn>
                </a:cxnLst>
                <a:rect l="0" t="0" r="r" b="b"/>
                <a:pathLst>
                  <a:path w="1853" h="2101">
                    <a:moveTo>
                      <a:pt x="0" y="0"/>
                    </a:moveTo>
                    <a:lnTo>
                      <a:pt x="0" y="1498"/>
                    </a:lnTo>
                    <a:lnTo>
                      <a:pt x="1727" y="2101"/>
                    </a:lnTo>
                    <a:lnTo>
                      <a:pt x="1853" y="2036"/>
                    </a:lnTo>
                    <a:cubicBezTo>
                      <a:pt x="1853" y="2036"/>
                      <a:pt x="1850" y="985"/>
                      <a:pt x="1853" y="989"/>
                    </a:cubicBezTo>
                    <a:cubicBezTo>
                      <a:pt x="1853" y="801"/>
                      <a:pt x="1853" y="991"/>
                      <a:pt x="1853" y="910"/>
                    </a:cubicBezTo>
                    <a:lnTo>
                      <a:pt x="1853" y="500"/>
                    </a:lnTo>
                    <a:lnTo>
                      <a:pt x="1744" y="573"/>
                    </a:lnTo>
                    <a:lnTo>
                      <a:pt x="0" y="0"/>
                    </a:lnTo>
                    <a:close/>
                  </a:path>
                </a:pathLst>
              </a:custGeom>
              <a:solidFill>
                <a:schemeClr val="bg1"/>
              </a:solidFill>
              <a:ln w="12700" cap="sq" cmpd="sng">
                <a:solidFill>
                  <a:schemeClr val="bg2"/>
                </a:solidFill>
                <a:prstDash val="solid"/>
                <a:round/>
                <a:headEnd type="none" w="sm" len="sm"/>
                <a:tailEnd type="none" w="sm" len="sm"/>
              </a:ln>
              <a:effectLst>
                <a:outerShdw dist="25400"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37" name="Freeform 909"/>
              <p:cNvSpPr>
                <a:spLocks/>
              </p:cNvSpPr>
              <p:nvPr/>
            </p:nvSpPr>
            <p:spPr bwMode="auto">
              <a:xfrm>
                <a:off x="7716" y="1836"/>
                <a:ext cx="590" cy="144"/>
              </a:xfrm>
              <a:custGeom>
                <a:avLst/>
                <a:gdLst/>
                <a:ahLst/>
                <a:cxnLst>
                  <a:cxn ang="0">
                    <a:pos x="0" y="62"/>
                  </a:cxn>
                  <a:cxn ang="0">
                    <a:pos x="106" y="0"/>
                  </a:cxn>
                  <a:cxn ang="0">
                    <a:pos x="1856" y="562"/>
                  </a:cxn>
                  <a:cxn ang="0">
                    <a:pos x="1750" y="636"/>
                  </a:cxn>
                  <a:cxn ang="0">
                    <a:pos x="0" y="62"/>
                  </a:cxn>
                </a:cxnLst>
                <a:rect l="0" t="0" r="r" b="b"/>
                <a:pathLst>
                  <a:path w="1856" h="636">
                    <a:moveTo>
                      <a:pt x="0" y="62"/>
                    </a:moveTo>
                    <a:lnTo>
                      <a:pt x="106" y="0"/>
                    </a:lnTo>
                    <a:lnTo>
                      <a:pt x="1856" y="562"/>
                    </a:lnTo>
                    <a:lnTo>
                      <a:pt x="1750" y="636"/>
                    </a:lnTo>
                    <a:lnTo>
                      <a:pt x="0" y="62"/>
                    </a:lnTo>
                    <a:close/>
                  </a:path>
                </a:pathLst>
              </a:custGeom>
              <a:solidFill>
                <a:schemeClr val="bg1"/>
              </a:solidFill>
              <a:ln w="12700" cap="sq" cmpd="sng">
                <a:solidFill>
                  <a:schemeClr val="bg2"/>
                </a:solidFill>
                <a:prstDash val="solid"/>
                <a:round/>
                <a:headEnd type="none" w="sm" len="sm"/>
                <a:tailEnd type="none" w="sm" len="sm"/>
              </a:ln>
              <a:effectLst>
                <a:outerShdw dist="25400"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38" name="Freeform 910"/>
              <p:cNvSpPr>
                <a:spLocks/>
              </p:cNvSpPr>
              <p:nvPr/>
            </p:nvSpPr>
            <p:spPr bwMode="auto">
              <a:xfrm>
                <a:off x="8263" y="1976"/>
                <a:ext cx="12" cy="345"/>
              </a:xfrm>
              <a:custGeom>
                <a:avLst/>
                <a:gdLst/>
                <a:ahLst/>
                <a:cxnLst>
                  <a:cxn ang="0">
                    <a:pos x="1" y="1532"/>
                  </a:cxn>
                  <a:cxn ang="0">
                    <a:pos x="0" y="0"/>
                  </a:cxn>
                  <a:cxn ang="0">
                    <a:pos x="34" y="0"/>
                  </a:cxn>
                  <a:cxn ang="0">
                    <a:pos x="33" y="1520"/>
                  </a:cxn>
                </a:cxnLst>
                <a:rect l="0" t="0" r="r" b="b"/>
                <a:pathLst>
                  <a:path w="34" h="1532">
                    <a:moveTo>
                      <a:pt x="1" y="1532"/>
                    </a:moveTo>
                    <a:lnTo>
                      <a:pt x="0" y="0"/>
                    </a:lnTo>
                    <a:lnTo>
                      <a:pt x="34" y="0"/>
                    </a:lnTo>
                    <a:lnTo>
                      <a:pt x="33" y="1520"/>
                    </a:lnTo>
                  </a:path>
                </a:pathLst>
              </a:custGeom>
              <a:solidFill>
                <a:schemeClr val="bg1"/>
              </a:solidFill>
              <a:ln w="12700" cap="sq" cmpd="sng">
                <a:solidFill>
                  <a:schemeClr val="bg2"/>
                </a:solidFill>
                <a:prstDash val="solid"/>
                <a:round/>
                <a:headEnd type="none" w="sm" len="sm"/>
                <a:tailEnd type="none" w="sm" len="sm"/>
              </a:ln>
              <a:effectLst>
                <a:outerShdw dist="25400"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39" name="Freeform 911"/>
              <p:cNvSpPr>
                <a:spLocks/>
              </p:cNvSpPr>
              <p:nvPr/>
            </p:nvSpPr>
            <p:spPr bwMode="auto">
              <a:xfrm>
                <a:off x="7749" y="1882"/>
                <a:ext cx="486" cy="407"/>
              </a:xfrm>
              <a:custGeom>
                <a:avLst/>
                <a:gdLst/>
                <a:ahLst/>
                <a:cxnLst>
                  <a:cxn ang="0">
                    <a:pos x="0" y="0"/>
                  </a:cxn>
                  <a:cxn ang="0">
                    <a:pos x="0" y="1258"/>
                  </a:cxn>
                  <a:cxn ang="0">
                    <a:pos x="1531" y="1808"/>
                  </a:cxn>
                  <a:cxn ang="0">
                    <a:pos x="1531" y="520"/>
                  </a:cxn>
                  <a:cxn ang="0">
                    <a:pos x="0" y="0"/>
                  </a:cxn>
                </a:cxnLst>
                <a:rect l="0" t="0" r="r" b="b"/>
                <a:pathLst>
                  <a:path w="1531" h="1808">
                    <a:moveTo>
                      <a:pt x="0" y="0"/>
                    </a:moveTo>
                    <a:lnTo>
                      <a:pt x="0" y="1258"/>
                    </a:lnTo>
                    <a:lnTo>
                      <a:pt x="1531" y="1808"/>
                    </a:lnTo>
                    <a:lnTo>
                      <a:pt x="1531" y="520"/>
                    </a:lnTo>
                    <a:lnTo>
                      <a:pt x="0" y="0"/>
                    </a:lnTo>
                    <a:close/>
                  </a:path>
                </a:pathLst>
              </a:custGeom>
              <a:solidFill>
                <a:schemeClr val="bg1"/>
              </a:solidFill>
              <a:ln w="38100" cap="sq" cmpd="sng">
                <a:noFill/>
                <a:prstDash val="solid"/>
                <a:round/>
                <a:headEnd type="none" w="sm" len="sm"/>
                <a:tailEnd type="none" w="sm" len="sm"/>
              </a:ln>
              <a:effectLst>
                <a:outerShdw dist="25400"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40" name="Oval 912"/>
              <p:cNvSpPr>
                <a:spLocks noChangeArrowheads="1"/>
              </p:cNvSpPr>
              <p:nvPr/>
            </p:nvSpPr>
            <p:spPr bwMode="auto">
              <a:xfrm>
                <a:off x="7762" y="1961"/>
                <a:ext cx="19" cy="13"/>
              </a:xfrm>
              <a:prstGeom prst="ellipse">
                <a:avLst/>
              </a:prstGeom>
              <a:solidFill>
                <a:schemeClr val="bg1"/>
              </a:solidFill>
              <a:ln w="3175" cap="sq">
                <a:solidFill>
                  <a:schemeClr val="bg2"/>
                </a:solidFill>
                <a:round/>
                <a:headEnd type="none" w="sm" len="sm"/>
                <a:tailEnd type="none" w="sm" len="sm"/>
              </a:ln>
              <a:effectLst>
                <a:outerShdw dist="45791" dir="14178596"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41" name="Oval 913"/>
              <p:cNvSpPr>
                <a:spLocks noChangeArrowheads="1"/>
              </p:cNvSpPr>
              <p:nvPr/>
            </p:nvSpPr>
            <p:spPr bwMode="auto">
              <a:xfrm>
                <a:off x="7762" y="1899"/>
                <a:ext cx="19" cy="15"/>
              </a:xfrm>
              <a:prstGeom prst="ellipse">
                <a:avLst/>
              </a:prstGeom>
              <a:solidFill>
                <a:schemeClr val="bg1"/>
              </a:solidFill>
              <a:ln w="3175" cap="sq">
                <a:solidFill>
                  <a:schemeClr val="bg2"/>
                </a:solidFill>
                <a:round/>
                <a:headEnd type="none" w="sm" len="sm"/>
                <a:tailEnd type="none" w="sm" len="sm"/>
              </a:ln>
              <a:effectLst>
                <a:outerShdw dist="45791" dir="14178596"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42" name="Oval 914"/>
              <p:cNvSpPr>
                <a:spLocks noChangeArrowheads="1"/>
              </p:cNvSpPr>
              <p:nvPr/>
            </p:nvSpPr>
            <p:spPr bwMode="auto">
              <a:xfrm>
                <a:off x="7762" y="2022"/>
                <a:ext cx="19" cy="15"/>
              </a:xfrm>
              <a:prstGeom prst="ellipse">
                <a:avLst/>
              </a:prstGeom>
              <a:solidFill>
                <a:schemeClr val="bg1"/>
              </a:solidFill>
              <a:ln w="3175" cap="sq">
                <a:solidFill>
                  <a:schemeClr val="bg2"/>
                </a:solidFill>
                <a:round/>
                <a:headEnd type="none" w="sm" len="sm"/>
                <a:tailEnd type="none" w="sm" len="sm"/>
              </a:ln>
              <a:effectLst>
                <a:outerShdw dist="45791" dir="14178596"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43" name="Oval 915"/>
              <p:cNvSpPr>
                <a:spLocks noChangeArrowheads="1"/>
              </p:cNvSpPr>
              <p:nvPr/>
            </p:nvSpPr>
            <p:spPr bwMode="auto">
              <a:xfrm>
                <a:off x="7762" y="2148"/>
                <a:ext cx="19" cy="15"/>
              </a:xfrm>
              <a:prstGeom prst="ellipse">
                <a:avLst/>
              </a:prstGeom>
              <a:solidFill>
                <a:schemeClr val="bg1"/>
              </a:solidFill>
              <a:ln w="3175" cap="sq">
                <a:solidFill>
                  <a:schemeClr val="bg2"/>
                </a:solidFill>
                <a:round/>
                <a:headEnd type="none" w="sm" len="sm"/>
                <a:tailEnd type="none" w="sm" len="sm"/>
              </a:ln>
              <a:effectLst>
                <a:outerShdw dist="45791" dir="14178596"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44" name="Oval 916"/>
              <p:cNvSpPr>
                <a:spLocks noChangeArrowheads="1"/>
              </p:cNvSpPr>
              <p:nvPr/>
            </p:nvSpPr>
            <p:spPr bwMode="auto">
              <a:xfrm>
                <a:off x="7762" y="2087"/>
                <a:ext cx="19" cy="13"/>
              </a:xfrm>
              <a:prstGeom prst="ellipse">
                <a:avLst/>
              </a:prstGeom>
              <a:solidFill>
                <a:schemeClr val="bg1"/>
              </a:solidFill>
              <a:ln w="3175" cap="sq">
                <a:solidFill>
                  <a:schemeClr val="bg2"/>
                </a:solidFill>
                <a:round/>
                <a:headEnd type="none" w="sm" len="sm"/>
                <a:tailEnd type="none" w="sm" len="sm"/>
              </a:ln>
              <a:effectLst>
                <a:outerShdw dist="45791" dir="14178596"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45" name="Oval 917"/>
              <p:cNvSpPr>
                <a:spLocks noChangeArrowheads="1"/>
              </p:cNvSpPr>
              <p:nvPr/>
            </p:nvSpPr>
            <p:spPr bwMode="auto">
              <a:xfrm>
                <a:off x="8198" y="2070"/>
                <a:ext cx="19" cy="13"/>
              </a:xfrm>
              <a:prstGeom prst="ellipse">
                <a:avLst/>
              </a:prstGeom>
              <a:solidFill>
                <a:schemeClr val="bg1"/>
              </a:solidFill>
              <a:ln w="3175" cap="sq">
                <a:solidFill>
                  <a:schemeClr val="bg2"/>
                </a:solidFill>
                <a:round/>
                <a:headEnd type="none" w="sm" len="sm"/>
                <a:tailEnd type="none" w="sm" len="sm"/>
              </a:ln>
              <a:effectLst>
                <a:outerShdw dist="45791" dir="14178596"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46" name="Oval 918"/>
              <p:cNvSpPr>
                <a:spLocks noChangeArrowheads="1"/>
              </p:cNvSpPr>
              <p:nvPr/>
            </p:nvSpPr>
            <p:spPr bwMode="auto">
              <a:xfrm>
                <a:off x="8198" y="2008"/>
                <a:ext cx="19" cy="15"/>
              </a:xfrm>
              <a:prstGeom prst="ellipse">
                <a:avLst/>
              </a:prstGeom>
              <a:solidFill>
                <a:schemeClr val="bg1"/>
              </a:solidFill>
              <a:ln w="3175" cap="sq">
                <a:solidFill>
                  <a:schemeClr val="bg2"/>
                </a:solidFill>
                <a:round/>
                <a:headEnd type="none" w="sm" len="sm"/>
                <a:tailEnd type="none" w="sm" len="sm"/>
              </a:ln>
              <a:effectLst>
                <a:outerShdw dist="45791" dir="14178596"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47" name="Oval 919"/>
              <p:cNvSpPr>
                <a:spLocks noChangeArrowheads="1"/>
              </p:cNvSpPr>
              <p:nvPr/>
            </p:nvSpPr>
            <p:spPr bwMode="auto">
              <a:xfrm>
                <a:off x="8198" y="2131"/>
                <a:ext cx="19" cy="16"/>
              </a:xfrm>
              <a:prstGeom prst="ellipse">
                <a:avLst/>
              </a:prstGeom>
              <a:solidFill>
                <a:schemeClr val="bg1"/>
              </a:solidFill>
              <a:ln w="3175" cap="sq">
                <a:solidFill>
                  <a:schemeClr val="bg2"/>
                </a:solidFill>
                <a:round/>
                <a:headEnd type="none" w="sm" len="sm"/>
                <a:tailEnd type="none" w="sm" len="sm"/>
              </a:ln>
              <a:effectLst>
                <a:outerShdw dist="45791" dir="14178596"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48" name="Oval 920"/>
              <p:cNvSpPr>
                <a:spLocks noChangeArrowheads="1"/>
              </p:cNvSpPr>
              <p:nvPr/>
            </p:nvSpPr>
            <p:spPr bwMode="auto">
              <a:xfrm>
                <a:off x="8198" y="2257"/>
                <a:ext cx="19" cy="15"/>
              </a:xfrm>
              <a:prstGeom prst="ellipse">
                <a:avLst/>
              </a:prstGeom>
              <a:solidFill>
                <a:schemeClr val="bg1"/>
              </a:solidFill>
              <a:ln w="3175" cap="sq">
                <a:solidFill>
                  <a:schemeClr val="bg2"/>
                </a:solidFill>
                <a:round/>
                <a:headEnd type="none" w="sm" len="sm"/>
                <a:tailEnd type="none" w="sm" len="sm"/>
              </a:ln>
              <a:effectLst>
                <a:outerShdw dist="45791" dir="14178596"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49" name="Oval 921"/>
              <p:cNvSpPr>
                <a:spLocks noChangeArrowheads="1"/>
              </p:cNvSpPr>
              <p:nvPr/>
            </p:nvSpPr>
            <p:spPr bwMode="auto">
              <a:xfrm>
                <a:off x="8198" y="2196"/>
                <a:ext cx="19" cy="13"/>
              </a:xfrm>
              <a:prstGeom prst="ellipse">
                <a:avLst/>
              </a:prstGeom>
              <a:solidFill>
                <a:schemeClr val="bg1"/>
              </a:solidFill>
              <a:ln w="3175" cap="sq">
                <a:solidFill>
                  <a:schemeClr val="bg2"/>
                </a:solidFill>
                <a:round/>
                <a:headEnd type="none" w="sm" len="sm"/>
                <a:tailEnd type="none" w="sm" len="sm"/>
              </a:ln>
              <a:effectLst>
                <a:outerShdw dist="45791" dir="14178596"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50" name="Oval 922"/>
              <p:cNvSpPr>
                <a:spLocks noChangeArrowheads="1"/>
              </p:cNvSpPr>
              <p:nvPr/>
            </p:nvSpPr>
            <p:spPr bwMode="auto">
              <a:xfrm>
                <a:off x="8186" y="2037"/>
                <a:ext cx="15" cy="12"/>
              </a:xfrm>
              <a:prstGeom prst="ellipse">
                <a:avLst/>
              </a:prstGeom>
              <a:solidFill>
                <a:schemeClr val="bg1"/>
              </a:solidFill>
              <a:ln w="3175" cap="sq">
                <a:solidFill>
                  <a:schemeClr val="bg2"/>
                </a:solidFill>
                <a:round/>
                <a:headEnd type="none" w="sm" len="sm"/>
                <a:tailEnd type="none" w="sm" len="sm"/>
              </a:ln>
              <a:effectLst>
                <a:outerShdw dist="28398" dir="14606097"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51" name="Oval 923"/>
              <p:cNvSpPr>
                <a:spLocks noChangeArrowheads="1"/>
              </p:cNvSpPr>
              <p:nvPr/>
            </p:nvSpPr>
            <p:spPr bwMode="auto">
              <a:xfrm>
                <a:off x="8186" y="2102"/>
                <a:ext cx="15" cy="10"/>
              </a:xfrm>
              <a:prstGeom prst="ellipse">
                <a:avLst/>
              </a:prstGeom>
              <a:solidFill>
                <a:schemeClr val="bg1"/>
              </a:solidFill>
              <a:ln w="3175" cap="sq">
                <a:solidFill>
                  <a:schemeClr val="bg2"/>
                </a:solidFill>
                <a:round/>
                <a:headEnd type="none" w="sm" len="sm"/>
                <a:tailEnd type="none" w="sm" len="sm"/>
              </a:ln>
              <a:effectLst>
                <a:outerShdw dist="28398" dir="14606097"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52" name="Oval 924"/>
              <p:cNvSpPr>
                <a:spLocks noChangeArrowheads="1"/>
              </p:cNvSpPr>
              <p:nvPr/>
            </p:nvSpPr>
            <p:spPr bwMode="auto">
              <a:xfrm>
                <a:off x="8186" y="2164"/>
                <a:ext cx="15" cy="12"/>
              </a:xfrm>
              <a:prstGeom prst="ellipse">
                <a:avLst/>
              </a:prstGeom>
              <a:solidFill>
                <a:schemeClr val="bg1"/>
              </a:solidFill>
              <a:ln w="3175" cap="sq">
                <a:solidFill>
                  <a:schemeClr val="bg2"/>
                </a:solidFill>
                <a:round/>
                <a:headEnd type="none" w="sm" len="sm"/>
                <a:tailEnd type="none" w="sm" len="sm"/>
              </a:ln>
              <a:effectLst>
                <a:outerShdw dist="28398" dir="14606097"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53" name="Oval 925"/>
              <p:cNvSpPr>
                <a:spLocks noChangeArrowheads="1"/>
              </p:cNvSpPr>
              <p:nvPr/>
            </p:nvSpPr>
            <p:spPr bwMode="auto">
              <a:xfrm>
                <a:off x="8186" y="2229"/>
                <a:ext cx="15" cy="12"/>
              </a:xfrm>
              <a:prstGeom prst="ellipse">
                <a:avLst/>
              </a:prstGeom>
              <a:solidFill>
                <a:schemeClr val="bg1"/>
              </a:solidFill>
              <a:ln w="3175" cap="sq">
                <a:solidFill>
                  <a:schemeClr val="bg2"/>
                </a:solidFill>
                <a:round/>
                <a:headEnd type="none" w="sm" len="sm"/>
                <a:tailEnd type="none" w="sm" len="sm"/>
              </a:ln>
              <a:effectLst>
                <a:outerShdw dist="28398" dir="14606097"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54" name="Oval 926"/>
              <p:cNvSpPr>
                <a:spLocks noChangeArrowheads="1"/>
              </p:cNvSpPr>
              <p:nvPr/>
            </p:nvSpPr>
            <p:spPr bwMode="auto">
              <a:xfrm>
                <a:off x="7770" y="1932"/>
                <a:ext cx="15" cy="10"/>
              </a:xfrm>
              <a:prstGeom prst="ellipse">
                <a:avLst/>
              </a:prstGeom>
              <a:solidFill>
                <a:schemeClr val="bg1"/>
              </a:solidFill>
              <a:ln w="3175" cap="sq">
                <a:solidFill>
                  <a:schemeClr val="bg2"/>
                </a:solidFill>
                <a:round/>
                <a:headEnd type="none" w="sm" len="sm"/>
                <a:tailEnd type="none" w="sm" len="sm"/>
              </a:ln>
              <a:effectLst>
                <a:outerShdw dist="28398" dir="14606097"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55" name="Oval 927"/>
              <p:cNvSpPr>
                <a:spLocks noChangeArrowheads="1"/>
              </p:cNvSpPr>
              <p:nvPr/>
            </p:nvSpPr>
            <p:spPr bwMode="auto">
              <a:xfrm>
                <a:off x="7770" y="1996"/>
                <a:ext cx="15" cy="10"/>
              </a:xfrm>
              <a:prstGeom prst="ellipse">
                <a:avLst/>
              </a:prstGeom>
              <a:solidFill>
                <a:schemeClr val="bg1"/>
              </a:solidFill>
              <a:ln w="3175" cap="sq">
                <a:solidFill>
                  <a:schemeClr val="bg2"/>
                </a:solidFill>
                <a:round/>
                <a:headEnd type="none" w="sm" len="sm"/>
                <a:tailEnd type="none" w="sm" len="sm"/>
              </a:ln>
              <a:effectLst>
                <a:outerShdw dist="28398" dir="14606097"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56" name="Oval 928"/>
              <p:cNvSpPr>
                <a:spLocks noChangeArrowheads="1"/>
              </p:cNvSpPr>
              <p:nvPr/>
            </p:nvSpPr>
            <p:spPr bwMode="auto">
              <a:xfrm>
                <a:off x="7770" y="2060"/>
                <a:ext cx="15" cy="10"/>
              </a:xfrm>
              <a:prstGeom prst="ellipse">
                <a:avLst/>
              </a:prstGeom>
              <a:solidFill>
                <a:schemeClr val="bg1"/>
              </a:solidFill>
              <a:ln w="3175" cap="sq">
                <a:solidFill>
                  <a:schemeClr val="bg2"/>
                </a:solidFill>
                <a:round/>
                <a:headEnd type="none" w="sm" len="sm"/>
                <a:tailEnd type="none" w="sm" len="sm"/>
              </a:ln>
              <a:effectLst>
                <a:outerShdw dist="28398" dir="14606097"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57" name="Oval 929"/>
              <p:cNvSpPr>
                <a:spLocks noChangeArrowheads="1"/>
              </p:cNvSpPr>
              <p:nvPr/>
            </p:nvSpPr>
            <p:spPr bwMode="auto">
              <a:xfrm>
                <a:off x="7770" y="2125"/>
                <a:ext cx="15" cy="10"/>
              </a:xfrm>
              <a:prstGeom prst="ellipse">
                <a:avLst/>
              </a:prstGeom>
              <a:solidFill>
                <a:schemeClr val="bg1"/>
              </a:solidFill>
              <a:ln w="3175" cap="sq">
                <a:solidFill>
                  <a:schemeClr val="bg2"/>
                </a:solidFill>
                <a:round/>
                <a:headEnd type="none" w="sm" len="sm"/>
                <a:tailEnd type="none" w="sm" len="sm"/>
              </a:ln>
              <a:effectLst>
                <a:outerShdw dist="28398" dir="14606097"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58" name="Freeform 930"/>
              <p:cNvSpPr>
                <a:spLocks/>
              </p:cNvSpPr>
              <p:nvPr/>
            </p:nvSpPr>
            <p:spPr bwMode="auto">
              <a:xfrm>
                <a:off x="7651" y="1882"/>
                <a:ext cx="588" cy="472"/>
              </a:xfrm>
              <a:custGeom>
                <a:avLst/>
                <a:gdLst/>
                <a:ahLst/>
                <a:cxnLst>
                  <a:cxn ang="0">
                    <a:pos x="0" y="0"/>
                  </a:cxn>
                  <a:cxn ang="0">
                    <a:pos x="0" y="1498"/>
                  </a:cxn>
                  <a:cxn ang="0">
                    <a:pos x="1727" y="2101"/>
                  </a:cxn>
                  <a:cxn ang="0">
                    <a:pos x="1853" y="2036"/>
                  </a:cxn>
                  <a:cxn ang="0">
                    <a:pos x="1853" y="989"/>
                  </a:cxn>
                  <a:cxn ang="0">
                    <a:pos x="1853" y="910"/>
                  </a:cxn>
                  <a:cxn ang="0">
                    <a:pos x="1853" y="500"/>
                  </a:cxn>
                  <a:cxn ang="0">
                    <a:pos x="1744" y="573"/>
                  </a:cxn>
                  <a:cxn ang="0">
                    <a:pos x="0" y="0"/>
                  </a:cxn>
                </a:cxnLst>
                <a:rect l="0" t="0" r="r" b="b"/>
                <a:pathLst>
                  <a:path w="1853" h="2101">
                    <a:moveTo>
                      <a:pt x="0" y="0"/>
                    </a:moveTo>
                    <a:lnTo>
                      <a:pt x="0" y="1498"/>
                    </a:lnTo>
                    <a:lnTo>
                      <a:pt x="1727" y="2101"/>
                    </a:lnTo>
                    <a:lnTo>
                      <a:pt x="1853" y="2036"/>
                    </a:lnTo>
                    <a:cubicBezTo>
                      <a:pt x="1853" y="2036"/>
                      <a:pt x="1850" y="985"/>
                      <a:pt x="1853" y="989"/>
                    </a:cubicBezTo>
                    <a:cubicBezTo>
                      <a:pt x="1853" y="801"/>
                      <a:pt x="1853" y="991"/>
                      <a:pt x="1853" y="910"/>
                    </a:cubicBezTo>
                    <a:lnTo>
                      <a:pt x="1853" y="500"/>
                    </a:lnTo>
                    <a:lnTo>
                      <a:pt x="1744" y="573"/>
                    </a:lnTo>
                    <a:lnTo>
                      <a:pt x="0" y="0"/>
                    </a:lnTo>
                    <a:close/>
                  </a:path>
                </a:pathLst>
              </a:custGeom>
              <a:solidFill>
                <a:schemeClr val="bg1"/>
              </a:solidFill>
              <a:ln w="12700" cap="sq" cmpd="sng">
                <a:solidFill>
                  <a:schemeClr val="bg2"/>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59" name="Freeform 931"/>
              <p:cNvSpPr>
                <a:spLocks/>
              </p:cNvSpPr>
              <p:nvPr/>
            </p:nvSpPr>
            <p:spPr bwMode="auto">
              <a:xfrm>
                <a:off x="7649" y="1867"/>
                <a:ext cx="590" cy="144"/>
              </a:xfrm>
              <a:custGeom>
                <a:avLst/>
                <a:gdLst/>
                <a:ahLst/>
                <a:cxnLst>
                  <a:cxn ang="0">
                    <a:pos x="0" y="62"/>
                  </a:cxn>
                  <a:cxn ang="0">
                    <a:pos x="106" y="0"/>
                  </a:cxn>
                  <a:cxn ang="0">
                    <a:pos x="1856" y="562"/>
                  </a:cxn>
                  <a:cxn ang="0">
                    <a:pos x="1750" y="636"/>
                  </a:cxn>
                  <a:cxn ang="0">
                    <a:pos x="0" y="62"/>
                  </a:cxn>
                </a:cxnLst>
                <a:rect l="0" t="0" r="r" b="b"/>
                <a:pathLst>
                  <a:path w="1856" h="636">
                    <a:moveTo>
                      <a:pt x="0" y="62"/>
                    </a:moveTo>
                    <a:lnTo>
                      <a:pt x="106" y="0"/>
                    </a:lnTo>
                    <a:lnTo>
                      <a:pt x="1856" y="562"/>
                    </a:lnTo>
                    <a:lnTo>
                      <a:pt x="1750" y="636"/>
                    </a:lnTo>
                    <a:lnTo>
                      <a:pt x="0" y="62"/>
                    </a:lnTo>
                    <a:close/>
                  </a:path>
                </a:pathLst>
              </a:custGeom>
              <a:solidFill>
                <a:schemeClr val="bg1"/>
              </a:solidFill>
              <a:ln w="12700" cap="sq" cmpd="sng">
                <a:solidFill>
                  <a:schemeClr val="bg2"/>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60" name="Freeform 932"/>
              <p:cNvSpPr>
                <a:spLocks/>
              </p:cNvSpPr>
              <p:nvPr/>
            </p:nvSpPr>
            <p:spPr bwMode="auto">
              <a:xfrm>
                <a:off x="8196" y="2009"/>
                <a:ext cx="12" cy="343"/>
              </a:xfrm>
              <a:custGeom>
                <a:avLst/>
                <a:gdLst/>
                <a:ahLst/>
                <a:cxnLst>
                  <a:cxn ang="0">
                    <a:pos x="1" y="1532"/>
                  </a:cxn>
                  <a:cxn ang="0">
                    <a:pos x="0" y="0"/>
                  </a:cxn>
                  <a:cxn ang="0">
                    <a:pos x="34" y="0"/>
                  </a:cxn>
                  <a:cxn ang="0">
                    <a:pos x="33" y="1520"/>
                  </a:cxn>
                </a:cxnLst>
                <a:rect l="0" t="0" r="r" b="b"/>
                <a:pathLst>
                  <a:path w="34" h="1532">
                    <a:moveTo>
                      <a:pt x="1" y="1532"/>
                    </a:moveTo>
                    <a:lnTo>
                      <a:pt x="0" y="0"/>
                    </a:lnTo>
                    <a:lnTo>
                      <a:pt x="34" y="0"/>
                    </a:lnTo>
                    <a:lnTo>
                      <a:pt x="33" y="1520"/>
                    </a:lnTo>
                  </a:path>
                </a:pathLst>
              </a:custGeom>
              <a:solidFill>
                <a:schemeClr val="bg1"/>
              </a:solidFill>
              <a:ln w="12700" cap="sq" cmpd="sng">
                <a:solidFill>
                  <a:schemeClr val="bg2"/>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61" name="Freeform 933"/>
              <p:cNvSpPr>
                <a:spLocks/>
              </p:cNvSpPr>
              <p:nvPr/>
            </p:nvSpPr>
            <p:spPr bwMode="auto">
              <a:xfrm>
                <a:off x="7681" y="1915"/>
                <a:ext cx="486" cy="406"/>
              </a:xfrm>
              <a:custGeom>
                <a:avLst/>
                <a:gdLst/>
                <a:ahLst/>
                <a:cxnLst>
                  <a:cxn ang="0">
                    <a:pos x="0" y="0"/>
                  </a:cxn>
                  <a:cxn ang="0">
                    <a:pos x="0" y="1258"/>
                  </a:cxn>
                  <a:cxn ang="0">
                    <a:pos x="1531" y="1808"/>
                  </a:cxn>
                  <a:cxn ang="0">
                    <a:pos x="1531" y="520"/>
                  </a:cxn>
                  <a:cxn ang="0">
                    <a:pos x="0" y="0"/>
                  </a:cxn>
                </a:cxnLst>
                <a:rect l="0" t="0" r="r" b="b"/>
                <a:pathLst>
                  <a:path w="1531" h="1808">
                    <a:moveTo>
                      <a:pt x="0" y="0"/>
                    </a:moveTo>
                    <a:lnTo>
                      <a:pt x="0" y="1258"/>
                    </a:lnTo>
                    <a:lnTo>
                      <a:pt x="1531" y="1808"/>
                    </a:lnTo>
                    <a:lnTo>
                      <a:pt x="1531" y="520"/>
                    </a:lnTo>
                    <a:lnTo>
                      <a:pt x="0" y="0"/>
                    </a:lnTo>
                    <a:close/>
                  </a:path>
                </a:pathLst>
              </a:custGeom>
              <a:solidFill>
                <a:schemeClr val="bg1"/>
              </a:solidFill>
              <a:ln w="38100" cap="sq" cmpd="sng">
                <a:solidFill>
                  <a:schemeClr val="accent1"/>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62" name="Oval 934"/>
              <p:cNvSpPr>
                <a:spLocks noChangeArrowheads="1"/>
              </p:cNvSpPr>
              <p:nvPr/>
            </p:nvSpPr>
            <p:spPr bwMode="auto">
              <a:xfrm>
                <a:off x="7695" y="1993"/>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63" name="Oval 935"/>
              <p:cNvSpPr>
                <a:spLocks noChangeArrowheads="1"/>
              </p:cNvSpPr>
              <p:nvPr/>
            </p:nvSpPr>
            <p:spPr bwMode="auto">
              <a:xfrm>
                <a:off x="7695" y="1930"/>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64" name="Oval 936"/>
              <p:cNvSpPr>
                <a:spLocks noChangeArrowheads="1"/>
              </p:cNvSpPr>
              <p:nvPr/>
            </p:nvSpPr>
            <p:spPr bwMode="auto">
              <a:xfrm>
                <a:off x="7695" y="2055"/>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65" name="Oval 937"/>
              <p:cNvSpPr>
                <a:spLocks noChangeArrowheads="1"/>
              </p:cNvSpPr>
              <p:nvPr/>
            </p:nvSpPr>
            <p:spPr bwMode="auto">
              <a:xfrm>
                <a:off x="7695" y="2181"/>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66" name="Oval 938"/>
              <p:cNvSpPr>
                <a:spLocks noChangeArrowheads="1"/>
              </p:cNvSpPr>
              <p:nvPr/>
            </p:nvSpPr>
            <p:spPr bwMode="auto">
              <a:xfrm>
                <a:off x="7695" y="2118"/>
                <a:ext cx="19" cy="13"/>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67" name="Oval 939"/>
              <p:cNvSpPr>
                <a:spLocks noChangeArrowheads="1"/>
              </p:cNvSpPr>
              <p:nvPr/>
            </p:nvSpPr>
            <p:spPr bwMode="auto">
              <a:xfrm>
                <a:off x="8131" y="2102"/>
                <a:ext cx="21"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68" name="Oval 940"/>
              <p:cNvSpPr>
                <a:spLocks noChangeArrowheads="1"/>
              </p:cNvSpPr>
              <p:nvPr/>
            </p:nvSpPr>
            <p:spPr bwMode="auto">
              <a:xfrm>
                <a:off x="8131" y="2039"/>
                <a:ext cx="21"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69" name="Oval 941"/>
              <p:cNvSpPr>
                <a:spLocks noChangeArrowheads="1"/>
              </p:cNvSpPr>
              <p:nvPr/>
            </p:nvSpPr>
            <p:spPr bwMode="auto">
              <a:xfrm>
                <a:off x="8131" y="2164"/>
                <a:ext cx="21"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70" name="Oval 942"/>
              <p:cNvSpPr>
                <a:spLocks noChangeArrowheads="1"/>
              </p:cNvSpPr>
              <p:nvPr/>
            </p:nvSpPr>
            <p:spPr bwMode="auto">
              <a:xfrm>
                <a:off x="8131" y="2290"/>
                <a:ext cx="21" cy="13"/>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71" name="Oval 943"/>
              <p:cNvSpPr>
                <a:spLocks noChangeArrowheads="1"/>
              </p:cNvSpPr>
              <p:nvPr/>
            </p:nvSpPr>
            <p:spPr bwMode="auto">
              <a:xfrm>
                <a:off x="8131" y="2227"/>
                <a:ext cx="21" cy="13"/>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72" name="Oval 944"/>
              <p:cNvSpPr>
                <a:spLocks noChangeArrowheads="1"/>
              </p:cNvSpPr>
              <p:nvPr/>
            </p:nvSpPr>
            <p:spPr bwMode="auto">
              <a:xfrm>
                <a:off x="8119" y="2069"/>
                <a:ext cx="15" cy="13"/>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73" name="Oval 945"/>
              <p:cNvSpPr>
                <a:spLocks noChangeArrowheads="1"/>
              </p:cNvSpPr>
              <p:nvPr/>
            </p:nvSpPr>
            <p:spPr bwMode="auto">
              <a:xfrm>
                <a:off x="8119" y="2133"/>
                <a:ext cx="15" cy="12"/>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74" name="Oval 946"/>
              <p:cNvSpPr>
                <a:spLocks noChangeArrowheads="1"/>
              </p:cNvSpPr>
              <p:nvPr/>
            </p:nvSpPr>
            <p:spPr bwMode="auto">
              <a:xfrm>
                <a:off x="8119" y="2197"/>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75" name="Oval 947"/>
              <p:cNvSpPr>
                <a:spLocks noChangeArrowheads="1"/>
              </p:cNvSpPr>
              <p:nvPr/>
            </p:nvSpPr>
            <p:spPr bwMode="auto">
              <a:xfrm>
                <a:off x="8119" y="2262"/>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76" name="Oval 948"/>
              <p:cNvSpPr>
                <a:spLocks noChangeArrowheads="1"/>
              </p:cNvSpPr>
              <p:nvPr/>
            </p:nvSpPr>
            <p:spPr bwMode="auto">
              <a:xfrm>
                <a:off x="7703" y="1965"/>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77" name="Oval 949"/>
              <p:cNvSpPr>
                <a:spLocks noChangeArrowheads="1"/>
              </p:cNvSpPr>
              <p:nvPr/>
            </p:nvSpPr>
            <p:spPr bwMode="auto">
              <a:xfrm>
                <a:off x="7703" y="2027"/>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78" name="Oval 950"/>
              <p:cNvSpPr>
                <a:spLocks noChangeArrowheads="1"/>
              </p:cNvSpPr>
              <p:nvPr/>
            </p:nvSpPr>
            <p:spPr bwMode="auto">
              <a:xfrm>
                <a:off x="7703" y="2092"/>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79" name="Oval 951"/>
              <p:cNvSpPr>
                <a:spLocks noChangeArrowheads="1"/>
              </p:cNvSpPr>
              <p:nvPr/>
            </p:nvSpPr>
            <p:spPr bwMode="auto">
              <a:xfrm>
                <a:off x="7703" y="2156"/>
                <a:ext cx="17" cy="12"/>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80" name="Freeform 952"/>
              <p:cNvSpPr>
                <a:spLocks/>
              </p:cNvSpPr>
              <p:nvPr/>
            </p:nvSpPr>
            <p:spPr bwMode="auto">
              <a:xfrm>
                <a:off x="7610" y="1899"/>
                <a:ext cx="591" cy="472"/>
              </a:xfrm>
              <a:custGeom>
                <a:avLst/>
                <a:gdLst/>
                <a:ahLst/>
                <a:cxnLst>
                  <a:cxn ang="0">
                    <a:pos x="0" y="0"/>
                  </a:cxn>
                  <a:cxn ang="0">
                    <a:pos x="0" y="1498"/>
                  </a:cxn>
                  <a:cxn ang="0">
                    <a:pos x="1727" y="2101"/>
                  </a:cxn>
                  <a:cxn ang="0">
                    <a:pos x="1853" y="2036"/>
                  </a:cxn>
                  <a:cxn ang="0">
                    <a:pos x="1853" y="989"/>
                  </a:cxn>
                  <a:cxn ang="0">
                    <a:pos x="1853" y="910"/>
                  </a:cxn>
                  <a:cxn ang="0">
                    <a:pos x="1853" y="500"/>
                  </a:cxn>
                  <a:cxn ang="0">
                    <a:pos x="1744" y="573"/>
                  </a:cxn>
                  <a:cxn ang="0">
                    <a:pos x="0" y="0"/>
                  </a:cxn>
                </a:cxnLst>
                <a:rect l="0" t="0" r="r" b="b"/>
                <a:pathLst>
                  <a:path w="1853" h="2101">
                    <a:moveTo>
                      <a:pt x="0" y="0"/>
                    </a:moveTo>
                    <a:lnTo>
                      <a:pt x="0" y="1498"/>
                    </a:lnTo>
                    <a:lnTo>
                      <a:pt x="1727" y="2101"/>
                    </a:lnTo>
                    <a:lnTo>
                      <a:pt x="1853" y="2036"/>
                    </a:lnTo>
                    <a:cubicBezTo>
                      <a:pt x="1853" y="2036"/>
                      <a:pt x="1850" y="985"/>
                      <a:pt x="1853" y="989"/>
                    </a:cubicBezTo>
                    <a:cubicBezTo>
                      <a:pt x="1853" y="801"/>
                      <a:pt x="1853" y="991"/>
                      <a:pt x="1853" y="910"/>
                    </a:cubicBezTo>
                    <a:lnTo>
                      <a:pt x="1853" y="500"/>
                    </a:lnTo>
                    <a:lnTo>
                      <a:pt x="1744" y="573"/>
                    </a:lnTo>
                    <a:lnTo>
                      <a:pt x="0" y="0"/>
                    </a:lnTo>
                    <a:close/>
                  </a:path>
                </a:pathLst>
              </a:custGeom>
              <a:solidFill>
                <a:schemeClr val="bg1"/>
              </a:solidFill>
              <a:ln w="12700" cap="sq" cmpd="sng">
                <a:solidFill>
                  <a:schemeClr val="bg2"/>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81" name="Freeform 953"/>
              <p:cNvSpPr>
                <a:spLocks/>
              </p:cNvSpPr>
              <p:nvPr/>
            </p:nvSpPr>
            <p:spPr bwMode="auto">
              <a:xfrm>
                <a:off x="7610" y="1884"/>
                <a:ext cx="591" cy="144"/>
              </a:xfrm>
              <a:custGeom>
                <a:avLst/>
                <a:gdLst/>
                <a:ahLst/>
                <a:cxnLst>
                  <a:cxn ang="0">
                    <a:pos x="0" y="62"/>
                  </a:cxn>
                  <a:cxn ang="0">
                    <a:pos x="106" y="0"/>
                  </a:cxn>
                  <a:cxn ang="0">
                    <a:pos x="1856" y="562"/>
                  </a:cxn>
                  <a:cxn ang="0">
                    <a:pos x="1750" y="636"/>
                  </a:cxn>
                  <a:cxn ang="0">
                    <a:pos x="0" y="62"/>
                  </a:cxn>
                </a:cxnLst>
                <a:rect l="0" t="0" r="r" b="b"/>
                <a:pathLst>
                  <a:path w="1856" h="636">
                    <a:moveTo>
                      <a:pt x="0" y="62"/>
                    </a:moveTo>
                    <a:lnTo>
                      <a:pt x="106" y="0"/>
                    </a:lnTo>
                    <a:lnTo>
                      <a:pt x="1856" y="562"/>
                    </a:lnTo>
                    <a:lnTo>
                      <a:pt x="1750" y="636"/>
                    </a:lnTo>
                    <a:lnTo>
                      <a:pt x="0" y="62"/>
                    </a:lnTo>
                    <a:close/>
                  </a:path>
                </a:pathLst>
              </a:custGeom>
              <a:solidFill>
                <a:schemeClr val="bg1"/>
              </a:solidFill>
              <a:ln w="12700" cap="sq" cmpd="sng">
                <a:solidFill>
                  <a:schemeClr val="bg2"/>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82" name="Freeform 954"/>
              <p:cNvSpPr>
                <a:spLocks/>
              </p:cNvSpPr>
              <p:nvPr/>
            </p:nvSpPr>
            <p:spPr bwMode="auto">
              <a:xfrm>
                <a:off x="8160" y="2026"/>
                <a:ext cx="10" cy="345"/>
              </a:xfrm>
              <a:custGeom>
                <a:avLst/>
                <a:gdLst/>
                <a:ahLst/>
                <a:cxnLst>
                  <a:cxn ang="0">
                    <a:pos x="1" y="1532"/>
                  </a:cxn>
                  <a:cxn ang="0">
                    <a:pos x="0" y="0"/>
                  </a:cxn>
                  <a:cxn ang="0">
                    <a:pos x="34" y="0"/>
                  </a:cxn>
                  <a:cxn ang="0">
                    <a:pos x="33" y="1520"/>
                  </a:cxn>
                </a:cxnLst>
                <a:rect l="0" t="0" r="r" b="b"/>
                <a:pathLst>
                  <a:path w="34" h="1532">
                    <a:moveTo>
                      <a:pt x="1" y="1532"/>
                    </a:moveTo>
                    <a:lnTo>
                      <a:pt x="0" y="0"/>
                    </a:lnTo>
                    <a:lnTo>
                      <a:pt x="34" y="0"/>
                    </a:lnTo>
                    <a:lnTo>
                      <a:pt x="33" y="1520"/>
                    </a:lnTo>
                  </a:path>
                </a:pathLst>
              </a:custGeom>
              <a:solidFill>
                <a:schemeClr val="bg1"/>
              </a:solidFill>
              <a:ln w="12700" cap="sq" cmpd="sng">
                <a:solidFill>
                  <a:schemeClr val="bg2"/>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83" name="Freeform 955"/>
              <p:cNvSpPr>
                <a:spLocks/>
              </p:cNvSpPr>
              <p:nvPr/>
            </p:nvSpPr>
            <p:spPr bwMode="auto">
              <a:xfrm>
                <a:off x="7641" y="1932"/>
                <a:ext cx="488" cy="406"/>
              </a:xfrm>
              <a:custGeom>
                <a:avLst/>
                <a:gdLst/>
                <a:ahLst/>
                <a:cxnLst>
                  <a:cxn ang="0">
                    <a:pos x="0" y="0"/>
                  </a:cxn>
                  <a:cxn ang="0">
                    <a:pos x="0" y="1258"/>
                  </a:cxn>
                  <a:cxn ang="0">
                    <a:pos x="1531" y="1808"/>
                  </a:cxn>
                  <a:cxn ang="0">
                    <a:pos x="1531" y="520"/>
                  </a:cxn>
                  <a:cxn ang="0">
                    <a:pos x="0" y="0"/>
                  </a:cxn>
                </a:cxnLst>
                <a:rect l="0" t="0" r="r" b="b"/>
                <a:pathLst>
                  <a:path w="1531" h="1808">
                    <a:moveTo>
                      <a:pt x="0" y="0"/>
                    </a:moveTo>
                    <a:lnTo>
                      <a:pt x="0" y="1258"/>
                    </a:lnTo>
                    <a:lnTo>
                      <a:pt x="1531" y="1808"/>
                    </a:lnTo>
                    <a:lnTo>
                      <a:pt x="1531" y="520"/>
                    </a:lnTo>
                    <a:lnTo>
                      <a:pt x="0" y="0"/>
                    </a:lnTo>
                    <a:close/>
                  </a:path>
                </a:pathLst>
              </a:custGeom>
              <a:solidFill>
                <a:schemeClr val="bg1"/>
              </a:solidFill>
              <a:ln w="38100" cap="sq" cmpd="sng">
                <a:solidFill>
                  <a:schemeClr val="accent1"/>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84" name="Oval 956"/>
              <p:cNvSpPr>
                <a:spLocks noChangeArrowheads="1"/>
              </p:cNvSpPr>
              <p:nvPr/>
            </p:nvSpPr>
            <p:spPr bwMode="auto">
              <a:xfrm>
                <a:off x="7656" y="2009"/>
                <a:ext cx="19" cy="13"/>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85" name="Oval 957"/>
              <p:cNvSpPr>
                <a:spLocks noChangeArrowheads="1"/>
              </p:cNvSpPr>
              <p:nvPr/>
            </p:nvSpPr>
            <p:spPr bwMode="auto">
              <a:xfrm>
                <a:off x="7656" y="1947"/>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86" name="Oval 958"/>
              <p:cNvSpPr>
                <a:spLocks noChangeArrowheads="1"/>
              </p:cNvSpPr>
              <p:nvPr/>
            </p:nvSpPr>
            <p:spPr bwMode="auto">
              <a:xfrm>
                <a:off x="7656" y="2072"/>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87" name="Oval 959"/>
              <p:cNvSpPr>
                <a:spLocks noChangeArrowheads="1"/>
              </p:cNvSpPr>
              <p:nvPr/>
            </p:nvSpPr>
            <p:spPr bwMode="auto">
              <a:xfrm>
                <a:off x="7656" y="2197"/>
                <a:ext cx="19" cy="13"/>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88" name="Oval 960"/>
              <p:cNvSpPr>
                <a:spLocks noChangeArrowheads="1"/>
              </p:cNvSpPr>
              <p:nvPr/>
            </p:nvSpPr>
            <p:spPr bwMode="auto">
              <a:xfrm>
                <a:off x="7656" y="2135"/>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89" name="Oval 961"/>
              <p:cNvSpPr>
                <a:spLocks noChangeArrowheads="1"/>
              </p:cNvSpPr>
              <p:nvPr/>
            </p:nvSpPr>
            <p:spPr bwMode="auto">
              <a:xfrm>
                <a:off x="8092" y="2118"/>
                <a:ext cx="21"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90" name="Oval 962"/>
              <p:cNvSpPr>
                <a:spLocks noChangeArrowheads="1"/>
              </p:cNvSpPr>
              <p:nvPr/>
            </p:nvSpPr>
            <p:spPr bwMode="auto">
              <a:xfrm>
                <a:off x="8092" y="2055"/>
                <a:ext cx="21"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91" name="Oval 963"/>
              <p:cNvSpPr>
                <a:spLocks noChangeArrowheads="1"/>
              </p:cNvSpPr>
              <p:nvPr/>
            </p:nvSpPr>
            <p:spPr bwMode="auto">
              <a:xfrm>
                <a:off x="8092" y="2181"/>
                <a:ext cx="21"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92" name="Oval 964"/>
              <p:cNvSpPr>
                <a:spLocks noChangeArrowheads="1"/>
              </p:cNvSpPr>
              <p:nvPr/>
            </p:nvSpPr>
            <p:spPr bwMode="auto">
              <a:xfrm>
                <a:off x="8092" y="2306"/>
                <a:ext cx="21" cy="13"/>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93" name="Oval 965"/>
              <p:cNvSpPr>
                <a:spLocks noChangeArrowheads="1"/>
              </p:cNvSpPr>
              <p:nvPr/>
            </p:nvSpPr>
            <p:spPr bwMode="auto">
              <a:xfrm>
                <a:off x="8092" y="2243"/>
                <a:ext cx="21"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894" name="Oval 966"/>
              <p:cNvSpPr>
                <a:spLocks noChangeArrowheads="1"/>
              </p:cNvSpPr>
              <p:nvPr/>
            </p:nvSpPr>
            <p:spPr bwMode="auto">
              <a:xfrm>
                <a:off x="8081" y="2085"/>
                <a:ext cx="15" cy="12"/>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95" name="Oval 967"/>
              <p:cNvSpPr>
                <a:spLocks noChangeArrowheads="1"/>
              </p:cNvSpPr>
              <p:nvPr/>
            </p:nvSpPr>
            <p:spPr bwMode="auto">
              <a:xfrm>
                <a:off x="8081" y="2149"/>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96" name="Oval 968"/>
              <p:cNvSpPr>
                <a:spLocks noChangeArrowheads="1"/>
              </p:cNvSpPr>
              <p:nvPr/>
            </p:nvSpPr>
            <p:spPr bwMode="auto">
              <a:xfrm>
                <a:off x="8081" y="2214"/>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97" name="Oval 969"/>
              <p:cNvSpPr>
                <a:spLocks noChangeArrowheads="1"/>
              </p:cNvSpPr>
              <p:nvPr/>
            </p:nvSpPr>
            <p:spPr bwMode="auto">
              <a:xfrm>
                <a:off x="8083" y="2278"/>
                <a:ext cx="13" cy="12"/>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98" name="Oval 970"/>
              <p:cNvSpPr>
                <a:spLocks noChangeArrowheads="1"/>
              </p:cNvSpPr>
              <p:nvPr/>
            </p:nvSpPr>
            <p:spPr bwMode="auto">
              <a:xfrm>
                <a:off x="7662" y="1980"/>
                <a:ext cx="17" cy="13"/>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899" name="Oval 971"/>
              <p:cNvSpPr>
                <a:spLocks noChangeArrowheads="1"/>
              </p:cNvSpPr>
              <p:nvPr/>
            </p:nvSpPr>
            <p:spPr bwMode="auto">
              <a:xfrm>
                <a:off x="7662" y="2044"/>
                <a:ext cx="17" cy="12"/>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900" name="Oval 972"/>
              <p:cNvSpPr>
                <a:spLocks noChangeArrowheads="1"/>
              </p:cNvSpPr>
              <p:nvPr/>
            </p:nvSpPr>
            <p:spPr bwMode="auto">
              <a:xfrm>
                <a:off x="7662" y="2108"/>
                <a:ext cx="17" cy="12"/>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901" name="Oval 973"/>
              <p:cNvSpPr>
                <a:spLocks noChangeArrowheads="1"/>
              </p:cNvSpPr>
              <p:nvPr/>
            </p:nvSpPr>
            <p:spPr bwMode="auto">
              <a:xfrm>
                <a:off x="7664" y="2173"/>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902" name="Freeform 974"/>
              <p:cNvSpPr>
                <a:spLocks/>
              </p:cNvSpPr>
              <p:nvPr/>
            </p:nvSpPr>
            <p:spPr bwMode="auto">
              <a:xfrm>
                <a:off x="7574" y="1915"/>
                <a:ext cx="588" cy="472"/>
              </a:xfrm>
              <a:custGeom>
                <a:avLst/>
                <a:gdLst/>
                <a:ahLst/>
                <a:cxnLst>
                  <a:cxn ang="0">
                    <a:pos x="0" y="0"/>
                  </a:cxn>
                  <a:cxn ang="0">
                    <a:pos x="0" y="1498"/>
                  </a:cxn>
                  <a:cxn ang="0">
                    <a:pos x="1727" y="2101"/>
                  </a:cxn>
                  <a:cxn ang="0">
                    <a:pos x="1853" y="2036"/>
                  </a:cxn>
                  <a:cxn ang="0">
                    <a:pos x="1853" y="989"/>
                  </a:cxn>
                  <a:cxn ang="0">
                    <a:pos x="1853" y="910"/>
                  </a:cxn>
                  <a:cxn ang="0">
                    <a:pos x="1853" y="500"/>
                  </a:cxn>
                  <a:cxn ang="0">
                    <a:pos x="1744" y="573"/>
                  </a:cxn>
                  <a:cxn ang="0">
                    <a:pos x="0" y="0"/>
                  </a:cxn>
                </a:cxnLst>
                <a:rect l="0" t="0" r="r" b="b"/>
                <a:pathLst>
                  <a:path w="1853" h="2101">
                    <a:moveTo>
                      <a:pt x="0" y="0"/>
                    </a:moveTo>
                    <a:lnTo>
                      <a:pt x="0" y="1498"/>
                    </a:lnTo>
                    <a:lnTo>
                      <a:pt x="1727" y="2101"/>
                    </a:lnTo>
                    <a:lnTo>
                      <a:pt x="1853" y="2036"/>
                    </a:lnTo>
                    <a:cubicBezTo>
                      <a:pt x="1853" y="2036"/>
                      <a:pt x="1850" y="985"/>
                      <a:pt x="1853" y="989"/>
                    </a:cubicBezTo>
                    <a:cubicBezTo>
                      <a:pt x="1853" y="801"/>
                      <a:pt x="1853" y="991"/>
                      <a:pt x="1853" y="910"/>
                    </a:cubicBezTo>
                    <a:lnTo>
                      <a:pt x="1853" y="500"/>
                    </a:lnTo>
                    <a:lnTo>
                      <a:pt x="1744" y="573"/>
                    </a:lnTo>
                    <a:lnTo>
                      <a:pt x="0" y="0"/>
                    </a:lnTo>
                    <a:close/>
                  </a:path>
                </a:pathLst>
              </a:custGeom>
              <a:solidFill>
                <a:schemeClr val="bg1"/>
              </a:solidFill>
              <a:ln w="12700" cap="sq" cmpd="sng">
                <a:solidFill>
                  <a:schemeClr val="bg2"/>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03" name="Freeform 975"/>
              <p:cNvSpPr>
                <a:spLocks/>
              </p:cNvSpPr>
              <p:nvPr/>
            </p:nvSpPr>
            <p:spPr bwMode="auto">
              <a:xfrm>
                <a:off x="7572" y="1900"/>
                <a:ext cx="590" cy="144"/>
              </a:xfrm>
              <a:custGeom>
                <a:avLst/>
                <a:gdLst/>
                <a:ahLst/>
                <a:cxnLst>
                  <a:cxn ang="0">
                    <a:pos x="0" y="62"/>
                  </a:cxn>
                  <a:cxn ang="0">
                    <a:pos x="106" y="0"/>
                  </a:cxn>
                  <a:cxn ang="0">
                    <a:pos x="1856" y="562"/>
                  </a:cxn>
                  <a:cxn ang="0">
                    <a:pos x="1750" y="636"/>
                  </a:cxn>
                  <a:cxn ang="0">
                    <a:pos x="0" y="62"/>
                  </a:cxn>
                </a:cxnLst>
                <a:rect l="0" t="0" r="r" b="b"/>
                <a:pathLst>
                  <a:path w="1856" h="636">
                    <a:moveTo>
                      <a:pt x="0" y="62"/>
                    </a:moveTo>
                    <a:lnTo>
                      <a:pt x="106" y="0"/>
                    </a:lnTo>
                    <a:lnTo>
                      <a:pt x="1856" y="562"/>
                    </a:lnTo>
                    <a:lnTo>
                      <a:pt x="1750" y="636"/>
                    </a:lnTo>
                    <a:lnTo>
                      <a:pt x="0" y="62"/>
                    </a:lnTo>
                    <a:close/>
                  </a:path>
                </a:pathLst>
              </a:custGeom>
              <a:solidFill>
                <a:schemeClr val="bg1"/>
              </a:solidFill>
              <a:ln w="12700" cap="sq" cmpd="sng">
                <a:solidFill>
                  <a:schemeClr val="bg2"/>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04" name="Freeform 976"/>
              <p:cNvSpPr>
                <a:spLocks/>
              </p:cNvSpPr>
              <p:nvPr/>
            </p:nvSpPr>
            <p:spPr bwMode="auto">
              <a:xfrm>
                <a:off x="8119" y="2042"/>
                <a:ext cx="12" cy="343"/>
              </a:xfrm>
              <a:custGeom>
                <a:avLst/>
                <a:gdLst/>
                <a:ahLst/>
                <a:cxnLst>
                  <a:cxn ang="0">
                    <a:pos x="1" y="1532"/>
                  </a:cxn>
                  <a:cxn ang="0">
                    <a:pos x="0" y="0"/>
                  </a:cxn>
                  <a:cxn ang="0">
                    <a:pos x="34" y="0"/>
                  </a:cxn>
                  <a:cxn ang="0">
                    <a:pos x="33" y="1520"/>
                  </a:cxn>
                </a:cxnLst>
                <a:rect l="0" t="0" r="r" b="b"/>
                <a:pathLst>
                  <a:path w="34" h="1532">
                    <a:moveTo>
                      <a:pt x="1" y="1532"/>
                    </a:moveTo>
                    <a:lnTo>
                      <a:pt x="0" y="0"/>
                    </a:lnTo>
                    <a:lnTo>
                      <a:pt x="34" y="0"/>
                    </a:lnTo>
                    <a:lnTo>
                      <a:pt x="33" y="1520"/>
                    </a:lnTo>
                  </a:path>
                </a:pathLst>
              </a:custGeom>
              <a:solidFill>
                <a:schemeClr val="bg1"/>
              </a:solidFill>
              <a:ln w="12700" cap="sq" cmpd="sng">
                <a:solidFill>
                  <a:schemeClr val="bg2"/>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05" name="Freeform 977"/>
              <p:cNvSpPr>
                <a:spLocks/>
              </p:cNvSpPr>
              <p:nvPr/>
            </p:nvSpPr>
            <p:spPr bwMode="auto">
              <a:xfrm>
                <a:off x="7605" y="1948"/>
                <a:ext cx="486" cy="406"/>
              </a:xfrm>
              <a:custGeom>
                <a:avLst/>
                <a:gdLst/>
                <a:ahLst/>
                <a:cxnLst>
                  <a:cxn ang="0">
                    <a:pos x="0" y="0"/>
                  </a:cxn>
                  <a:cxn ang="0">
                    <a:pos x="0" y="1258"/>
                  </a:cxn>
                  <a:cxn ang="0">
                    <a:pos x="1531" y="1808"/>
                  </a:cxn>
                  <a:cxn ang="0">
                    <a:pos x="1531" y="520"/>
                  </a:cxn>
                  <a:cxn ang="0">
                    <a:pos x="0" y="0"/>
                  </a:cxn>
                </a:cxnLst>
                <a:rect l="0" t="0" r="r" b="b"/>
                <a:pathLst>
                  <a:path w="1531" h="1808">
                    <a:moveTo>
                      <a:pt x="0" y="0"/>
                    </a:moveTo>
                    <a:lnTo>
                      <a:pt x="0" y="1258"/>
                    </a:lnTo>
                    <a:lnTo>
                      <a:pt x="1531" y="1808"/>
                    </a:lnTo>
                    <a:lnTo>
                      <a:pt x="1531" y="520"/>
                    </a:lnTo>
                    <a:lnTo>
                      <a:pt x="0" y="0"/>
                    </a:lnTo>
                    <a:close/>
                  </a:path>
                </a:pathLst>
              </a:custGeom>
              <a:solidFill>
                <a:schemeClr val="bg1"/>
              </a:solidFill>
              <a:ln w="38100" cap="sq" cmpd="sng">
                <a:solidFill>
                  <a:schemeClr val="tx1"/>
                </a:solidFill>
                <a:prstDash val="solid"/>
                <a:round/>
                <a:headEnd type="none" w="sm" len="sm"/>
                <a:tailEnd type="none" w="sm" len="sm"/>
              </a:ln>
              <a:effectLst>
                <a:outerShdw dist="28398" dir="200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06" name="Oval 978"/>
              <p:cNvSpPr>
                <a:spLocks noChangeArrowheads="1"/>
              </p:cNvSpPr>
              <p:nvPr/>
            </p:nvSpPr>
            <p:spPr bwMode="auto">
              <a:xfrm>
                <a:off x="7618" y="2026"/>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07" name="Oval 979"/>
              <p:cNvSpPr>
                <a:spLocks noChangeArrowheads="1"/>
              </p:cNvSpPr>
              <p:nvPr/>
            </p:nvSpPr>
            <p:spPr bwMode="auto">
              <a:xfrm>
                <a:off x="7618" y="1963"/>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08" name="Oval 980"/>
              <p:cNvSpPr>
                <a:spLocks noChangeArrowheads="1"/>
              </p:cNvSpPr>
              <p:nvPr/>
            </p:nvSpPr>
            <p:spPr bwMode="auto">
              <a:xfrm>
                <a:off x="7618" y="2088"/>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09" name="Oval 981"/>
              <p:cNvSpPr>
                <a:spLocks noChangeArrowheads="1"/>
              </p:cNvSpPr>
              <p:nvPr/>
            </p:nvSpPr>
            <p:spPr bwMode="auto">
              <a:xfrm>
                <a:off x="7618" y="2214"/>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10" name="Oval 982"/>
              <p:cNvSpPr>
                <a:spLocks noChangeArrowheads="1"/>
              </p:cNvSpPr>
              <p:nvPr/>
            </p:nvSpPr>
            <p:spPr bwMode="auto">
              <a:xfrm>
                <a:off x="7618" y="2151"/>
                <a:ext cx="19" cy="13"/>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11" name="Oval 983"/>
              <p:cNvSpPr>
                <a:spLocks noChangeArrowheads="1"/>
              </p:cNvSpPr>
              <p:nvPr/>
            </p:nvSpPr>
            <p:spPr bwMode="auto">
              <a:xfrm>
                <a:off x="8054" y="2135"/>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12" name="Oval 984"/>
              <p:cNvSpPr>
                <a:spLocks noChangeArrowheads="1"/>
              </p:cNvSpPr>
              <p:nvPr/>
            </p:nvSpPr>
            <p:spPr bwMode="auto">
              <a:xfrm>
                <a:off x="8054" y="2072"/>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13" name="Oval 985"/>
              <p:cNvSpPr>
                <a:spLocks noChangeArrowheads="1"/>
              </p:cNvSpPr>
              <p:nvPr/>
            </p:nvSpPr>
            <p:spPr bwMode="auto">
              <a:xfrm>
                <a:off x="8054" y="2197"/>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14" name="Oval 986"/>
              <p:cNvSpPr>
                <a:spLocks noChangeArrowheads="1"/>
              </p:cNvSpPr>
              <p:nvPr/>
            </p:nvSpPr>
            <p:spPr bwMode="auto">
              <a:xfrm>
                <a:off x="8054" y="2323"/>
                <a:ext cx="19" cy="13"/>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15" name="Oval 987"/>
              <p:cNvSpPr>
                <a:spLocks noChangeArrowheads="1"/>
              </p:cNvSpPr>
              <p:nvPr/>
            </p:nvSpPr>
            <p:spPr bwMode="auto">
              <a:xfrm>
                <a:off x="8054" y="2260"/>
                <a:ext cx="19" cy="15"/>
              </a:xfrm>
              <a:prstGeom prst="ellipse">
                <a:avLst/>
              </a:prstGeom>
              <a:solidFill>
                <a:schemeClr val="bg1"/>
              </a:solidFill>
              <a:ln w="3175" cap="sq">
                <a:solidFill>
                  <a:schemeClr val="bg2"/>
                </a:solidFill>
                <a:round/>
                <a:headEnd type="none" w="sm" len="sm"/>
                <a:tailEnd type="none" w="sm" len="sm"/>
              </a:ln>
              <a:effectLst>
                <a:outerShdw dist="56796" dir="14606097" algn="ctr" rotWithShape="0">
                  <a:srgbClr val="4D4D4D"/>
                </a:outerShdw>
              </a:effectLst>
            </p:spPr>
            <p:txBody>
              <a:bodyPr wrap="none" lIns="0" tIns="0" rIns="0" bIns="0" anchor="ctr"/>
              <a:lstStyle/>
              <a:p>
                <a:pPr fontAlgn="auto">
                  <a:spcBef>
                    <a:spcPts val="0"/>
                  </a:spcBef>
                  <a:spcAft>
                    <a:spcPts val="0"/>
                  </a:spcAft>
                  <a:defRPr/>
                </a:pPr>
                <a:endParaRPr lang="en-US">
                  <a:latin typeface="Arial" charset="0"/>
                </a:endParaRPr>
              </a:p>
            </p:txBody>
          </p:sp>
          <p:sp>
            <p:nvSpPr>
              <p:cNvPr id="253916" name="Oval 988"/>
              <p:cNvSpPr>
                <a:spLocks noChangeArrowheads="1"/>
              </p:cNvSpPr>
              <p:nvPr/>
            </p:nvSpPr>
            <p:spPr bwMode="auto">
              <a:xfrm>
                <a:off x="8042" y="2102"/>
                <a:ext cx="15" cy="13"/>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917" name="Oval 989"/>
              <p:cNvSpPr>
                <a:spLocks noChangeArrowheads="1"/>
              </p:cNvSpPr>
              <p:nvPr/>
            </p:nvSpPr>
            <p:spPr bwMode="auto">
              <a:xfrm>
                <a:off x="8042" y="2166"/>
                <a:ext cx="15" cy="12"/>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918" name="Oval 990"/>
              <p:cNvSpPr>
                <a:spLocks noChangeArrowheads="1"/>
              </p:cNvSpPr>
              <p:nvPr/>
            </p:nvSpPr>
            <p:spPr bwMode="auto">
              <a:xfrm>
                <a:off x="8042" y="2230"/>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919" name="Oval 991"/>
              <p:cNvSpPr>
                <a:spLocks noChangeArrowheads="1"/>
              </p:cNvSpPr>
              <p:nvPr/>
            </p:nvSpPr>
            <p:spPr bwMode="auto">
              <a:xfrm>
                <a:off x="8042" y="2295"/>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920" name="Oval 992"/>
              <p:cNvSpPr>
                <a:spLocks noChangeArrowheads="1"/>
              </p:cNvSpPr>
              <p:nvPr/>
            </p:nvSpPr>
            <p:spPr bwMode="auto">
              <a:xfrm>
                <a:off x="7626" y="1998"/>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921" name="Oval 993"/>
              <p:cNvSpPr>
                <a:spLocks noChangeArrowheads="1"/>
              </p:cNvSpPr>
              <p:nvPr/>
            </p:nvSpPr>
            <p:spPr bwMode="auto">
              <a:xfrm>
                <a:off x="7626" y="2060"/>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922" name="Oval 994"/>
              <p:cNvSpPr>
                <a:spLocks noChangeArrowheads="1"/>
              </p:cNvSpPr>
              <p:nvPr/>
            </p:nvSpPr>
            <p:spPr bwMode="auto">
              <a:xfrm>
                <a:off x="7626" y="2125"/>
                <a:ext cx="15" cy="10"/>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sp>
            <p:nvSpPr>
              <p:cNvPr id="253923" name="Oval 995"/>
              <p:cNvSpPr>
                <a:spLocks noChangeArrowheads="1"/>
              </p:cNvSpPr>
              <p:nvPr/>
            </p:nvSpPr>
            <p:spPr bwMode="auto">
              <a:xfrm>
                <a:off x="7626" y="2189"/>
                <a:ext cx="15" cy="12"/>
              </a:xfrm>
              <a:prstGeom prst="ellipse">
                <a:avLst/>
              </a:prstGeom>
              <a:solidFill>
                <a:schemeClr val="bg1"/>
              </a:solidFill>
              <a:ln w="3175" cap="sq">
                <a:solidFill>
                  <a:schemeClr val="bg2"/>
                </a:solidFill>
                <a:round/>
                <a:headEnd type="none" w="sm" len="sm"/>
                <a:tailEnd type="none" w="sm" len="sm"/>
              </a:ln>
              <a:effectLst>
                <a:outerShdw dist="40161" dir="15093903" algn="ctr" rotWithShape="0">
                  <a:srgbClr val="4D4D4D"/>
                </a:outerShdw>
              </a:effectLst>
            </p:spPr>
            <p:txBody>
              <a:bodyPr wrap="none" lIns="0" tIns="0" rIns="0" bIns="0" anchor="ctr"/>
              <a:lstStyle/>
              <a:p>
                <a:pPr algn="ctr" defTabSz="163513" fontAlgn="auto">
                  <a:spcBef>
                    <a:spcPts val="0"/>
                  </a:spcBef>
                  <a:spcAft>
                    <a:spcPts val="0"/>
                  </a:spcAft>
                  <a:defRPr/>
                </a:pPr>
                <a:endParaRPr lang="en-US" altLang="en-US" sz="300">
                  <a:solidFill>
                    <a:schemeClr val="accent2"/>
                  </a:solidFill>
                  <a:latin typeface="Times" pitchFamily="18" charset="0"/>
                </a:endParaRPr>
              </a:p>
            </p:txBody>
          </p:sp>
        </p:grpSp>
      </p:grpSp>
      <p:grpSp>
        <p:nvGrpSpPr>
          <p:cNvPr id="19469" name="Group 996"/>
          <p:cNvGrpSpPr>
            <a:grpSpLocks/>
          </p:cNvGrpSpPr>
          <p:nvPr/>
        </p:nvGrpSpPr>
        <p:grpSpPr bwMode="auto">
          <a:xfrm>
            <a:off x="7808913" y="2714625"/>
            <a:ext cx="527050" cy="908050"/>
            <a:chOff x="4951" y="2092"/>
            <a:chExt cx="332" cy="572"/>
          </a:xfrm>
        </p:grpSpPr>
        <p:sp>
          <p:nvSpPr>
            <p:cNvPr id="19705" name="AutoShape 997"/>
            <p:cNvSpPr>
              <a:spLocks noChangeArrowheads="1"/>
            </p:cNvSpPr>
            <p:nvPr/>
          </p:nvSpPr>
          <p:spPr bwMode="auto">
            <a:xfrm>
              <a:off x="4957" y="2286"/>
              <a:ext cx="315" cy="194"/>
            </a:xfrm>
            <a:prstGeom prst="triangle">
              <a:avLst>
                <a:gd name="adj" fmla="val 50000"/>
              </a:avLst>
            </a:prstGeom>
            <a:gradFill rotWithShape="0">
              <a:gsLst>
                <a:gs pos="0">
                  <a:srgbClr val="DDDDDD"/>
                </a:gs>
                <a:gs pos="100000">
                  <a:srgbClr val="66666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706" name="AutoShape 998"/>
            <p:cNvSpPr>
              <a:spLocks noChangeArrowheads="1"/>
            </p:cNvSpPr>
            <p:nvPr/>
          </p:nvSpPr>
          <p:spPr bwMode="auto">
            <a:xfrm>
              <a:off x="4992" y="2092"/>
              <a:ext cx="246" cy="145"/>
            </a:xfrm>
            <a:prstGeom prst="triangle">
              <a:avLst>
                <a:gd name="adj" fmla="val 50000"/>
              </a:avLst>
            </a:prstGeom>
            <a:gradFill rotWithShape="0">
              <a:gsLst>
                <a:gs pos="0">
                  <a:srgbClr val="DDDDDD"/>
                </a:gs>
                <a:gs pos="100000">
                  <a:srgbClr val="66666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707" name="Text Box 999"/>
            <p:cNvSpPr txBox="1">
              <a:spLocks noChangeArrowheads="1"/>
            </p:cNvSpPr>
            <p:nvPr/>
          </p:nvSpPr>
          <p:spPr bwMode="auto">
            <a:xfrm>
              <a:off x="4986" y="2587"/>
              <a:ext cx="29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506413">
                <a:defRPr>
                  <a:solidFill>
                    <a:schemeClr val="tx1"/>
                  </a:solidFill>
                  <a:latin typeface="Calibri" panose="020F0502020204030204" pitchFamily="34" charset="0"/>
                </a:defRPr>
              </a:lvl1pPr>
              <a:lvl2pPr marL="742950" indent="-285750" defTabSz="506413">
                <a:defRPr>
                  <a:solidFill>
                    <a:schemeClr val="tx1"/>
                  </a:solidFill>
                  <a:latin typeface="Calibri" panose="020F0502020204030204" pitchFamily="34" charset="0"/>
                </a:defRPr>
              </a:lvl2pPr>
              <a:lvl3pPr marL="1143000" indent="-228600" defTabSz="506413">
                <a:defRPr>
                  <a:solidFill>
                    <a:schemeClr val="tx1"/>
                  </a:solidFill>
                  <a:latin typeface="Calibri" panose="020F0502020204030204" pitchFamily="34" charset="0"/>
                </a:defRPr>
              </a:lvl3pPr>
              <a:lvl4pPr marL="1600200" indent="-228600" defTabSz="506413">
                <a:defRPr>
                  <a:solidFill>
                    <a:schemeClr val="tx1"/>
                  </a:solidFill>
                  <a:latin typeface="Calibri" panose="020F0502020204030204" pitchFamily="34" charset="0"/>
                </a:defRPr>
              </a:lvl4pPr>
              <a:lvl5pPr marL="2057400" indent="-228600" defTabSz="506413">
                <a:defRPr>
                  <a:solidFill>
                    <a:schemeClr val="tx1"/>
                  </a:solidFill>
                  <a:latin typeface="Calibri" panose="020F0502020204030204" pitchFamily="34" charset="0"/>
                </a:defRPr>
              </a:lvl5pPr>
              <a:lvl6pPr marL="2514600" indent="-228600" defTabSz="506413" fontAlgn="base">
                <a:spcBef>
                  <a:spcPct val="0"/>
                </a:spcBef>
                <a:spcAft>
                  <a:spcPct val="0"/>
                </a:spcAft>
                <a:defRPr>
                  <a:solidFill>
                    <a:schemeClr val="tx1"/>
                  </a:solidFill>
                  <a:latin typeface="Calibri" panose="020F0502020204030204" pitchFamily="34" charset="0"/>
                </a:defRPr>
              </a:lvl6pPr>
              <a:lvl7pPr marL="2971800" indent="-228600" defTabSz="506413" fontAlgn="base">
                <a:spcBef>
                  <a:spcPct val="0"/>
                </a:spcBef>
                <a:spcAft>
                  <a:spcPct val="0"/>
                </a:spcAft>
                <a:defRPr>
                  <a:solidFill>
                    <a:schemeClr val="tx1"/>
                  </a:solidFill>
                  <a:latin typeface="Calibri" panose="020F0502020204030204" pitchFamily="34" charset="0"/>
                </a:defRPr>
              </a:lvl7pPr>
              <a:lvl8pPr marL="3429000" indent="-228600" defTabSz="506413" fontAlgn="base">
                <a:spcBef>
                  <a:spcPct val="0"/>
                </a:spcBef>
                <a:spcAft>
                  <a:spcPct val="0"/>
                </a:spcAft>
                <a:defRPr>
                  <a:solidFill>
                    <a:schemeClr val="tx1"/>
                  </a:solidFill>
                  <a:latin typeface="Calibri" panose="020F0502020204030204" pitchFamily="34" charset="0"/>
                </a:defRPr>
              </a:lvl8pPr>
              <a:lvl9pPr marL="3886200" indent="-228600" defTabSz="506413" fontAlgn="base">
                <a:spcBef>
                  <a:spcPct val="0"/>
                </a:spcBef>
                <a:spcAft>
                  <a:spcPct val="0"/>
                </a:spcAft>
                <a:defRPr>
                  <a:solidFill>
                    <a:schemeClr val="tx1"/>
                  </a:solidFill>
                  <a:latin typeface="Calibri" panose="020F0502020204030204" pitchFamily="34" charset="0"/>
                </a:defRPr>
              </a:lvl9pPr>
            </a:lstStyle>
            <a:p>
              <a:r>
                <a:rPr lang="es-ES" altLang="en-US" sz="800"/>
                <a:t>Centrifuge</a:t>
              </a:r>
            </a:p>
          </p:txBody>
        </p:sp>
        <p:sp>
          <p:nvSpPr>
            <p:cNvPr id="19708" name="AutoShape 1000"/>
            <p:cNvSpPr>
              <a:spLocks noChangeArrowheads="1"/>
            </p:cNvSpPr>
            <p:nvPr/>
          </p:nvSpPr>
          <p:spPr bwMode="auto">
            <a:xfrm>
              <a:off x="4951" y="2222"/>
              <a:ext cx="327" cy="243"/>
            </a:xfrm>
            <a:prstGeom prst="hexagon">
              <a:avLst>
                <a:gd name="adj" fmla="val 33642"/>
                <a:gd name="vf" fmla="val 11547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19470" name="Group 1004"/>
          <p:cNvGrpSpPr>
            <a:grpSpLocks/>
          </p:cNvGrpSpPr>
          <p:nvPr/>
        </p:nvGrpSpPr>
        <p:grpSpPr bwMode="auto">
          <a:xfrm>
            <a:off x="5486400" y="4725988"/>
            <a:ext cx="409575" cy="674687"/>
            <a:chOff x="3501" y="3184"/>
            <a:chExt cx="258" cy="425"/>
          </a:xfrm>
        </p:grpSpPr>
        <p:sp>
          <p:nvSpPr>
            <p:cNvPr id="19700" name="Freeform 1005"/>
            <p:cNvSpPr>
              <a:spLocks/>
            </p:cNvSpPr>
            <p:nvPr/>
          </p:nvSpPr>
          <p:spPr bwMode="auto">
            <a:xfrm>
              <a:off x="3519" y="3184"/>
              <a:ext cx="213" cy="335"/>
            </a:xfrm>
            <a:custGeom>
              <a:avLst/>
              <a:gdLst>
                <a:gd name="T0" fmla="*/ 0 w 105"/>
                <a:gd name="T1" fmla="*/ 7379 h 195"/>
                <a:gd name="T2" fmla="*/ 268 w 105"/>
                <a:gd name="T3" fmla="*/ 5834 h 195"/>
                <a:gd name="T4" fmla="*/ 1104 w 105"/>
                <a:gd name="T5" fmla="*/ 4415 h 195"/>
                <a:gd name="T6" fmla="*/ 2848 w 105"/>
                <a:gd name="T7" fmla="*/ 2960 h 195"/>
                <a:gd name="T8" fmla="*/ 4806 w 105"/>
                <a:gd name="T9" fmla="*/ 1900 h 195"/>
                <a:gd name="T10" fmla="*/ 7522 w 105"/>
                <a:gd name="T11" fmla="*/ 933 h 195"/>
                <a:gd name="T12" fmla="*/ 10309 w 105"/>
                <a:gd name="T13" fmla="*/ 316 h 195"/>
                <a:gd name="T14" fmla="*/ 13464 w 105"/>
                <a:gd name="T15" fmla="*/ 0 h 195"/>
                <a:gd name="T16" fmla="*/ 16395 w 105"/>
                <a:gd name="T17" fmla="*/ 0 h 195"/>
                <a:gd name="T18" fmla="*/ 19777 w 105"/>
                <a:gd name="T19" fmla="*/ 316 h 195"/>
                <a:gd name="T20" fmla="*/ 22637 w 105"/>
                <a:gd name="T21" fmla="*/ 933 h 195"/>
                <a:gd name="T22" fmla="*/ 25288 w 105"/>
                <a:gd name="T23" fmla="*/ 1900 h 195"/>
                <a:gd name="T24" fmla="*/ 27313 w 105"/>
                <a:gd name="T25" fmla="*/ 2960 h 195"/>
                <a:gd name="T26" fmla="*/ 28990 w 105"/>
                <a:gd name="T27" fmla="*/ 4415 h 195"/>
                <a:gd name="T28" fmla="*/ 29818 w 105"/>
                <a:gd name="T29" fmla="*/ 5834 h 195"/>
                <a:gd name="T30" fmla="*/ 30094 w 105"/>
                <a:gd name="T31" fmla="*/ 7379 h 195"/>
                <a:gd name="T32" fmla="*/ 29818 w 105"/>
                <a:gd name="T33" fmla="*/ 8978 h 195"/>
                <a:gd name="T34" fmla="*/ 28990 w 105"/>
                <a:gd name="T35" fmla="*/ 10383 h 195"/>
                <a:gd name="T36" fmla="*/ 27313 w 105"/>
                <a:gd name="T37" fmla="*/ 11752 h 195"/>
                <a:gd name="T38" fmla="*/ 25288 w 105"/>
                <a:gd name="T39" fmla="*/ 12986 h 195"/>
                <a:gd name="T40" fmla="*/ 22637 w 105"/>
                <a:gd name="T41" fmla="*/ 13857 h 195"/>
                <a:gd name="T42" fmla="*/ 19777 w 105"/>
                <a:gd name="T43" fmla="*/ 14572 h 195"/>
                <a:gd name="T44" fmla="*/ 16395 w 105"/>
                <a:gd name="T45" fmla="*/ 14816 h 195"/>
                <a:gd name="T46" fmla="*/ 13464 w 105"/>
                <a:gd name="T47" fmla="*/ 14816 h 195"/>
                <a:gd name="T48" fmla="*/ 10309 w 105"/>
                <a:gd name="T49" fmla="*/ 14572 h 195"/>
                <a:gd name="T50" fmla="*/ 7522 w 105"/>
                <a:gd name="T51" fmla="*/ 13857 h 195"/>
                <a:gd name="T52" fmla="*/ 4806 w 105"/>
                <a:gd name="T53" fmla="*/ 12986 h 195"/>
                <a:gd name="T54" fmla="*/ 2848 w 105"/>
                <a:gd name="T55" fmla="*/ 11752 h 195"/>
                <a:gd name="T56" fmla="*/ 1104 w 105"/>
                <a:gd name="T57" fmla="*/ 10383 h 195"/>
                <a:gd name="T58" fmla="*/ 268 w 105"/>
                <a:gd name="T59" fmla="*/ 8978 h 195"/>
                <a:gd name="T60" fmla="*/ 0 w 105"/>
                <a:gd name="T61" fmla="*/ 7379 h 19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5"/>
                <a:gd name="T94" fmla="*/ 0 h 195"/>
                <a:gd name="T95" fmla="*/ 105 w 105"/>
                <a:gd name="T96" fmla="*/ 195 h 19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5" h="195">
                  <a:moveTo>
                    <a:pt x="0" y="97"/>
                  </a:moveTo>
                  <a:lnTo>
                    <a:pt x="1" y="77"/>
                  </a:lnTo>
                  <a:lnTo>
                    <a:pt x="4" y="58"/>
                  </a:lnTo>
                  <a:lnTo>
                    <a:pt x="10" y="39"/>
                  </a:lnTo>
                  <a:lnTo>
                    <a:pt x="17" y="25"/>
                  </a:lnTo>
                  <a:lnTo>
                    <a:pt x="26" y="12"/>
                  </a:lnTo>
                  <a:lnTo>
                    <a:pt x="36" y="4"/>
                  </a:lnTo>
                  <a:lnTo>
                    <a:pt x="47" y="0"/>
                  </a:lnTo>
                  <a:lnTo>
                    <a:pt x="57" y="0"/>
                  </a:lnTo>
                  <a:lnTo>
                    <a:pt x="69" y="4"/>
                  </a:lnTo>
                  <a:lnTo>
                    <a:pt x="79" y="12"/>
                  </a:lnTo>
                  <a:lnTo>
                    <a:pt x="88" y="25"/>
                  </a:lnTo>
                  <a:lnTo>
                    <a:pt x="95" y="39"/>
                  </a:lnTo>
                  <a:lnTo>
                    <a:pt x="101" y="58"/>
                  </a:lnTo>
                  <a:lnTo>
                    <a:pt x="104" y="77"/>
                  </a:lnTo>
                  <a:lnTo>
                    <a:pt x="105" y="97"/>
                  </a:lnTo>
                  <a:lnTo>
                    <a:pt x="104" y="118"/>
                  </a:lnTo>
                  <a:lnTo>
                    <a:pt x="101" y="137"/>
                  </a:lnTo>
                  <a:lnTo>
                    <a:pt x="95" y="155"/>
                  </a:lnTo>
                  <a:lnTo>
                    <a:pt x="88" y="171"/>
                  </a:lnTo>
                  <a:lnTo>
                    <a:pt x="79" y="183"/>
                  </a:lnTo>
                  <a:lnTo>
                    <a:pt x="69" y="192"/>
                  </a:lnTo>
                  <a:lnTo>
                    <a:pt x="57" y="195"/>
                  </a:lnTo>
                  <a:lnTo>
                    <a:pt x="47" y="195"/>
                  </a:lnTo>
                  <a:lnTo>
                    <a:pt x="36" y="192"/>
                  </a:lnTo>
                  <a:lnTo>
                    <a:pt x="26" y="183"/>
                  </a:lnTo>
                  <a:lnTo>
                    <a:pt x="17" y="171"/>
                  </a:lnTo>
                  <a:lnTo>
                    <a:pt x="10" y="155"/>
                  </a:lnTo>
                  <a:lnTo>
                    <a:pt x="4" y="137"/>
                  </a:lnTo>
                  <a:lnTo>
                    <a:pt x="1" y="118"/>
                  </a:lnTo>
                  <a:lnTo>
                    <a:pt x="0" y="97"/>
                  </a:lnTo>
                  <a:close/>
                </a:path>
              </a:pathLst>
            </a:cu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19701" name="Group 1006"/>
            <p:cNvGrpSpPr>
              <a:grpSpLocks/>
            </p:cNvGrpSpPr>
            <p:nvPr/>
          </p:nvGrpSpPr>
          <p:grpSpPr bwMode="auto">
            <a:xfrm>
              <a:off x="3501" y="3266"/>
              <a:ext cx="258" cy="343"/>
              <a:chOff x="6226" y="4042"/>
              <a:chExt cx="494" cy="566"/>
            </a:xfrm>
          </p:grpSpPr>
          <p:sp>
            <p:nvSpPr>
              <p:cNvPr id="19702" name="Freeform 1007"/>
              <p:cNvSpPr>
                <a:spLocks/>
              </p:cNvSpPr>
              <p:nvPr/>
            </p:nvSpPr>
            <p:spPr bwMode="auto">
              <a:xfrm>
                <a:off x="6226" y="4276"/>
                <a:ext cx="494" cy="332"/>
              </a:xfrm>
              <a:custGeom>
                <a:avLst/>
                <a:gdLst>
                  <a:gd name="T0" fmla="*/ 3008383 w 129"/>
                  <a:gd name="T1" fmla="*/ 0 h 119"/>
                  <a:gd name="T2" fmla="*/ 0 w 129"/>
                  <a:gd name="T3" fmla="*/ 436569 h 119"/>
                  <a:gd name="T4" fmla="*/ 5966451 w 129"/>
                  <a:gd name="T5" fmla="*/ 436569 h 119"/>
                  <a:gd name="T6" fmla="*/ 3008383 w 129"/>
                  <a:gd name="T7" fmla="*/ 0 h 119"/>
                  <a:gd name="T8" fmla="*/ 0 60000 65536"/>
                  <a:gd name="T9" fmla="*/ 0 60000 65536"/>
                  <a:gd name="T10" fmla="*/ 0 60000 65536"/>
                  <a:gd name="T11" fmla="*/ 0 60000 65536"/>
                  <a:gd name="T12" fmla="*/ 0 w 129"/>
                  <a:gd name="T13" fmla="*/ 0 h 119"/>
                  <a:gd name="T14" fmla="*/ 129 w 129"/>
                  <a:gd name="T15" fmla="*/ 119 h 119"/>
                </a:gdLst>
                <a:ahLst/>
                <a:cxnLst>
                  <a:cxn ang="T8">
                    <a:pos x="T0" y="T1"/>
                  </a:cxn>
                  <a:cxn ang="T9">
                    <a:pos x="T2" y="T3"/>
                  </a:cxn>
                  <a:cxn ang="T10">
                    <a:pos x="T4" y="T5"/>
                  </a:cxn>
                  <a:cxn ang="T11">
                    <a:pos x="T6" y="T7"/>
                  </a:cxn>
                </a:cxnLst>
                <a:rect l="T12" t="T13" r="T14" b="T15"/>
                <a:pathLst>
                  <a:path w="129" h="119">
                    <a:moveTo>
                      <a:pt x="65" y="0"/>
                    </a:moveTo>
                    <a:lnTo>
                      <a:pt x="0" y="119"/>
                    </a:lnTo>
                    <a:lnTo>
                      <a:pt x="129" y="119"/>
                    </a:lnTo>
                    <a:lnTo>
                      <a:pt x="65" y="0"/>
                    </a:lnTo>
                    <a:close/>
                  </a:path>
                </a:pathLst>
              </a:custGeom>
              <a:noFill/>
              <a:ln w="1905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703" name="Oval 1008"/>
              <p:cNvSpPr>
                <a:spLocks noChangeArrowheads="1"/>
              </p:cNvSpPr>
              <p:nvPr/>
            </p:nvSpPr>
            <p:spPr bwMode="auto">
              <a:xfrm>
                <a:off x="6381" y="4042"/>
                <a:ext cx="192" cy="12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704" name="Oval 1009"/>
              <p:cNvSpPr>
                <a:spLocks noChangeArrowheads="1"/>
              </p:cNvSpPr>
              <p:nvPr/>
            </p:nvSpPr>
            <p:spPr bwMode="auto">
              <a:xfrm>
                <a:off x="6378" y="4198"/>
                <a:ext cx="190" cy="122"/>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sp>
        <p:nvSpPr>
          <p:cNvPr id="19471" name="Text Box 1011"/>
          <p:cNvSpPr txBox="1">
            <a:spLocks noChangeArrowheads="1"/>
          </p:cNvSpPr>
          <p:nvPr/>
        </p:nvSpPr>
        <p:spPr bwMode="auto">
          <a:xfrm>
            <a:off x="5281613" y="5518150"/>
            <a:ext cx="836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r>
              <a:rPr lang="es-ES" altLang="en-US" sz="800"/>
              <a:t>Viral Removal Filtration</a:t>
            </a:r>
          </a:p>
        </p:txBody>
      </p:sp>
      <p:grpSp>
        <p:nvGrpSpPr>
          <p:cNvPr id="19472" name="Group 1012"/>
          <p:cNvGrpSpPr>
            <a:grpSpLocks/>
          </p:cNvGrpSpPr>
          <p:nvPr/>
        </p:nvGrpSpPr>
        <p:grpSpPr bwMode="auto">
          <a:xfrm>
            <a:off x="3200400" y="2819400"/>
            <a:ext cx="601663" cy="563563"/>
            <a:chOff x="2611" y="2281"/>
            <a:chExt cx="379" cy="355"/>
          </a:xfrm>
        </p:grpSpPr>
        <p:grpSp>
          <p:nvGrpSpPr>
            <p:cNvPr id="19651" name="Group 1013"/>
            <p:cNvGrpSpPr>
              <a:grpSpLocks/>
            </p:cNvGrpSpPr>
            <p:nvPr/>
          </p:nvGrpSpPr>
          <p:grpSpPr bwMode="auto">
            <a:xfrm>
              <a:off x="2742" y="2281"/>
              <a:ext cx="110" cy="267"/>
              <a:chOff x="10944" y="5904"/>
              <a:chExt cx="2330" cy="6882"/>
            </a:xfrm>
          </p:grpSpPr>
          <p:grpSp>
            <p:nvGrpSpPr>
              <p:cNvPr id="19654" name="Group 1014"/>
              <p:cNvGrpSpPr>
                <a:grpSpLocks noChangeAspect="1"/>
              </p:cNvGrpSpPr>
              <p:nvPr/>
            </p:nvGrpSpPr>
            <p:grpSpPr bwMode="auto">
              <a:xfrm>
                <a:off x="10944" y="10674"/>
                <a:ext cx="2330" cy="2112"/>
                <a:chOff x="2660" y="2640"/>
                <a:chExt cx="529" cy="480"/>
              </a:xfrm>
            </p:grpSpPr>
            <p:sp>
              <p:nvSpPr>
                <p:cNvPr id="19677" name="Rectangle 1015"/>
                <p:cNvSpPr>
                  <a:spLocks noChangeAspect="1" noChangeArrowheads="1"/>
                </p:cNvSpPr>
                <p:nvPr/>
              </p:nvSpPr>
              <p:spPr bwMode="auto">
                <a:xfrm>
                  <a:off x="3070" y="2745"/>
                  <a:ext cx="56" cy="285"/>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78" name="Line 1016"/>
                <p:cNvSpPr>
                  <a:spLocks noChangeAspect="1" noChangeShapeType="1"/>
                </p:cNvSpPr>
                <p:nvPr/>
              </p:nvSpPr>
              <p:spPr bwMode="auto">
                <a:xfrm>
                  <a:off x="3008" y="3120"/>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grpSp>
              <p:nvGrpSpPr>
                <p:cNvPr id="19679" name="Group 1017"/>
                <p:cNvGrpSpPr>
                  <a:grpSpLocks noChangeAspect="1"/>
                </p:cNvGrpSpPr>
                <p:nvPr/>
              </p:nvGrpSpPr>
              <p:grpSpPr bwMode="auto">
                <a:xfrm>
                  <a:off x="3031" y="3029"/>
                  <a:ext cx="158" cy="91"/>
                  <a:chOff x="3031" y="3029"/>
                  <a:chExt cx="158" cy="91"/>
                </a:xfrm>
              </p:grpSpPr>
              <p:sp>
                <p:nvSpPr>
                  <p:cNvPr id="19697" name="Rectangle 1018"/>
                  <p:cNvSpPr>
                    <a:spLocks noChangeAspect="1" noChangeArrowheads="1"/>
                  </p:cNvSpPr>
                  <p:nvPr/>
                </p:nvSpPr>
                <p:spPr bwMode="auto">
                  <a:xfrm>
                    <a:off x="3036" y="3029"/>
                    <a:ext cx="125" cy="56"/>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98" name="Line 1019"/>
                  <p:cNvSpPr>
                    <a:spLocks noChangeAspect="1" noChangeShapeType="1"/>
                  </p:cNvSpPr>
                  <p:nvPr/>
                </p:nvSpPr>
                <p:spPr bwMode="auto">
                  <a:xfrm>
                    <a:off x="3031" y="3086"/>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19699" name="AutoShape 1020"/>
                  <p:cNvCxnSpPr>
                    <a:cxnSpLocks noChangeAspect="1" noChangeShapeType="1"/>
                    <a:stCxn id="19698" idx="1"/>
                    <a:endCxn id="19678" idx="1"/>
                  </p:cNvCxnSpPr>
                  <p:nvPr/>
                </p:nvCxnSpPr>
                <p:spPr bwMode="auto">
                  <a:xfrm>
                    <a:off x="3167" y="3086"/>
                    <a:ext cx="22"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19680" name="Group 1021"/>
                <p:cNvGrpSpPr>
                  <a:grpSpLocks noChangeAspect="1"/>
                </p:cNvGrpSpPr>
                <p:nvPr/>
              </p:nvGrpSpPr>
              <p:grpSpPr bwMode="auto">
                <a:xfrm>
                  <a:off x="2904" y="2745"/>
                  <a:ext cx="181" cy="375"/>
                  <a:chOff x="3000" y="2745"/>
                  <a:chExt cx="181" cy="375"/>
                </a:xfrm>
              </p:grpSpPr>
              <p:sp>
                <p:nvSpPr>
                  <p:cNvPr id="19690" name="Rectangle 1022"/>
                  <p:cNvSpPr>
                    <a:spLocks noChangeAspect="1" noChangeArrowheads="1"/>
                  </p:cNvSpPr>
                  <p:nvPr/>
                </p:nvSpPr>
                <p:spPr bwMode="auto">
                  <a:xfrm>
                    <a:off x="3028" y="3029"/>
                    <a:ext cx="125" cy="56"/>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91" name="Rectangle 1023"/>
                  <p:cNvSpPr>
                    <a:spLocks noChangeAspect="1" noChangeArrowheads="1"/>
                  </p:cNvSpPr>
                  <p:nvPr/>
                </p:nvSpPr>
                <p:spPr bwMode="auto">
                  <a:xfrm>
                    <a:off x="3062" y="2745"/>
                    <a:ext cx="56" cy="285"/>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19692" name="Group 1024"/>
                  <p:cNvGrpSpPr>
                    <a:grpSpLocks noChangeAspect="1"/>
                  </p:cNvGrpSpPr>
                  <p:nvPr/>
                </p:nvGrpSpPr>
                <p:grpSpPr bwMode="auto">
                  <a:xfrm>
                    <a:off x="3000" y="3086"/>
                    <a:ext cx="181" cy="34"/>
                    <a:chOff x="2998" y="3212"/>
                    <a:chExt cx="181" cy="34"/>
                  </a:xfrm>
                </p:grpSpPr>
                <p:sp>
                  <p:nvSpPr>
                    <p:cNvPr id="19693" name="Line 1025"/>
                    <p:cNvSpPr>
                      <a:spLocks noChangeAspect="1" noChangeShapeType="1"/>
                    </p:cNvSpPr>
                    <p:nvPr/>
                  </p:nvSpPr>
                  <p:spPr bwMode="auto">
                    <a:xfrm>
                      <a:off x="3021" y="3212"/>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9694" name="Line 1026"/>
                    <p:cNvSpPr>
                      <a:spLocks noChangeAspect="1" noChangeShapeType="1"/>
                    </p:cNvSpPr>
                    <p:nvPr/>
                  </p:nvSpPr>
                  <p:spPr bwMode="auto">
                    <a:xfrm>
                      <a:off x="2998" y="3246"/>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19695" name="AutoShape 1027"/>
                    <p:cNvCxnSpPr>
                      <a:cxnSpLocks noChangeAspect="1" noChangeShapeType="1"/>
                      <a:stCxn id="19693" idx="0"/>
                      <a:endCxn id="19694" idx="0"/>
                    </p:cNvCxnSpPr>
                    <p:nvPr/>
                  </p:nvCxnSpPr>
                  <p:spPr bwMode="auto">
                    <a:xfrm flipH="1">
                      <a:off x="2998" y="3212"/>
                      <a:ext cx="23"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696" name="AutoShape 1028"/>
                    <p:cNvCxnSpPr>
                      <a:cxnSpLocks noChangeAspect="1" noChangeShapeType="1"/>
                      <a:stCxn id="19693" idx="1"/>
                      <a:endCxn id="19694" idx="1"/>
                    </p:cNvCxnSpPr>
                    <p:nvPr/>
                  </p:nvCxnSpPr>
                  <p:spPr bwMode="auto">
                    <a:xfrm>
                      <a:off x="3157" y="3212"/>
                      <a:ext cx="22"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grpSp>
              <p:nvGrpSpPr>
                <p:cNvPr id="19681" name="Group 1029"/>
                <p:cNvGrpSpPr>
                  <a:grpSpLocks noChangeAspect="1"/>
                </p:cNvGrpSpPr>
                <p:nvPr/>
              </p:nvGrpSpPr>
              <p:grpSpPr bwMode="auto">
                <a:xfrm>
                  <a:off x="2660" y="2745"/>
                  <a:ext cx="181" cy="375"/>
                  <a:chOff x="3000" y="2745"/>
                  <a:chExt cx="181" cy="375"/>
                </a:xfrm>
              </p:grpSpPr>
              <p:sp>
                <p:nvSpPr>
                  <p:cNvPr id="19683" name="Rectangle 1030"/>
                  <p:cNvSpPr>
                    <a:spLocks noChangeAspect="1" noChangeArrowheads="1"/>
                  </p:cNvSpPr>
                  <p:nvPr/>
                </p:nvSpPr>
                <p:spPr bwMode="auto">
                  <a:xfrm>
                    <a:off x="3028" y="3029"/>
                    <a:ext cx="125" cy="56"/>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84" name="Rectangle 1031"/>
                  <p:cNvSpPr>
                    <a:spLocks noChangeAspect="1" noChangeArrowheads="1"/>
                  </p:cNvSpPr>
                  <p:nvPr/>
                </p:nvSpPr>
                <p:spPr bwMode="auto">
                  <a:xfrm>
                    <a:off x="3062" y="2745"/>
                    <a:ext cx="56" cy="285"/>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19685" name="Group 1032"/>
                  <p:cNvGrpSpPr>
                    <a:grpSpLocks noChangeAspect="1"/>
                  </p:cNvGrpSpPr>
                  <p:nvPr/>
                </p:nvGrpSpPr>
                <p:grpSpPr bwMode="auto">
                  <a:xfrm>
                    <a:off x="3000" y="3086"/>
                    <a:ext cx="181" cy="34"/>
                    <a:chOff x="2998" y="3212"/>
                    <a:chExt cx="181" cy="34"/>
                  </a:xfrm>
                </p:grpSpPr>
                <p:sp>
                  <p:nvSpPr>
                    <p:cNvPr id="19686" name="Line 1033"/>
                    <p:cNvSpPr>
                      <a:spLocks noChangeAspect="1" noChangeShapeType="1"/>
                    </p:cNvSpPr>
                    <p:nvPr/>
                  </p:nvSpPr>
                  <p:spPr bwMode="auto">
                    <a:xfrm>
                      <a:off x="3021" y="3212"/>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9687" name="Line 1034"/>
                    <p:cNvSpPr>
                      <a:spLocks noChangeAspect="1" noChangeShapeType="1"/>
                    </p:cNvSpPr>
                    <p:nvPr/>
                  </p:nvSpPr>
                  <p:spPr bwMode="auto">
                    <a:xfrm>
                      <a:off x="2998" y="3246"/>
                      <a:ext cx="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cxnSp>
                  <p:nvCxnSpPr>
                    <p:cNvPr id="19688" name="AutoShape 1035"/>
                    <p:cNvCxnSpPr>
                      <a:cxnSpLocks noChangeAspect="1" noChangeShapeType="1"/>
                      <a:stCxn id="19686" idx="0"/>
                      <a:endCxn id="19687" idx="0"/>
                    </p:cNvCxnSpPr>
                    <p:nvPr/>
                  </p:nvCxnSpPr>
                  <p:spPr bwMode="auto">
                    <a:xfrm flipH="1">
                      <a:off x="2998" y="3212"/>
                      <a:ext cx="23"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689" name="AutoShape 1036"/>
                    <p:cNvCxnSpPr>
                      <a:cxnSpLocks noChangeAspect="1" noChangeShapeType="1"/>
                      <a:stCxn id="19686" idx="1"/>
                      <a:endCxn id="19687" idx="1"/>
                    </p:cNvCxnSpPr>
                    <p:nvPr/>
                  </p:nvCxnSpPr>
                  <p:spPr bwMode="auto">
                    <a:xfrm>
                      <a:off x="3157" y="3212"/>
                      <a:ext cx="22" cy="3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sp>
              <p:nvSpPr>
                <p:cNvPr id="19682" name="Oval 1037"/>
                <p:cNvSpPr>
                  <a:spLocks noChangeAspect="1" noChangeArrowheads="1"/>
                </p:cNvSpPr>
                <p:nvPr/>
              </p:nvSpPr>
              <p:spPr bwMode="auto">
                <a:xfrm>
                  <a:off x="2688" y="2640"/>
                  <a:ext cx="480" cy="198"/>
                </a:xfrm>
                <a:prstGeom prst="ellipse">
                  <a:avLst/>
                </a:prstGeom>
                <a:solidFill>
                  <a:schemeClr val="bg1"/>
                </a:solidFill>
                <a:ln w="9525">
                  <a:solidFill>
                    <a:schemeClr val="tx1"/>
                  </a:solidFill>
                  <a:round/>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19655" name="Oval 1038"/>
              <p:cNvSpPr>
                <a:spLocks noChangeAspect="1" noChangeArrowheads="1"/>
              </p:cNvSpPr>
              <p:nvPr/>
            </p:nvSpPr>
            <p:spPr bwMode="auto">
              <a:xfrm>
                <a:off x="11063" y="5904"/>
                <a:ext cx="2119" cy="87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19656" name="Group 1039"/>
              <p:cNvGrpSpPr>
                <a:grpSpLocks noChangeAspect="1"/>
              </p:cNvGrpSpPr>
              <p:nvPr/>
            </p:nvGrpSpPr>
            <p:grpSpPr bwMode="auto">
              <a:xfrm>
                <a:off x="11063" y="6278"/>
                <a:ext cx="2119" cy="308"/>
                <a:chOff x="3501" y="1275"/>
                <a:chExt cx="1009" cy="147"/>
              </a:xfrm>
            </p:grpSpPr>
            <p:sp>
              <p:nvSpPr>
                <p:cNvPr id="19657" name="Rectangle 1040"/>
                <p:cNvSpPr>
                  <a:spLocks noChangeAspect="1" noChangeArrowheads="1"/>
                </p:cNvSpPr>
                <p:nvPr/>
              </p:nvSpPr>
              <p:spPr bwMode="auto">
                <a:xfrm>
                  <a:off x="3501" y="1353"/>
                  <a:ext cx="1009" cy="45"/>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58" name="Rectangle 1041"/>
                <p:cNvSpPr>
                  <a:spLocks noChangeAspect="1" noChangeArrowheads="1"/>
                </p:cNvSpPr>
                <p:nvPr/>
              </p:nvSpPr>
              <p:spPr bwMode="auto">
                <a:xfrm>
                  <a:off x="3501" y="1299"/>
                  <a:ext cx="1009" cy="45"/>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59" name="Rectangle 1042"/>
                <p:cNvSpPr>
                  <a:spLocks noChangeAspect="1" noChangeArrowheads="1"/>
                </p:cNvSpPr>
                <p:nvPr/>
              </p:nvSpPr>
              <p:spPr bwMode="auto">
                <a:xfrm>
                  <a:off x="3522" y="1275"/>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60" name="Rectangle 1043"/>
                <p:cNvSpPr>
                  <a:spLocks noChangeAspect="1" noChangeArrowheads="1"/>
                </p:cNvSpPr>
                <p:nvPr/>
              </p:nvSpPr>
              <p:spPr bwMode="auto">
                <a:xfrm>
                  <a:off x="4446" y="1275"/>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61" name="Rectangle 1044"/>
                <p:cNvSpPr>
                  <a:spLocks noChangeAspect="1" noChangeArrowheads="1"/>
                </p:cNvSpPr>
                <p:nvPr/>
              </p:nvSpPr>
              <p:spPr bwMode="auto">
                <a:xfrm>
                  <a:off x="4330" y="1275"/>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62" name="Rectangle 1045"/>
                <p:cNvSpPr>
                  <a:spLocks noChangeAspect="1" noChangeArrowheads="1"/>
                </p:cNvSpPr>
                <p:nvPr/>
              </p:nvSpPr>
              <p:spPr bwMode="auto">
                <a:xfrm>
                  <a:off x="4215" y="1275"/>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63" name="Rectangle 1046"/>
                <p:cNvSpPr>
                  <a:spLocks noChangeAspect="1" noChangeArrowheads="1"/>
                </p:cNvSpPr>
                <p:nvPr/>
              </p:nvSpPr>
              <p:spPr bwMode="auto">
                <a:xfrm>
                  <a:off x="3984"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19664" name="Rectangle 1047"/>
                <p:cNvSpPr>
                  <a:spLocks noChangeAspect="1" noChangeArrowheads="1"/>
                </p:cNvSpPr>
                <p:nvPr/>
              </p:nvSpPr>
              <p:spPr bwMode="auto">
                <a:xfrm>
                  <a:off x="3753"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19665" name="Rectangle 1048"/>
                <p:cNvSpPr>
                  <a:spLocks noChangeAspect="1" noChangeArrowheads="1"/>
                </p:cNvSpPr>
                <p:nvPr/>
              </p:nvSpPr>
              <p:spPr bwMode="auto">
                <a:xfrm>
                  <a:off x="3868"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19666" name="Rectangle 1049"/>
                <p:cNvSpPr>
                  <a:spLocks noChangeAspect="1" noChangeArrowheads="1"/>
                </p:cNvSpPr>
                <p:nvPr/>
              </p:nvSpPr>
              <p:spPr bwMode="auto">
                <a:xfrm>
                  <a:off x="4099"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19667" name="Rectangle 1050"/>
                <p:cNvSpPr>
                  <a:spLocks noChangeAspect="1" noChangeArrowheads="1"/>
                </p:cNvSpPr>
                <p:nvPr/>
              </p:nvSpPr>
              <p:spPr bwMode="auto">
                <a:xfrm>
                  <a:off x="3637" y="1275"/>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19668" name="Rectangle 1051"/>
                <p:cNvSpPr>
                  <a:spLocks noChangeAspect="1" noChangeArrowheads="1"/>
                </p:cNvSpPr>
                <p:nvPr/>
              </p:nvSpPr>
              <p:spPr bwMode="auto">
                <a:xfrm>
                  <a:off x="3525" y="1399"/>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69" name="Rectangle 1052"/>
                <p:cNvSpPr>
                  <a:spLocks noChangeAspect="1" noChangeArrowheads="1"/>
                </p:cNvSpPr>
                <p:nvPr/>
              </p:nvSpPr>
              <p:spPr bwMode="auto">
                <a:xfrm>
                  <a:off x="4449" y="1399"/>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70" name="Rectangle 1053"/>
                <p:cNvSpPr>
                  <a:spLocks noChangeAspect="1" noChangeArrowheads="1"/>
                </p:cNvSpPr>
                <p:nvPr/>
              </p:nvSpPr>
              <p:spPr bwMode="auto">
                <a:xfrm>
                  <a:off x="4333" y="1399"/>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71" name="Rectangle 1054"/>
                <p:cNvSpPr>
                  <a:spLocks noChangeAspect="1" noChangeArrowheads="1"/>
                </p:cNvSpPr>
                <p:nvPr/>
              </p:nvSpPr>
              <p:spPr bwMode="auto">
                <a:xfrm>
                  <a:off x="4218" y="1399"/>
                  <a:ext cx="34" cy="23"/>
                </a:xfrm>
                <a:prstGeom prst="rect">
                  <a:avLst/>
                </a:prstGeom>
                <a:solidFill>
                  <a:schemeClr val="bg1"/>
                </a:solidFill>
                <a:ln w="6350">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72" name="Rectangle 1055"/>
                <p:cNvSpPr>
                  <a:spLocks noChangeAspect="1" noChangeArrowheads="1"/>
                </p:cNvSpPr>
                <p:nvPr/>
              </p:nvSpPr>
              <p:spPr bwMode="auto">
                <a:xfrm>
                  <a:off x="3987"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19673" name="Rectangle 1056"/>
                <p:cNvSpPr>
                  <a:spLocks noChangeAspect="1" noChangeArrowheads="1"/>
                </p:cNvSpPr>
                <p:nvPr/>
              </p:nvSpPr>
              <p:spPr bwMode="auto">
                <a:xfrm>
                  <a:off x="3756"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19674" name="Rectangle 1057"/>
                <p:cNvSpPr>
                  <a:spLocks noChangeAspect="1" noChangeArrowheads="1"/>
                </p:cNvSpPr>
                <p:nvPr/>
              </p:nvSpPr>
              <p:spPr bwMode="auto">
                <a:xfrm>
                  <a:off x="3871"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19675" name="Rectangle 1058"/>
                <p:cNvSpPr>
                  <a:spLocks noChangeAspect="1" noChangeArrowheads="1"/>
                </p:cNvSpPr>
                <p:nvPr/>
              </p:nvSpPr>
              <p:spPr bwMode="auto">
                <a:xfrm>
                  <a:off x="4102"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sp>
              <p:nvSpPr>
                <p:cNvPr id="19676" name="Rectangle 1059"/>
                <p:cNvSpPr>
                  <a:spLocks noChangeAspect="1" noChangeArrowheads="1"/>
                </p:cNvSpPr>
                <p:nvPr/>
              </p:nvSpPr>
              <p:spPr bwMode="auto">
                <a:xfrm>
                  <a:off x="3640" y="1399"/>
                  <a:ext cx="34" cy="23"/>
                </a:xfrm>
                <a:prstGeom prst="rect">
                  <a:avLst/>
                </a:prstGeom>
                <a:solidFill>
                  <a:schemeClr val="bg1"/>
                </a:solidFill>
                <a:ln w="6350">
                  <a:solidFill>
                    <a:schemeClr val="tx1"/>
                  </a:solidFill>
                  <a:miter lim="800000"/>
                  <a:headEnd/>
                  <a:tailEnd/>
                </a:ln>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endParaRPr lang="es-ES" altLang="en-US" sz="400">
                    <a:latin typeface="Times New Roman" panose="02020603050405020304" pitchFamily="18" charset="0"/>
                  </a:endParaRPr>
                </a:p>
                <a:p>
                  <a:pPr algn="ctr"/>
                  <a:endParaRPr lang="es-ES" altLang="en-US" sz="400">
                    <a:latin typeface="Times New Roman" panose="02020603050405020304" pitchFamily="18" charset="0"/>
                  </a:endParaRPr>
                </a:p>
              </p:txBody>
            </p:sp>
          </p:grpSp>
        </p:grpSp>
        <p:sp>
          <p:nvSpPr>
            <p:cNvPr id="19652" name="Text Box 1060"/>
            <p:cNvSpPr txBox="1">
              <a:spLocks noChangeArrowheads="1"/>
            </p:cNvSpPr>
            <p:nvPr/>
          </p:nvSpPr>
          <p:spPr bwMode="auto">
            <a:xfrm>
              <a:off x="2611" y="2574"/>
              <a:ext cx="379"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s-ES" altLang="en-US" sz="700"/>
                <a:t>(Feed1)</a:t>
              </a:r>
            </a:p>
          </p:txBody>
        </p:sp>
        <p:sp>
          <p:nvSpPr>
            <p:cNvPr id="19653" name="Rectangle 1061"/>
            <p:cNvSpPr>
              <a:spLocks noChangeAspect="1" noChangeArrowheads="1"/>
            </p:cNvSpPr>
            <p:nvPr/>
          </p:nvSpPr>
          <p:spPr bwMode="auto">
            <a:xfrm>
              <a:off x="2746" y="2300"/>
              <a:ext cx="100" cy="182"/>
            </a:xfrm>
            <a:prstGeom prst="rect">
              <a:avLst/>
            </a:prstGeom>
            <a:solidFill>
              <a:schemeClr val="bg1"/>
            </a:solidFill>
            <a:ln w="9525">
              <a:solidFill>
                <a:schemeClr val="tx1"/>
              </a:solidFill>
              <a:miter lim="800000"/>
              <a:headEnd/>
              <a:tailEnd/>
            </a:ln>
          </p:spPr>
          <p:txBody>
            <a:bodyPr wrap="none"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19473" name="Text Box 1076"/>
          <p:cNvSpPr txBox="1">
            <a:spLocks noChangeArrowheads="1"/>
          </p:cNvSpPr>
          <p:nvPr/>
        </p:nvSpPr>
        <p:spPr bwMode="auto">
          <a:xfrm>
            <a:off x="1524000" y="3276600"/>
            <a:ext cx="14906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723" tIns="25362" rIns="50723" bIns="25362">
            <a:spAutoFit/>
          </a:bodyPr>
          <a:lstStyle>
            <a:lvl1pPr defTabSz="506413">
              <a:defRPr>
                <a:solidFill>
                  <a:schemeClr val="tx1"/>
                </a:solidFill>
                <a:latin typeface="Calibri" panose="020F0502020204030204" pitchFamily="34" charset="0"/>
              </a:defRPr>
            </a:lvl1pPr>
            <a:lvl2pPr marL="742950" indent="-285750" defTabSz="506413">
              <a:defRPr>
                <a:solidFill>
                  <a:schemeClr val="tx1"/>
                </a:solidFill>
                <a:latin typeface="Calibri" panose="020F0502020204030204" pitchFamily="34" charset="0"/>
              </a:defRPr>
            </a:lvl2pPr>
            <a:lvl3pPr marL="1143000" indent="-228600" defTabSz="506413">
              <a:defRPr>
                <a:solidFill>
                  <a:schemeClr val="tx1"/>
                </a:solidFill>
                <a:latin typeface="Calibri" panose="020F0502020204030204" pitchFamily="34" charset="0"/>
              </a:defRPr>
            </a:lvl3pPr>
            <a:lvl4pPr marL="1600200" indent="-228600" defTabSz="506413">
              <a:defRPr>
                <a:solidFill>
                  <a:schemeClr val="tx1"/>
                </a:solidFill>
                <a:latin typeface="Calibri" panose="020F0502020204030204" pitchFamily="34" charset="0"/>
              </a:defRPr>
            </a:lvl4pPr>
            <a:lvl5pPr marL="2057400" indent="-228600" defTabSz="506413">
              <a:defRPr>
                <a:solidFill>
                  <a:schemeClr val="tx1"/>
                </a:solidFill>
                <a:latin typeface="Calibri" panose="020F0502020204030204" pitchFamily="34" charset="0"/>
              </a:defRPr>
            </a:lvl5pPr>
            <a:lvl6pPr marL="2514600" indent="-228600" defTabSz="506413" fontAlgn="base">
              <a:spcBef>
                <a:spcPct val="0"/>
              </a:spcBef>
              <a:spcAft>
                <a:spcPct val="0"/>
              </a:spcAft>
              <a:defRPr>
                <a:solidFill>
                  <a:schemeClr val="tx1"/>
                </a:solidFill>
                <a:latin typeface="Calibri" panose="020F0502020204030204" pitchFamily="34" charset="0"/>
              </a:defRPr>
            </a:lvl6pPr>
            <a:lvl7pPr marL="2971800" indent="-228600" defTabSz="506413" fontAlgn="base">
              <a:spcBef>
                <a:spcPct val="0"/>
              </a:spcBef>
              <a:spcAft>
                <a:spcPct val="0"/>
              </a:spcAft>
              <a:defRPr>
                <a:solidFill>
                  <a:schemeClr val="tx1"/>
                </a:solidFill>
                <a:latin typeface="Calibri" panose="020F0502020204030204" pitchFamily="34" charset="0"/>
              </a:defRPr>
            </a:lvl7pPr>
            <a:lvl8pPr marL="3429000" indent="-228600" defTabSz="506413" fontAlgn="base">
              <a:spcBef>
                <a:spcPct val="0"/>
              </a:spcBef>
              <a:spcAft>
                <a:spcPct val="0"/>
              </a:spcAft>
              <a:defRPr>
                <a:solidFill>
                  <a:schemeClr val="tx1"/>
                </a:solidFill>
                <a:latin typeface="Calibri" panose="020F0502020204030204" pitchFamily="34" charset="0"/>
              </a:defRPr>
            </a:lvl8pPr>
            <a:lvl9pPr marL="3886200" indent="-228600" defTabSz="506413" fontAlgn="base">
              <a:spcBef>
                <a:spcPct val="0"/>
              </a:spcBef>
              <a:spcAft>
                <a:spcPct val="0"/>
              </a:spcAft>
              <a:defRPr>
                <a:solidFill>
                  <a:schemeClr val="tx1"/>
                </a:solidFill>
                <a:latin typeface="Calibri" panose="020F0502020204030204" pitchFamily="34" charset="0"/>
              </a:defRPr>
            </a:lvl9pPr>
          </a:lstStyle>
          <a:p>
            <a:pPr algn="ctr"/>
            <a:r>
              <a:rPr lang="es-ES" altLang="en-US" sz="800"/>
              <a:t>Inoculum Expansion</a:t>
            </a:r>
          </a:p>
          <a:p>
            <a:pPr algn="ctr"/>
            <a:r>
              <a:rPr lang="es-ES" altLang="en-US" sz="800"/>
              <a:t>(Spinner Bottles)</a:t>
            </a:r>
          </a:p>
        </p:txBody>
      </p:sp>
      <p:sp>
        <p:nvSpPr>
          <p:cNvPr id="19474" name="AutoShape 1080"/>
          <p:cNvSpPr>
            <a:spLocks noChangeArrowheads="1"/>
          </p:cNvSpPr>
          <p:nvPr/>
        </p:nvSpPr>
        <p:spPr bwMode="auto">
          <a:xfrm>
            <a:off x="2819400" y="2949575"/>
            <a:ext cx="307975" cy="134938"/>
          </a:xfrm>
          <a:prstGeom prst="rightArrow">
            <a:avLst>
              <a:gd name="adj1" fmla="val 50000"/>
              <a:gd name="adj2" fmla="val 57059"/>
            </a:avLst>
          </a:prstGeom>
          <a:solidFill>
            <a:schemeClr val="hlink"/>
          </a:solidFill>
          <a:ln w="9525">
            <a:solidFill>
              <a:schemeClr val="tx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75" name="Text Box 1088"/>
          <p:cNvSpPr txBox="1">
            <a:spLocks noChangeArrowheads="1"/>
          </p:cNvSpPr>
          <p:nvPr/>
        </p:nvSpPr>
        <p:spPr bwMode="auto">
          <a:xfrm>
            <a:off x="423863" y="3322638"/>
            <a:ext cx="9985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800"/>
              <a:t>Ampule Thaw</a:t>
            </a:r>
          </a:p>
        </p:txBody>
      </p:sp>
      <p:sp>
        <p:nvSpPr>
          <p:cNvPr id="19476" name="AutoShape 1089"/>
          <p:cNvSpPr>
            <a:spLocks noChangeArrowheads="1"/>
          </p:cNvSpPr>
          <p:nvPr/>
        </p:nvSpPr>
        <p:spPr bwMode="auto">
          <a:xfrm>
            <a:off x="1162050" y="2949575"/>
            <a:ext cx="414338" cy="136525"/>
          </a:xfrm>
          <a:prstGeom prst="rightArrow">
            <a:avLst>
              <a:gd name="adj1" fmla="val 50000"/>
              <a:gd name="adj2" fmla="val 75872"/>
            </a:avLst>
          </a:prstGeom>
          <a:solidFill>
            <a:schemeClr val="hlink"/>
          </a:solidFill>
          <a:ln w="9525">
            <a:solidFill>
              <a:schemeClr val="tx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19477" name="Group 1090"/>
          <p:cNvGrpSpPr>
            <a:grpSpLocks/>
          </p:cNvGrpSpPr>
          <p:nvPr/>
        </p:nvGrpSpPr>
        <p:grpSpPr bwMode="auto">
          <a:xfrm>
            <a:off x="6551613" y="4694238"/>
            <a:ext cx="687387" cy="769937"/>
            <a:chOff x="4074" y="3209"/>
            <a:chExt cx="433" cy="485"/>
          </a:xfrm>
        </p:grpSpPr>
        <p:grpSp>
          <p:nvGrpSpPr>
            <p:cNvPr id="19503" name="Group 1091"/>
            <p:cNvGrpSpPr>
              <a:grpSpLocks/>
            </p:cNvGrpSpPr>
            <p:nvPr/>
          </p:nvGrpSpPr>
          <p:grpSpPr bwMode="auto">
            <a:xfrm>
              <a:off x="4074" y="3209"/>
              <a:ext cx="380" cy="355"/>
              <a:chOff x="2352" y="18480"/>
              <a:chExt cx="1922" cy="2191"/>
            </a:xfrm>
          </p:grpSpPr>
          <p:sp>
            <p:nvSpPr>
              <p:cNvPr id="19506" name="Rectangle 1092"/>
              <p:cNvSpPr>
                <a:spLocks noChangeArrowheads="1"/>
              </p:cNvSpPr>
              <p:nvPr/>
            </p:nvSpPr>
            <p:spPr bwMode="auto">
              <a:xfrm>
                <a:off x="3888" y="19988"/>
                <a:ext cx="48" cy="607"/>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07" name="Rectangle 1093"/>
              <p:cNvSpPr>
                <a:spLocks noChangeArrowheads="1"/>
              </p:cNvSpPr>
              <p:nvPr/>
            </p:nvSpPr>
            <p:spPr bwMode="auto">
              <a:xfrm>
                <a:off x="3744" y="19937"/>
                <a:ext cx="49" cy="608"/>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08" name="Rectangle 1094"/>
              <p:cNvSpPr>
                <a:spLocks noChangeArrowheads="1"/>
              </p:cNvSpPr>
              <p:nvPr/>
            </p:nvSpPr>
            <p:spPr bwMode="auto">
              <a:xfrm>
                <a:off x="2688" y="19988"/>
                <a:ext cx="47" cy="607"/>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09" name="Rectangle 1095"/>
              <p:cNvSpPr>
                <a:spLocks noChangeArrowheads="1"/>
              </p:cNvSpPr>
              <p:nvPr/>
            </p:nvSpPr>
            <p:spPr bwMode="auto">
              <a:xfrm>
                <a:off x="2832" y="19937"/>
                <a:ext cx="47" cy="608"/>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10" name="Freeform 1096"/>
              <p:cNvSpPr>
                <a:spLocks/>
              </p:cNvSpPr>
              <p:nvPr/>
            </p:nvSpPr>
            <p:spPr bwMode="auto">
              <a:xfrm>
                <a:off x="2352" y="19633"/>
                <a:ext cx="1921" cy="203"/>
              </a:xfrm>
              <a:custGeom>
                <a:avLst/>
                <a:gdLst>
                  <a:gd name="T0" fmla="*/ 2 w 1921"/>
                  <a:gd name="T1" fmla="*/ 94 h 203"/>
                  <a:gd name="T2" fmla="*/ 21 w 1921"/>
                  <a:gd name="T3" fmla="*/ 80 h 203"/>
                  <a:gd name="T4" fmla="*/ 59 w 1921"/>
                  <a:gd name="T5" fmla="*/ 66 h 203"/>
                  <a:gd name="T6" fmla="*/ 117 w 1921"/>
                  <a:gd name="T7" fmla="*/ 53 h 203"/>
                  <a:gd name="T8" fmla="*/ 191 w 1921"/>
                  <a:gd name="T9" fmla="*/ 40 h 203"/>
                  <a:gd name="T10" fmla="*/ 281 w 1921"/>
                  <a:gd name="T11" fmla="*/ 29 h 203"/>
                  <a:gd name="T12" fmla="*/ 384 w 1921"/>
                  <a:gd name="T13" fmla="*/ 20 h 203"/>
                  <a:gd name="T14" fmla="*/ 500 w 1921"/>
                  <a:gd name="T15" fmla="*/ 12 h 203"/>
                  <a:gd name="T16" fmla="*/ 624 w 1921"/>
                  <a:gd name="T17" fmla="*/ 7 h 203"/>
                  <a:gd name="T18" fmla="*/ 756 w 1921"/>
                  <a:gd name="T19" fmla="*/ 2 h 203"/>
                  <a:gd name="T20" fmla="*/ 892 w 1921"/>
                  <a:gd name="T21" fmla="*/ 0 h 203"/>
                  <a:gd name="T22" fmla="*/ 1029 w 1921"/>
                  <a:gd name="T23" fmla="*/ 0 h 203"/>
                  <a:gd name="T24" fmla="*/ 1164 w 1921"/>
                  <a:gd name="T25" fmla="*/ 2 h 203"/>
                  <a:gd name="T26" fmla="*/ 1295 w 1921"/>
                  <a:gd name="T27" fmla="*/ 7 h 203"/>
                  <a:gd name="T28" fmla="*/ 1421 w 1921"/>
                  <a:gd name="T29" fmla="*/ 12 h 203"/>
                  <a:gd name="T30" fmla="*/ 1535 w 1921"/>
                  <a:gd name="T31" fmla="*/ 20 h 203"/>
                  <a:gd name="T32" fmla="*/ 1640 w 1921"/>
                  <a:gd name="T33" fmla="*/ 29 h 203"/>
                  <a:gd name="T34" fmla="*/ 1729 w 1921"/>
                  <a:gd name="T35" fmla="*/ 40 h 203"/>
                  <a:gd name="T36" fmla="*/ 1803 w 1921"/>
                  <a:gd name="T37" fmla="*/ 53 h 203"/>
                  <a:gd name="T38" fmla="*/ 1860 w 1921"/>
                  <a:gd name="T39" fmla="*/ 66 h 203"/>
                  <a:gd name="T40" fmla="*/ 1898 w 1921"/>
                  <a:gd name="T41" fmla="*/ 80 h 203"/>
                  <a:gd name="T42" fmla="*/ 1918 w 1921"/>
                  <a:gd name="T43" fmla="*/ 94 h 203"/>
                  <a:gd name="T44" fmla="*/ 1918 w 1921"/>
                  <a:gd name="T45" fmla="*/ 108 h 203"/>
                  <a:gd name="T46" fmla="*/ 1898 w 1921"/>
                  <a:gd name="T47" fmla="*/ 123 h 203"/>
                  <a:gd name="T48" fmla="*/ 1860 w 1921"/>
                  <a:gd name="T49" fmla="*/ 136 h 203"/>
                  <a:gd name="T50" fmla="*/ 1803 w 1921"/>
                  <a:gd name="T51" fmla="*/ 150 h 203"/>
                  <a:gd name="T52" fmla="*/ 1729 w 1921"/>
                  <a:gd name="T53" fmla="*/ 162 h 203"/>
                  <a:gd name="T54" fmla="*/ 1640 w 1921"/>
                  <a:gd name="T55" fmla="*/ 172 h 203"/>
                  <a:gd name="T56" fmla="*/ 1535 w 1921"/>
                  <a:gd name="T57" fmla="*/ 182 h 203"/>
                  <a:gd name="T58" fmla="*/ 1421 w 1921"/>
                  <a:gd name="T59" fmla="*/ 190 h 203"/>
                  <a:gd name="T60" fmla="*/ 1295 w 1921"/>
                  <a:gd name="T61" fmla="*/ 196 h 203"/>
                  <a:gd name="T62" fmla="*/ 1164 w 1921"/>
                  <a:gd name="T63" fmla="*/ 199 h 203"/>
                  <a:gd name="T64" fmla="*/ 1029 w 1921"/>
                  <a:gd name="T65" fmla="*/ 202 h 203"/>
                  <a:gd name="T66" fmla="*/ 892 w 1921"/>
                  <a:gd name="T67" fmla="*/ 202 h 203"/>
                  <a:gd name="T68" fmla="*/ 756 w 1921"/>
                  <a:gd name="T69" fmla="*/ 199 h 203"/>
                  <a:gd name="T70" fmla="*/ 624 w 1921"/>
                  <a:gd name="T71" fmla="*/ 196 h 203"/>
                  <a:gd name="T72" fmla="*/ 500 w 1921"/>
                  <a:gd name="T73" fmla="*/ 190 h 203"/>
                  <a:gd name="T74" fmla="*/ 384 w 1921"/>
                  <a:gd name="T75" fmla="*/ 182 h 203"/>
                  <a:gd name="T76" fmla="*/ 281 w 1921"/>
                  <a:gd name="T77" fmla="*/ 172 h 203"/>
                  <a:gd name="T78" fmla="*/ 191 w 1921"/>
                  <a:gd name="T79" fmla="*/ 162 h 203"/>
                  <a:gd name="T80" fmla="*/ 117 w 1921"/>
                  <a:gd name="T81" fmla="*/ 150 h 203"/>
                  <a:gd name="T82" fmla="*/ 59 w 1921"/>
                  <a:gd name="T83" fmla="*/ 136 h 203"/>
                  <a:gd name="T84" fmla="*/ 21 w 1921"/>
                  <a:gd name="T85" fmla="*/ 123 h 203"/>
                  <a:gd name="T86" fmla="*/ 2 w 1921"/>
                  <a:gd name="T87" fmla="*/ 108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3"/>
                  <a:gd name="T134" fmla="*/ 1921 w 1921"/>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3">
                    <a:moveTo>
                      <a:pt x="0" y="101"/>
                    </a:moveTo>
                    <a:lnTo>
                      <a:pt x="2" y="94"/>
                    </a:lnTo>
                    <a:lnTo>
                      <a:pt x="8" y="86"/>
                    </a:lnTo>
                    <a:lnTo>
                      <a:pt x="21" y="80"/>
                    </a:lnTo>
                    <a:lnTo>
                      <a:pt x="38" y="72"/>
                    </a:lnTo>
                    <a:lnTo>
                      <a:pt x="59" y="66"/>
                    </a:lnTo>
                    <a:lnTo>
                      <a:pt x="86" y="59"/>
                    </a:lnTo>
                    <a:lnTo>
                      <a:pt x="117" y="53"/>
                    </a:lnTo>
                    <a:lnTo>
                      <a:pt x="151" y="46"/>
                    </a:lnTo>
                    <a:lnTo>
                      <a:pt x="191" y="40"/>
                    </a:lnTo>
                    <a:lnTo>
                      <a:pt x="234" y="35"/>
                    </a:lnTo>
                    <a:lnTo>
                      <a:pt x="281" y="29"/>
                    </a:lnTo>
                    <a:lnTo>
                      <a:pt x="331" y="25"/>
                    </a:lnTo>
                    <a:lnTo>
                      <a:pt x="384" y="20"/>
                    </a:lnTo>
                    <a:lnTo>
                      <a:pt x="440" y="16"/>
                    </a:lnTo>
                    <a:lnTo>
                      <a:pt x="500" y="12"/>
                    </a:lnTo>
                    <a:lnTo>
                      <a:pt x="561" y="9"/>
                    </a:lnTo>
                    <a:lnTo>
                      <a:pt x="624" y="7"/>
                    </a:lnTo>
                    <a:lnTo>
                      <a:pt x="689" y="3"/>
                    </a:lnTo>
                    <a:lnTo>
                      <a:pt x="756" y="2"/>
                    </a:lnTo>
                    <a:lnTo>
                      <a:pt x="823" y="1"/>
                    </a:lnTo>
                    <a:lnTo>
                      <a:pt x="892" y="0"/>
                    </a:lnTo>
                    <a:lnTo>
                      <a:pt x="960" y="0"/>
                    </a:lnTo>
                    <a:lnTo>
                      <a:pt x="1029" y="0"/>
                    </a:lnTo>
                    <a:lnTo>
                      <a:pt x="1096" y="1"/>
                    </a:lnTo>
                    <a:lnTo>
                      <a:pt x="1164" y="2"/>
                    </a:lnTo>
                    <a:lnTo>
                      <a:pt x="1230" y="3"/>
                    </a:lnTo>
                    <a:lnTo>
                      <a:pt x="1295" y="7"/>
                    </a:lnTo>
                    <a:lnTo>
                      <a:pt x="1358" y="9"/>
                    </a:lnTo>
                    <a:lnTo>
                      <a:pt x="1421" y="12"/>
                    </a:lnTo>
                    <a:lnTo>
                      <a:pt x="1479" y="16"/>
                    </a:lnTo>
                    <a:lnTo>
                      <a:pt x="1535" y="20"/>
                    </a:lnTo>
                    <a:lnTo>
                      <a:pt x="1589" y="25"/>
                    </a:lnTo>
                    <a:lnTo>
                      <a:pt x="1640" y="29"/>
                    </a:lnTo>
                    <a:lnTo>
                      <a:pt x="1686" y="35"/>
                    </a:lnTo>
                    <a:lnTo>
                      <a:pt x="1729" y="40"/>
                    </a:lnTo>
                    <a:lnTo>
                      <a:pt x="1768" y="46"/>
                    </a:lnTo>
                    <a:lnTo>
                      <a:pt x="1803" y="53"/>
                    </a:lnTo>
                    <a:lnTo>
                      <a:pt x="1834" y="59"/>
                    </a:lnTo>
                    <a:lnTo>
                      <a:pt x="1860" y="66"/>
                    </a:lnTo>
                    <a:lnTo>
                      <a:pt x="1881" y="72"/>
                    </a:lnTo>
                    <a:lnTo>
                      <a:pt x="1898" y="80"/>
                    </a:lnTo>
                    <a:lnTo>
                      <a:pt x="1911" y="86"/>
                    </a:lnTo>
                    <a:lnTo>
                      <a:pt x="1918" y="94"/>
                    </a:lnTo>
                    <a:lnTo>
                      <a:pt x="1921" y="101"/>
                    </a:lnTo>
                    <a:lnTo>
                      <a:pt x="1918" y="108"/>
                    </a:lnTo>
                    <a:lnTo>
                      <a:pt x="1911" y="115"/>
                    </a:lnTo>
                    <a:lnTo>
                      <a:pt x="1898" y="123"/>
                    </a:lnTo>
                    <a:lnTo>
                      <a:pt x="1881" y="129"/>
                    </a:lnTo>
                    <a:lnTo>
                      <a:pt x="1860" y="136"/>
                    </a:lnTo>
                    <a:lnTo>
                      <a:pt x="1834" y="143"/>
                    </a:lnTo>
                    <a:lnTo>
                      <a:pt x="1803" y="150"/>
                    </a:lnTo>
                    <a:lnTo>
                      <a:pt x="1768" y="155"/>
                    </a:lnTo>
                    <a:lnTo>
                      <a:pt x="1729" y="162"/>
                    </a:lnTo>
                    <a:lnTo>
                      <a:pt x="1686" y="167"/>
                    </a:lnTo>
                    <a:lnTo>
                      <a:pt x="1640" y="172"/>
                    </a:lnTo>
                    <a:lnTo>
                      <a:pt x="1589" y="178"/>
                    </a:lnTo>
                    <a:lnTo>
                      <a:pt x="1535" y="182"/>
                    </a:lnTo>
                    <a:lnTo>
                      <a:pt x="1479" y="186"/>
                    </a:lnTo>
                    <a:lnTo>
                      <a:pt x="1421" y="190"/>
                    </a:lnTo>
                    <a:lnTo>
                      <a:pt x="1358" y="193"/>
                    </a:lnTo>
                    <a:lnTo>
                      <a:pt x="1295" y="196"/>
                    </a:lnTo>
                    <a:lnTo>
                      <a:pt x="1230" y="198"/>
                    </a:lnTo>
                    <a:lnTo>
                      <a:pt x="1164" y="199"/>
                    </a:lnTo>
                    <a:lnTo>
                      <a:pt x="1096" y="202"/>
                    </a:lnTo>
                    <a:lnTo>
                      <a:pt x="1029" y="202"/>
                    </a:lnTo>
                    <a:lnTo>
                      <a:pt x="960" y="203"/>
                    </a:lnTo>
                    <a:lnTo>
                      <a:pt x="892" y="202"/>
                    </a:lnTo>
                    <a:lnTo>
                      <a:pt x="823" y="202"/>
                    </a:lnTo>
                    <a:lnTo>
                      <a:pt x="756" y="199"/>
                    </a:lnTo>
                    <a:lnTo>
                      <a:pt x="689" y="198"/>
                    </a:lnTo>
                    <a:lnTo>
                      <a:pt x="624" y="196"/>
                    </a:lnTo>
                    <a:lnTo>
                      <a:pt x="561" y="193"/>
                    </a:lnTo>
                    <a:lnTo>
                      <a:pt x="500" y="190"/>
                    </a:lnTo>
                    <a:lnTo>
                      <a:pt x="440" y="186"/>
                    </a:lnTo>
                    <a:lnTo>
                      <a:pt x="384" y="182"/>
                    </a:lnTo>
                    <a:lnTo>
                      <a:pt x="331" y="178"/>
                    </a:lnTo>
                    <a:lnTo>
                      <a:pt x="281" y="172"/>
                    </a:lnTo>
                    <a:lnTo>
                      <a:pt x="234" y="167"/>
                    </a:lnTo>
                    <a:lnTo>
                      <a:pt x="191" y="162"/>
                    </a:lnTo>
                    <a:lnTo>
                      <a:pt x="151" y="155"/>
                    </a:lnTo>
                    <a:lnTo>
                      <a:pt x="117" y="150"/>
                    </a:lnTo>
                    <a:lnTo>
                      <a:pt x="86" y="143"/>
                    </a:lnTo>
                    <a:lnTo>
                      <a:pt x="59" y="136"/>
                    </a:lnTo>
                    <a:lnTo>
                      <a:pt x="38" y="129"/>
                    </a:lnTo>
                    <a:lnTo>
                      <a:pt x="21" y="123"/>
                    </a:lnTo>
                    <a:lnTo>
                      <a:pt x="8" y="115"/>
                    </a:lnTo>
                    <a:lnTo>
                      <a:pt x="2" y="108"/>
                    </a:lnTo>
                    <a:lnTo>
                      <a:pt x="0" y="101"/>
                    </a:lnTo>
                    <a:close/>
                  </a:path>
                </a:pathLst>
              </a:custGeom>
              <a:solidFill>
                <a:srgbClr val="FFFFFF"/>
              </a:solidFill>
              <a:ln w="50800">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11" name="Freeform 1097"/>
              <p:cNvSpPr>
                <a:spLocks/>
              </p:cNvSpPr>
              <p:nvPr/>
            </p:nvSpPr>
            <p:spPr bwMode="auto">
              <a:xfrm>
                <a:off x="2447" y="19836"/>
                <a:ext cx="1729" cy="202"/>
              </a:xfrm>
              <a:custGeom>
                <a:avLst/>
                <a:gdLst>
                  <a:gd name="T0" fmla="*/ 3 w 1729"/>
                  <a:gd name="T1" fmla="*/ 93 h 202"/>
                  <a:gd name="T2" fmla="*/ 22 w 1729"/>
                  <a:gd name="T3" fmla="*/ 78 h 202"/>
                  <a:gd name="T4" fmla="*/ 60 w 1729"/>
                  <a:gd name="T5" fmla="*/ 63 h 202"/>
                  <a:gd name="T6" fmla="*/ 116 w 1729"/>
                  <a:gd name="T7" fmla="*/ 50 h 202"/>
                  <a:gd name="T8" fmla="*/ 188 w 1729"/>
                  <a:gd name="T9" fmla="*/ 37 h 202"/>
                  <a:gd name="T10" fmla="*/ 277 w 1729"/>
                  <a:gd name="T11" fmla="*/ 27 h 202"/>
                  <a:gd name="T12" fmla="*/ 377 w 1729"/>
                  <a:gd name="T13" fmla="*/ 17 h 202"/>
                  <a:gd name="T14" fmla="*/ 489 w 1729"/>
                  <a:gd name="T15" fmla="*/ 9 h 202"/>
                  <a:gd name="T16" fmla="*/ 610 w 1729"/>
                  <a:gd name="T17" fmla="*/ 4 h 202"/>
                  <a:gd name="T18" fmla="*/ 736 w 1729"/>
                  <a:gd name="T19" fmla="*/ 1 h 202"/>
                  <a:gd name="T20" fmla="*/ 865 w 1729"/>
                  <a:gd name="T21" fmla="*/ 0 h 202"/>
                  <a:gd name="T22" fmla="*/ 993 w 1729"/>
                  <a:gd name="T23" fmla="*/ 1 h 202"/>
                  <a:gd name="T24" fmla="*/ 1119 w 1729"/>
                  <a:gd name="T25" fmla="*/ 4 h 202"/>
                  <a:gd name="T26" fmla="*/ 1240 w 1729"/>
                  <a:gd name="T27" fmla="*/ 9 h 202"/>
                  <a:gd name="T28" fmla="*/ 1352 w 1729"/>
                  <a:gd name="T29" fmla="*/ 17 h 202"/>
                  <a:gd name="T30" fmla="*/ 1453 w 1729"/>
                  <a:gd name="T31" fmla="*/ 27 h 202"/>
                  <a:gd name="T32" fmla="*/ 1541 w 1729"/>
                  <a:gd name="T33" fmla="*/ 37 h 202"/>
                  <a:gd name="T34" fmla="*/ 1613 w 1729"/>
                  <a:gd name="T35" fmla="*/ 50 h 202"/>
                  <a:gd name="T36" fmla="*/ 1669 w 1729"/>
                  <a:gd name="T37" fmla="*/ 63 h 202"/>
                  <a:gd name="T38" fmla="*/ 1708 w 1729"/>
                  <a:gd name="T39" fmla="*/ 78 h 202"/>
                  <a:gd name="T40" fmla="*/ 1726 w 1729"/>
                  <a:gd name="T41" fmla="*/ 93 h 202"/>
                  <a:gd name="T42" fmla="*/ 1726 w 1729"/>
                  <a:gd name="T43" fmla="*/ 108 h 202"/>
                  <a:gd name="T44" fmla="*/ 1708 w 1729"/>
                  <a:gd name="T45" fmla="*/ 124 h 202"/>
                  <a:gd name="T46" fmla="*/ 1669 w 1729"/>
                  <a:gd name="T47" fmla="*/ 138 h 202"/>
                  <a:gd name="T48" fmla="*/ 1613 w 1729"/>
                  <a:gd name="T49" fmla="*/ 152 h 202"/>
                  <a:gd name="T50" fmla="*/ 1541 w 1729"/>
                  <a:gd name="T51" fmla="*/ 163 h 202"/>
                  <a:gd name="T52" fmla="*/ 1453 w 1729"/>
                  <a:gd name="T53" fmla="*/ 175 h 202"/>
                  <a:gd name="T54" fmla="*/ 1352 w 1729"/>
                  <a:gd name="T55" fmla="*/ 184 h 202"/>
                  <a:gd name="T56" fmla="*/ 1240 w 1729"/>
                  <a:gd name="T57" fmla="*/ 191 h 202"/>
                  <a:gd name="T58" fmla="*/ 1119 w 1729"/>
                  <a:gd name="T59" fmla="*/ 197 h 202"/>
                  <a:gd name="T60" fmla="*/ 993 w 1729"/>
                  <a:gd name="T61" fmla="*/ 201 h 202"/>
                  <a:gd name="T62" fmla="*/ 865 w 1729"/>
                  <a:gd name="T63" fmla="*/ 202 h 202"/>
                  <a:gd name="T64" fmla="*/ 736 w 1729"/>
                  <a:gd name="T65" fmla="*/ 201 h 202"/>
                  <a:gd name="T66" fmla="*/ 610 w 1729"/>
                  <a:gd name="T67" fmla="*/ 197 h 202"/>
                  <a:gd name="T68" fmla="*/ 489 w 1729"/>
                  <a:gd name="T69" fmla="*/ 191 h 202"/>
                  <a:gd name="T70" fmla="*/ 377 w 1729"/>
                  <a:gd name="T71" fmla="*/ 184 h 202"/>
                  <a:gd name="T72" fmla="*/ 277 w 1729"/>
                  <a:gd name="T73" fmla="*/ 175 h 202"/>
                  <a:gd name="T74" fmla="*/ 188 w 1729"/>
                  <a:gd name="T75" fmla="*/ 163 h 202"/>
                  <a:gd name="T76" fmla="*/ 116 w 1729"/>
                  <a:gd name="T77" fmla="*/ 152 h 202"/>
                  <a:gd name="T78" fmla="*/ 60 w 1729"/>
                  <a:gd name="T79" fmla="*/ 138 h 202"/>
                  <a:gd name="T80" fmla="*/ 22 w 1729"/>
                  <a:gd name="T81" fmla="*/ 124 h 202"/>
                  <a:gd name="T82" fmla="*/ 3 w 1729"/>
                  <a:gd name="T83" fmla="*/ 108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9"/>
                  <a:gd name="T127" fmla="*/ 0 h 202"/>
                  <a:gd name="T128" fmla="*/ 1729 w 1729"/>
                  <a:gd name="T129" fmla="*/ 202 h 2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9" h="202">
                    <a:moveTo>
                      <a:pt x="0" y="101"/>
                    </a:moveTo>
                    <a:lnTo>
                      <a:pt x="3" y="93"/>
                    </a:lnTo>
                    <a:lnTo>
                      <a:pt x="10" y="86"/>
                    </a:lnTo>
                    <a:lnTo>
                      <a:pt x="22" y="78"/>
                    </a:lnTo>
                    <a:lnTo>
                      <a:pt x="39" y="71"/>
                    </a:lnTo>
                    <a:lnTo>
                      <a:pt x="60" y="63"/>
                    </a:lnTo>
                    <a:lnTo>
                      <a:pt x="86" y="57"/>
                    </a:lnTo>
                    <a:lnTo>
                      <a:pt x="116" y="50"/>
                    </a:lnTo>
                    <a:lnTo>
                      <a:pt x="151" y="44"/>
                    </a:lnTo>
                    <a:lnTo>
                      <a:pt x="188" y="37"/>
                    </a:lnTo>
                    <a:lnTo>
                      <a:pt x="231" y="32"/>
                    </a:lnTo>
                    <a:lnTo>
                      <a:pt x="277" y="27"/>
                    </a:lnTo>
                    <a:lnTo>
                      <a:pt x="325" y="21"/>
                    </a:lnTo>
                    <a:lnTo>
                      <a:pt x="377" y="17"/>
                    </a:lnTo>
                    <a:lnTo>
                      <a:pt x="432" y="13"/>
                    </a:lnTo>
                    <a:lnTo>
                      <a:pt x="489" y="9"/>
                    </a:lnTo>
                    <a:lnTo>
                      <a:pt x="549" y="6"/>
                    </a:lnTo>
                    <a:lnTo>
                      <a:pt x="610" y="4"/>
                    </a:lnTo>
                    <a:lnTo>
                      <a:pt x="672" y="2"/>
                    </a:lnTo>
                    <a:lnTo>
                      <a:pt x="736" y="1"/>
                    </a:lnTo>
                    <a:lnTo>
                      <a:pt x="801" y="0"/>
                    </a:lnTo>
                    <a:lnTo>
                      <a:pt x="865" y="0"/>
                    </a:lnTo>
                    <a:lnTo>
                      <a:pt x="930" y="0"/>
                    </a:lnTo>
                    <a:lnTo>
                      <a:pt x="993" y="1"/>
                    </a:lnTo>
                    <a:lnTo>
                      <a:pt x="1057" y="2"/>
                    </a:lnTo>
                    <a:lnTo>
                      <a:pt x="1119" y="4"/>
                    </a:lnTo>
                    <a:lnTo>
                      <a:pt x="1180" y="6"/>
                    </a:lnTo>
                    <a:lnTo>
                      <a:pt x="1240" y="9"/>
                    </a:lnTo>
                    <a:lnTo>
                      <a:pt x="1297" y="13"/>
                    </a:lnTo>
                    <a:lnTo>
                      <a:pt x="1352" y="17"/>
                    </a:lnTo>
                    <a:lnTo>
                      <a:pt x="1404" y="21"/>
                    </a:lnTo>
                    <a:lnTo>
                      <a:pt x="1453" y="27"/>
                    </a:lnTo>
                    <a:lnTo>
                      <a:pt x="1499" y="32"/>
                    </a:lnTo>
                    <a:lnTo>
                      <a:pt x="1541" y="37"/>
                    </a:lnTo>
                    <a:lnTo>
                      <a:pt x="1579" y="44"/>
                    </a:lnTo>
                    <a:lnTo>
                      <a:pt x="1613" y="50"/>
                    </a:lnTo>
                    <a:lnTo>
                      <a:pt x="1644" y="57"/>
                    </a:lnTo>
                    <a:lnTo>
                      <a:pt x="1669" y="63"/>
                    </a:lnTo>
                    <a:lnTo>
                      <a:pt x="1691" y="71"/>
                    </a:lnTo>
                    <a:lnTo>
                      <a:pt x="1708" y="78"/>
                    </a:lnTo>
                    <a:lnTo>
                      <a:pt x="1720" y="86"/>
                    </a:lnTo>
                    <a:lnTo>
                      <a:pt x="1726" y="93"/>
                    </a:lnTo>
                    <a:lnTo>
                      <a:pt x="1729" y="101"/>
                    </a:lnTo>
                    <a:lnTo>
                      <a:pt x="1726" y="108"/>
                    </a:lnTo>
                    <a:lnTo>
                      <a:pt x="1720" y="116"/>
                    </a:lnTo>
                    <a:lnTo>
                      <a:pt x="1708" y="124"/>
                    </a:lnTo>
                    <a:lnTo>
                      <a:pt x="1691" y="130"/>
                    </a:lnTo>
                    <a:lnTo>
                      <a:pt x="1669" y="138"/>
                    </a:lnTo>
                    <a:lnTo>
                      <a:pt x="1644" y="144"/>
                    </a:lnTo>
                    <a:lnTo>
                      <a:pt x="1613" y="152"/>
                    </a:lnTo>
                    <a:lnTo>
                      <a:pt x="1579" y="158"/>
                    </a:lnTo>
                    <a:lnTo>
                      <a:pt x="1541" y="163"/>
                    </a:lnTo>
                    <a:lnTo>
                      <a:pt x="1499" y="170"/>
                    </a:lnTo>
                    <a:lnTo>
                      <a:pt x="1453" y="175"/>
                    </a:lnTo>
                    <a:lnTo>
                      <a:pt x="1404" y="180"/>
                    </a:lnTo>
                    <a:lnTo>
                      <a:pt x="1352" y="184"/>
                    </a:lnTo>
                    <a:lnTo>
                      <a:pt x="1297" y="188"/>
                    </a:lnTo>
                    <a:lnTo>
                      <a:pt x="1240" y="191"/>
                    </a:lnTo>
                    <a:lnTo>
                      <a:pt x="1180" y="195"/>
                    </a:lnTo>
                    <a:lnTo>
                      <a:pt x="1119" y="197"/>
                    </a:lnTo>
                    <a:lnTo>
                      <a:pt x="1057" y="199"/>
                    </a:lnTo>
                    <a:lnTo>
                      <a:pt x="993" y="201"/>
                    </a:lnTo>
                    <a:lnTo>
                      <a:pt x="930" y="201"/>
                    </a:lnTo>
                    <a:lnTo>
                      <a:pt x="865" y="202"/>
                    </a:lnTo>
                    <a:lnTo>
                      <a:pt x="801" y="201"/>
                    </a:lnTo>
                    <a:lnTo>
                      <a:pt x="736" y="201"/>
                    </a:lnTo>
                    <a:lnTo>
                      <a:pt x="672" y="199"/>
                    </a:lnTo>
                    <a:lnTo>
                      <a:pt x="610" y="197"/>
                    </a:lnTo>
                    <a:lnTo>
                      <a:pt x="549" y="195"/>
                    </a:lnTo>
                    <a:lnTo>
                      <a:pt x="489" y="191"/>
                    </a:lnTo>
                    <a:lnTo>
                      <a:pt x="432" y="188"/>
                    </a:lnTo>
                    <a:lnTo>
                      <a:pt x="377" y="184"/>
                    </a:lnTo>
                    <a:lnTo>
                      <a:pt x="325" y="180"/>
                    </a:lnTo>
                    <a:lnTo>
                      <a:pt x="277" y="175"/>
                    </a:lnTo>
                    <a:lnTo>
                      <a:pt x="231" y="170"/>
                    </a:lnTo>
                    <a:lnTo>
                      <a:pt x="188" y="163"/>
                    </a:lnTo>
                    <a:lnTo>
                      <a:pt x="151" y="158"/>
                    </a:lnTo>
                    <a:lnTo>
                      <a:pt x="116" y="152"/>
                    </a:lnTo>
                    <a:lnTo>
                      <a:pt x="86" y="144"/>
                    </a:lnTo>
                    <a:lnTo>
                      <a:pt x="60" y="138"/>
                    </a:lnTo>
                    <a:lnTo>
                      <a:pt x="39" y="130"/>
                    </a:lnTo>
                    <a:lnTo>
                      <a:pt x="22" y="124"/>
                    </a:lnTo>
                    <a:lnTo>
                      <a:pt x="10" y="116"/>
                    </a:lnTo>
                    <a:lnTo>
                      <a:pt x="3" y="108"/>
                    </a:lnTo>
                    <a:lnTo>
                      <a:pt x="0" y="101"/>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12" name="Line 1098"/>
              <p:cNvSpPr>
                <a:spLocks noChangeShapeType="1"/>
              </p:cNvSpPr>
              <p:nvPr/>
            </p:nvSpPr>
            <p:spPr bwMode="auto">
              <a:xfrm flipH="1">
                <a:off x="4176" y="19734"/>
                <a:ext cx="97" cy="2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9513" name="Line 1099"/>
              <p:cNvSpPr>
                <a:spLocks noChangeShapeType="1"/>
              </p:cNvSpPr>
              <p:nvPr/>
            </p:nvSpPr>
            <p:spPr bwMode="auto">
              <a:xfrm>
                <a:off x="2352" y="19734"/>
                <a:ext cx="95" cy="20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9514" name="Freeform 1100"/>
              <p:cNvSpPr>
                <a:spLocks/>
              </p:cNvSpPr>
              <p:nvPr/>
            </p:nvSpPr>
            <p:spPr bwMode="auto">
              <a:xfrm>
                <a:off x="2928" y="19658"/>
                <a:ext cx="144" cy="51"/>
              </a:xfrm>
              <a:custGeom>
                <a:avLst/>
                <a:gdLst>
                  <a:gd name="T0" fmla="*/ 0 w 144"/>
                  <a:gd name="T1" fmla="*/ 26 h 51"/>
                  <a:gd name="T2" fmla="*/ 2 w 144"/>
                  <a:gd name="T3" fmla="*/ 19 h 51"/>
                  <a:gd name="T4" fmla="*/ 10 w 144"/>
                  <a:gd name="T5" fmla="*/ 13 h 51"/>
                  <a:gd name="T6" fmla="*/ 21 w 144"/>
                  <a:gd name="T7" fmla="*/ 7 h 51"/>
                  <a:gd name="T8" fmla="*/ 36 w 144"/>
                  <a:gd name="T9" fmla="*/ 3 h 51"/>
                  <a:gd name="T10" fmla="*/ 53 w 144"/>
                  <a:gd name="T11" fmla="*/ 1 h 51"/>
                  <a:gd name="T12" fmla="*/ 72 w 144"/>
                  <a:gd name="T13" fmla="*/ 0 h 51"/>
                  <a:gd name="T14" fmla="*/ 91 w 144"/>
                  <a:gd name="T15" fmla="*/ 1 h 51"/>
                  <a:gd name="T16" fmla="*/ 108 w 144"/>
                  <a:gd name="T17" fmla="*/ 3 h 51"/>
                  <a:gd name="T18" fmla="*/ 123 w 144"/>
                  <a:gd name="T19" fmla="*/ 7 h 51"/>
                  <a:gd name="T20" fmla="*/ 134 w 144"/>
                  <a:gd name="T21" fmla="*/ 13 h 51"/>
                  <a:gd name="T22" fmla="*/ 142 w 144"/>
                  <a:gd name="T23" fmla="*/ 19 h 51"/>
                  <a:gd name="T24" fmla="*/ 144 w 144"/>
                  <a:gd name="T25" fmla="*/ 26 h 51"/>
                  <a:gd name="T26" fmla="*/ 142 w 144"/>
                  <a:gd name="T27" fmla="*/ 32 h 51"/>
                  <a:gd name="T28" fmla="*/ 134 w 144"/>
                  <a:gd name="T29" fmla="*/ 38 h 51"/>
                  <a:gd name="T30" fmla="*/ 123 w 144"/>
                  <a:gd name="T31" fmla="*/ 43 h 51"/>
                  <a:gd name="T32" fmla="*/ 108 w 144"/>
                  <a:gd name="T33" fmla="*/ 47 h 51"/>
                  <a:gd name="T34" fmla="*/ 91 w 144"/>
                  <a:gd name="T35" fmla="*/ 49 h 51"/>
                  <a:gd name="T36" fmla="*/ 72 w 144"/>
                  <a:gd name="T37" fmla="*/ 51 h 51"/>
                  <a:gd name="T38" fmla="*/ 53 w 144"/>
                  <a:gd name="T39" fmla="*/ 49 h 51"/>
                  <a:gd name="T40" fmla="*/ 36 w 144"/>
                  <a:gd name="T41" fmla="*/ 47 h 51"/>
                  <a:gd name="T42" fmla="*/ 21 w 144"/>
                  <a:gd name="T43" fmla="*/ 43 h 51"/>
                  <a:gd name="T44" fmla="*/ 10 w 144"/>
                  <a:gd name="T45" fmla="*/ 38 h 51"/>
                  <a:gd name="T46" fmla="*/ 2 w 144"/>
                  <a:gd name="T47" fmla="*/ 32 h 51"/>
                  <a:gd name="T48" fmla="*/ 0 w 144"/>
                  <a:gd name="T49" fmla="*/ 2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51"/>
                  <a:gd name="T77" fmla="*/ 144 w 14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51">
                    <a:moveTo>
                      <a:pt x="0" y="26"/>
                    </a:moveTo>
                    <a:lnTo>
                      <a:pt x="2" y="19"/>
                    </a:lnTo>
                    <a:lnTo>
                      <a:pt x="10" y="13"/>
                    </a:lnTo>
                    <a:lnTo>
                      <a:pt x="21" y="7"/>
                    </a:lnTo>
                    <a:lnTo>
                      <a:pt x="36" y="3"/>
                    </a:lnTo>
                    <a:lnTo>
                      <a:pt x="53" y="1"/>
                    </a:lnTo>
                    <a:lnTo>
                      <a:pt x="72" y="0"/>
                    </a:lnTo>
                    <a:lnTo>
                      <a:pt x="91" y="1"/>
                    </a:lnTo>
                    <a:lnTo>
                      <a:pt x="108" y="3"/>
                    </a:lnTo>
                    <a:lnTo>
                      <a:pt x="123" y="7"/>
                    </a:lnTo>
                    <a:lnTo>
                      <a:pt x="134" y="13"/>
                    </a:lnTo>
                    <a:lnTo>
                      <a:pt x="142" y="19"/>
                    </a:lnTo>
                    <a:lnTo>
                      <a:pt x="144" y="26"/>
                    </a:lnTo>
                    <a:lnTo>
                      <a:pt x="142" y="32"/>
                    </a:lnTo>
                    <a:lnTo>
                      <a:pt x="134" y="38"/>
                    </a:lnTo>
                    <a:lnTo>
                      <a:pt x="123" y="43"/>
                    </a:lnTo>
                    <a:lnTo>
                      <a:pt x="108" y="47"/>
                    </a:lnTo>
                    <a:lnTo>
                      <a:pt x="91" y="49"/>
                    </a:lnTo>
                    <a:lnTo>
                      <a:pt x="72" y="51"/>
                    </a:lnTo>
                    <a:lnTo>
                      <a:pt x="53" y="49"/>
                    </a:lnTo>
                    <a:lnTo>
                      <a:pt x="36" y="47"/>
                    </a:lnTo>
                    <a:lnTo>
                      <a:pt x="21" y="43"/>
                    </a:lnTo>
                    <a:lnTo>
                      <a:pt x="10" y="38"/>
                    </a:lnTo>
                    <a:lnTo>
                      <a:pt x="2" y="32"/>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15" name="Freeform 1101"/>
              <p:cNvSpPr>
                <a:spLocks/>
              </p:cNvSpPr>
              <p:nvPr/>
            </p:nvSpPr>
            <p:spPr bwMode="auto">
              <a:xfrm>
                <a:off x="3576" y="19658"/>
                <a:ext cx="144" cy="51"/>
              </a:xfrm>
              <a:custGeom>
                <a:avLst/>
                <a:gdLst>
                  <a:gd name="T0" fmla="*/ 0 w 144"/>
                  <a:gd name="T1" fmla="*/ 26 h 51"/>
                  <a:gd name="T2" fmla="*/ 2 w 144"/>
                  <a:gd name="T3" fmla="*/ 19 h 51"/>
                  <a:gd name="T4" fmla="*/ 10 w 144"/>
                  <a:gd name="T5" fmla="*/ 13 h 51"/>
                  <a:gd name="T6" fmla="*/ 21 w 144"/>
                  <a:gd name="T7" fmla="*/ 7 h 51"/>
                  <a:gd name="T8" fmla="*/ 36 w 144"/>
                  <a:gd name="T9" fmla="*/ 3 h 51"/>
                  <a:gd name="T10" fmla="*/ 54 w 144"/>
                  <a:gd name="T11" fmla="*/ 1 h 51"/>
                  <a:gd name="T12" fmla="*/ 72 w 144"/>
                  <a:gd name="T13" fmla="*/ 0 h 51"/>
                  <a:gd name="T14" fmla="*/ 91 w 144"/>
                  <a:gd name="T15" fmla="*/ 1 h 51"/>
                  <a:gd name="T16" fmla="*/ 108 w 144"/>
                  <a:gd name="T17" fmla="*/ 3 h 51"/>
                  <a:gd name="T18" fmla="*/ 123 w 144"/>
                  <a:gd name="T19" fmla="*/ 7 h 51"/>
                  <a:gd name="T20" fmla="*/ 134 w 144"/>
                  <a:gd name="T21" fmla="*/ 13 h 51"/>
                  <a:gd name="T22" fmla="*/ 142 w 144"/>
                  <a:gd name="T23" fmla="*/ 19 h 51"/>
                  <a:gd name="T24" fmla="*/ 144 w 144"/>
                  <a:gd name="T25" fmla="*/ 26 h 51"/>
                  <a:gd name="T26" fmla="*/ 142 w 144"/>
                  <a:gd name="T27" fmla="*/ 32 h 51"/>
                  <a:gd name="T28" fmla="*/ 134 w 144"/>
                  <a:gd name="T29" fmla="*/ 38 h 51"/>
                  <a:gd name="T30" fmla="*/ 123 w 144"/>
                  <a:gd name="T31" fmla="*/ 43 h 51"/>
                  <a:gd name="T32" fmla="*/ 108 w 144"/>
                  <a:gd name="T33" fmla="*/ 47 h 51"/>
                  <a:gd name="T34" fmla="*/ 91 w 144"/>
                  <a:gd name="T35" fmla="*/ 49 h 51"/>
                  <a:gd name="T36" fmla="*/ 72 w 144"/>
                  <a:gd name="T37" fmla="*/ 51 h 51"/>
                  <a:gd name="T38" fmla="*/ 54 w 144"/>
                  <a:gd name="T39" fmla="*/ 49 h 51"/>
                  <a:gd name="T40" fmla="*/ 36 w 144"/>
                  <a:gd name="T41" fmla="*/ 47 h 51"/>
                  <a:gd name="T42" fmla="*/ 21 w 144"/>
                  <a:gd name="T43" fmla="*/ 43 h 51"/>
                  <a:gd name="T44" fmla="*/ 10 w 144"/>
                  <a:gd name="T45" fmla="*/ 38 h 51"/>
                  <a:gd name="T46" fmla="*/ 2 w 144"/>
                  <a:gd name="T47" fmla="*/ 32 h 51"/>
                  <a:gd name="T48" fmla="*/ 0 w 144"/>
                  <a:gd name="T49" fmla="*/ 26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51"/>
                  <a:gd name="T77" fmla="*/ 144 w 14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51">
                    <a:moveTo>
                      <a:pt x="0" y="26"/>
                    </a:moveTo>
                    <a:lnTo>
                      <a:pt x="2" y="19"/>
                    </a:lnTo>
                    <a:lnTo>
                      <a:pt x="10" y="13"/>
                    </a:lnTo>
                    <a:lnTo>
                      <a:pt x="21" y="7"/>
                    </a:lnTo>
                    <a:lnTo>
                      <a:pt x="36" y="3"/>
                    </a:lnTo>
                    <a:lnTo>
                      <a:pt x="54" y="1"/>
                    </a:lnTo>
                    <a:lnTo>
                      <a:pt x="72" y="0"/>
                    </a:lnTo>
                    <a:lnTo>
                      <a:pt x="91" y="1"/>
                    </a:lnTo>
                    <a:lnTo>
                      <a:pt x="108" y="3"/>
                    </a:lnTo>
                    <a:lnTo>
                      <a:pt x="123" y="7"/>
                    </a:lnTo>
                    <a:lnTo>
                      <a:pt x="134" y="13"/>
                    </a:lnTo>
                    <a:lnTo>
                      <a:pt x="142" y="19"/>
                    </a:lnTo>
                    <a:lnTo>
                      <a:pt x="144" y="26"/>
                    </a:lnTo>
                    <a:lnTo>
                      <a:pt x="142" y="32"/>
                    </a:lnTo>
                    <a:lnTo>
                      <a:pt x="134" y="38"/>
                    </a:lnTo>
                    <a:lnTo>
                      <a:pt x="123" y="43"/>
                    </a:lnTo>
                    <a:lnTo>
                      <a:pt x="108" y="47"/>
                    </a:lnTo>
                    <a:lnTo>
                      <a:pt x="91" y="49"/>
                    </a:lnTo>
                    <a:lnTo>
                      <a:pt x="72" y="51"/>
                    </a:lnTo>
                    <a:lnTo>
                      <a:pt x="54" y="49"/>
                    </a:lnTo>
                    <a:lnTo>
                      <a:pt x="36" y="47"/>
                    </a:lnTo>
                    <a:lnTo>
                      <a:pt x="21" y="43"/>
                    </a:lnTo>
                    <a:lnTo>
                      <a:pt x="10" y="38"/>
                    </a:lnTo>
                    <a:lnTo>
                      <a:pt x="2" y="32"/>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16" name="Freeform 1102"/>
              <p:cNvSpPr>
                <a:spLocks/>
              </p:cNvSpPr>
              <p:nvPr/>
            </p:nvSpPr>
            <p:spPr bwMode="auto">
              <a:xfrm>
                <a:off x="2975" y="19734"/>
                <a:ext cx="144" cy="51"/>
              </a:xfrm>
              <a:custGeom>
                <a:avLst/>
                <a:gdLst>
                  <a:gd name="T0" fmla="*/ 0 w 144"/>
                  <a:gd name="T1" fmla="*/ 25 h 51"/>
                  <a:gd name="T2" fmla="*/ 3 w 144"/>
                  <a:gd name="T3" fmla="*/ 19 h 51"/>
                  <a:gd name="T4" fmla="*/ 10 w 144"/>
                  <a:gd name="T5" fmla="*/ 12 h 51"/>
                  <a:gd name="T6" fmla="*/ 21 w 144"/>
                  <a:gd name="T7" fmla="*/ 8 h 51"/>
                  <a:gd name="T8" fmla="*/ 36 w 144"/>
                  <a:gd name="T9" fmla="*/ 4 h 51"/>
                  <a:gd name="T10" fmla="*/ 54 w 144"/>
                  <a:gd name="T11" fmla="*/ 0 h 51"/>
                  <a:gd name="T12" fmla="*/ 72 w 144"/>
                  <a:gd name="T13" fmla="*/ 0 h 51"/>
                  <a:gd name="T14" fmla="*/ 91 w 144"/>
                  <a:gd name="T15" fmla="*/ 0 h 51"/>
                  <a:gd name="T16" fmla="*/ 108 w 144"/>
                  <a:gd name="T17" fmla="*/ 4 h 51"/>
                  <a:gd name="T18" fmla="*/ 123 w 144"/>
                  <a:gd name="T19" fmla="*/ 8 h 51"/>
                  <a:gd name="T20" fmla="*/ 134 w 144"/>
                  <a:gd name="T21" fmla="*/ 12 h 51"/>
                  <a:gd name="T22" fmla="*/ 142 w 144"/>
                  <a:gd name="T23" fmla="*/ 19 h 51"/>
                  <a:gd name="T24" fmla="*/ 144 w 144"/>
                  <a:gd name="T25" fmla="*/ 25 h 51"/>
                  <a:gd name="T26" fmla="*/ 142 w 144"/>
                  <a:gd name="T27" fmla="*/ 32 h 51"/>
                  <a:gd name="T28" fmla="*/ 134 w 144"/>
                  <a:gd name="T29" fmla="*/ 38 h 51"/>
                  <a:gd name="T30" fmla="*/ 123 w 144"/>
                  <a:gd name="T31" fmla="*/ 43 h 51"/>
                  <a:gd name="T32" fmla="*/ 108 w 144"/>
                  <a:gd name="T33" fmla="*/ 47 h 51"/>
                  <a:gd name="T34" fmla="*/ 91 w 144"/>
                  <a:gd name="T35" fmla="*/ 50 h 51"/>
                  <a:gd name="T36" fmla="*/ 72 w 144"/>
                  <a:gd name="T37" fmla="*/ 51 h 51"/>
                  <a:gd name="T38" fmla="*/ 54 w 144"/>
                  <a:gd name="T39" fmla="*/ 50 h 51"/>
                  <a:gd name="T40" fmla="*/ 36 w 144"/>
                  <a:gd name="T41" fmla="*/ 47 h 51"/>
                  <a:gd name="T42" fmla="*/ 21 w 144"/>
                  <a:gd name="T43" fmla="*/ 43 h 51"/>
                  <a:gd name="T44" fmla="*/ 10 w 144"/>
                  <a:gd name="T45" fmla="*/ 38 h 51"/>
                  <a:gd name="T46" fmla="*/ 3 w 144"/>
                  <a:gd name="T47" fmla="*/ 32 h 51"/>
                  <a:gd name="T48" fmla="*/ 0 w 144"/>
                  <a:gd name="T49" fmla="*/ 25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51"/>
                  <a:gd name="T77" fmla="*/ 144 w 14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51">
                    <a:moveTo>
                      <a:pt x="0" y="25"/>
                    </a:moveTo>
                    <a:lnTo>
                      <a:pt x="3" y="19"/>
                    </a:lnTo>
                    <a:lnTo>
                      <a:pt x="10" y="12"/>
                    </a:lnTo>
                    <a:lnTo>
                      <a:pt x="21" y="8"/>
                    </a:lnTo>
                    <a:lnTo>
                      <a:pt x="36" y="4"/>
                    </a:lnTo>
                    <a:lnTo>
                      <a:pt x="54" y="0"/>
                    </a:lnTo>
                    <a:lnTo>
                      <a:pt x="72" y="0"/>
                    </a:lnTo>
                    <a:lnTo>
                      <a:pt x="91" y="0"/>
                    </a:lnTo>
                    <a:lnTo>
                      <a:pt x="108" y="4"/>
                    </a:lnTo>
                    <a:lnTo>
                      <a:pt x="123" y="8"/>
                    </a:lnTo>
                    <a:lnTo>
                      <a:pt x="134" y="12"/>
                    </a:lnTo>
                    <a:lnTo>
                      <a:pt x="142" y="19"/>
                    </a:lnTo>
                    <a:lnTo>
                      <a:pt x="144" y="25"/>
                    </a:lnTo>
                    <a:lnTo>
                      <a:pt x="142" y="32"/>
                    </a:lnTo>
                    <a:lnTo>
                      <a:pt x="134" y="38"/>
                    </a:lnTo>
                    <a:lnTo>
                      <a:pt x="123" y="43"/>
                    </a:lnTo>
                    <a:lnTo>
                      <a:pt x="108" y="47"/>
                    </a:lnTo>
                    <a:lnTo>
                      <a:pt x="91" y="50"/>
                    </a:lnTo>
                    <a:lnTo>
                      <a:pt x="72" y="51"/>
                    </a:lnTo>
                    <a:lnTo>
                      <a:pt x="54" y="50"/>
                    </a:lnTo>
                    <a:lnTo>
                      <a:pt x="36" y="47"/>
                    </a:lnTo>
                    <a:lnTo>
                      <a:pt x="21" y="43"/>
                    </a:lnTo>
                    <a:lnTo>
                      <a:pt x="10" y="38"/>
                    </a:lnTo>
                    <a:lnTo>
                      <a:pt x="3" y="32"/>
                    </a:lnTo>
                    <a:lnTo>
                      <a:pt x="0"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17" name="Freeform 1103"/>
              <p:cNvSpPr>
                <a:spLocks/>
              </p:cNvSpPr>
              <p:nvPr/>
            </p:nvSpPr>
            <p:spPr bwMode="auto">
              <a:xfrm>
                <a:off x="3504" y="19734"/>
                <a:ext cx="144" cy="51"/>
              </a:xfrm>
              <a:custGeom>
                <a:avLst/>
                <a:gdLst>
                  <a:gd name="T0" fmla="*/ 0 w 144"/>
                  <a:gd name="T1" fmla="*/ 25 h 51"/>
                  <a:gd name="T2" fmla="*/ 2 w 144"/>
                  <a:gd name="T3" fmla="*/ 19 h 51"/>
                  <a:gd name="T4" fmla="*/ 10 w 144"/>
                  <a:gd name="T5" fmla="*/ 12 h 51"/>
                  <a:gd name="T6" fmla="*/ 21 w 144"/>
                  <a:gd name="T7" fmla="*/ 8 h 51"/>
                  <a:gd name="T8" fmla="*/ 36 w 144"/>
                  <a:gd name="T9" fmla="*/ 4 h 51"/>
                  <a:gd name="T10" fmla="*/ 53 w 144"/>
                  <a:gd name="T11" fmla="*/ 0 h 51"/>
                  <a:gd name="T12" fmla="*/ 72 w 144"/>
                  <a:gd name="T13" fmla="*/ 0 h 51"/>
                  <a:gd name="T14" fmla="*/ 91 w 144"/>
                  <a:gd name="T15" fmla="*/ 0 h 51"/>
                  <a:gd name="T16" fmla="*/ 108 w 144"/>
                  <a:gd name="T17" fmla="*/ 4 h 51"/>
                  <a:gd name="T18" fmla="*/ 123 w 144"/>
                  <a:gd name="T19" fmla="*/ 8 h 51"/>
                  <a:gd name="T20" fmla="*/ 134 w 144"/>
                  <a:gd name="T21" fmla="*/ 12 h 51"/>
                  <a:gd name="T22" fmla="*/ 142 w 144"/>
                  <a:gd name="T23" fmla="*/ 19 h 51"/>
                  <a:gd name="T24" fmla="*/ 144 w 144"/>
                  <a:gd name="T25" fmla="*/ 25 h 51"/>
                  <a:gd name="T26" fmla="*/ 142 w 144"/>
                  <a:gd name="T27" fmla="*/ 32 h 51"/>
                  <a:gd name="T28" fmla="*/ 134 w 144"/>
                  <a:gd name="T29" fmla="*/ 38 h 51"/>
                  <a:gd name="T30" fmla="*/ 123 w 144"/>
                  <a:gd name="T31" fmla="*/ 43 h 51"/>
                  <a:gd name="T32" fmla="*/ 108 w 144"/>
                  <a:gd name="T33" fmla="*/ 47 h 51"/>
                  <a:gd name="T34" fmla="*/ 91 w 144"/>
                  <a:gd name="T35" fmla="*/ 50 h 51"/>
                  <a:gd name="T36" fmla="*/ 72 w 144"/>
                  <a:gd name="T37" fmla="*/ 51 h 51"/>
                  <a:gd name="T38" fmla="*/ 53 w 144"/>
                  <a:gd name="T39" fmla="*/ 50 h 51"/>
                  <a:gd name="T40" fmla="*/ 36 w 144"/>
                  <a:gd name="T41" fmla="*/ 47 h 51"/>
                  <a:gd name="T42" fmla="*/ 21 w 144"/>
                  <a:gd name="T43" fmla="*/ 43 h 51"/>
                  <a:gd name="T44" fmla="*/ 10 w 144"/>
                  <a:gd name="T45" fmla="*/ 38 h 51"/>
                  <a:gd name="T46" fmla="*/ 2 w 144"/>
                  <a:gd name="T47" fmla="*/ 32 h 51"/>
                  <a:gd name="T48" fmla="*/ 0 w 144"/>
                  <a:gd name="T49" fmla="*/ 25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51"/>
                  <a:gd name="T77" fmla="*/ 144 w 14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51">
                    <a:moveTo>
                      <a:pt x="0" y="25"/>
                    </a:moveTo>
                    <a:lnTo>
                      <a:pt x="2" y="19"/>
                    </a:lnTo>
                    <a:lnTo>
                      <a:pt x="10" y="12"/>
                    </a:lnTo>
                    <a:lnTo>
                      <a:pt x="21" y="8"/>
                    </a:lnTo>
                    <a:lnTo>
                      <a:pt x="36" y="4"/>
                    </a:lnTo>
                    <a:lnTo>
                      <a:pt x="53" y="0"/>
                    </a:lnTo>
                    <a:lnTo>
                      <a:pt x="72" y="0"/>
                    </a:lnTo>
                    <a:lnTo>
                      <a:pt x="91" y="0"/>
                    </a:lnTo>
                    <a:lnTo>
                      <a:pt x="108" y="4"/>
                    </a:lnTo>
                    <a:lnTo>
                      <a:pt x="123" y="8"/>
                    </a:lnTo>
                    <a:lnTo>
                      <a:pt x="134" y="12"/>
                    </a:lnTo>
                    <a:lnTo>
                      <a:pt x="142" y="19"/>
                    </a:lnTo>
                    <a:lnTo>
                      <a:pt x="144" y="25"/>
                    </a:lnTo>
                    <a:lnTo>
                      <a:pt x="142" y="32"/>
                    </a:lnTo>
                    <a:lnTo>
                      <a:pt x="134" y="38"/>
                    </a:lnTo>
                    <a:lnTo>
                      <a:pt x="123" y="43"/>
                    </a:lnTo>
                    <a:lnTo>
                      <a:pt x="108" y="47"/>
                    </a:lnTo>
                    <a:lnTo>
                      <a:pt x="91" y="50"/>
                    </a:lnTo>
                    <a:lnTo>
                      <a:pt x="72" y="51"/>
                    </a:lnTo>
                    <a:lnTo>
                      <a:pt x="53" y="50"/>
                    </a:lnTo>
                    <a:lnTo>
                      <a:pt x="36" y="47"/>
                    </a:lnTo>
                    <a:lnTo>
                      <a:pt x="21" y="43"/>
                    </a:lnTo>
                    <a:lnTo>
                      <a:pt x="10" y="38"/>
                    </a:lnTo>
                    <a:lnTo>
                      <a:pt x="2" y="32"/>
                    </a:lnTo>
                    <a:lnTo>
                      <a:pt x="0"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18" name="Freeform 1104"/>
              <p:cNvSpPr>
                <a:spLocks/>
              </p:cNvSpPr>
              <p:nvPr/>
            </p:nvSpPr>
            <p:spPr bwMode="auto">
              <a:xfrm>
                <a:off x="2352" y="19734"/>
                <a:ext cx="1921" cy="304"/>
              </a:xfrm>
              <a:custGeom>
                <a:avLst/>
                <a:gdLst>
                  <a:gd name="T0" fmla="*/ 95 w 1921"/>
                  <a:gd name="T1" fmla="*/ 203 h 304"/>
                  <a:gd name="T2" fmla="*/ 105 w 1921"/>
                  <a:gd name="T3" fmla="*/ 218 h 304"/>
                  <a:gd name="T4" fmla="*/ 134 w 1921"/>
                  <a:gd name="T5" fmla="*/ 232 h 304"/>
                  <a:gd name="T6" fmla="*/ 181 w 1921"/>
                  <a:gd name="T7" fmla="*/ 246 h 304"/>
                  <a:gd name="T8" fmla="*/ 246 w 1921"/>
                  <a:gd name="T9" fmla="*/ 260 h 304"/>
                  <a:gd name="T10" fmla="*/ 326 w 1921"/>
                  <a:gd name="T11" fmla="*/ 272 h 304"/>
                  <a:gd name="T12" fmla="*/ 420 w 1921"/>
                  <a:gd name="T13" fmla="*/ 282 h 304"/>
                  <a:gd name="T14" fmla="*/ 527 w 1921"/>
                  <a:gd name="T15" fmla="*/ 290 h 304"/>
                  <a:gd name="T16" fmla="*/ 644 w 1921"/>
                  <a:gd name="T17" fmla="*/ 297 h 304"/>
                  <a:gd name="T18" fmla="*/ 767 w 1921"/>
                  <a:gd name="T19" fmla="*/ 301 h 304"/>
                  <a:gd name="T20" fmla="*/ 896 w 1921"/>
                  <a:gd name="T21" fmla="*/ 303 h 304"/>
                  <a:gd name="T22" fmla="*/ 1025 w 1921"/>
                  <a:gd name="T23" fmla="*/ 303 h 304"/>
                  <a:gd name="T24" fmla="*/ 1152 w 1921"/>
                  <a:gd name="T25" fmla="*/ 301 h 304"/>
                  <a:gd name="T26" fmla="*/ 1275 w 1921"/>
                  <a:gd name="T27" fmla="*/ 297 h 304"/>
                  <a:gd name="T28" fmla="*/ 1392 w 1921"/>
                  <a:gd name="T29" fmla="*/ 290 h 304"/>
                  <a:gd name="T30" fmla="*/ 1499 w 1921"/>
                  <a:gd name="T31" fmla="*/ 282 h 304"/>
                  <a:gd name="T32" fmla="*/ 1594 w 1921"/>
                  <a:gd name="T33" fmla="*/ 272 h 304"/>
                  <a:gd name="T34" fmla="*/ 1674 w 1921"/>
                  <a:gd name="T35" fmla="*/ 260 h 304"/>
                  <a:gd name="T36" fmla="*/ 1739 w 1921"/>
                  <a:gd name="T37" fmla="*/ 246 h 304"/>
                  <a:gd name="T38" fmla="*/ 1786 w 1921"/>
                  <a:gd name="T39" fmla="*/ 232 h 304"/>
                  <a:gd name="T40" fmla="*/ 1815 w 1921"/>
                  <a:gd name="T41" fmla="*/ 218 h 304"/>
                  <a:gd name="T42" fmla="*/ 1824 w 1921"/>
                  <a:gd name="T43" fmla="*/ 203 h 304"/>
                  <a:gd name="T44" fmla="*/ 1918 w 1921"/>
                  <a:gd name="T45" fmla="*/ 7 h 304"/>
                  <a:gd name="T46" fmla="*/ 1898 w 1921"/>
                  <a:gd name="T47" fmla="*/ 22 h 304"/>
                  <a:gd name="T48" fmla="*/ 1860 w 1921"/>
                  <a:gd name="T49" fmla="*/ 35 h 304"/>
                  <a:gd name="T50" fmla="*/ 1803 w 1921"/>
                  <a:gd name="T51" fmla="*/ 49 h 304"/>
                  <a:gd name="T52" fmla="*/ 1729 w 1921"/>
                  <a:gd name="T53" fmla="*/ 61 h 304"/>
                  <a:gd name="T54" fmla="*/ 1640 w 1921"/>
                  <a:gd name="T55" fmla="*/ 71 h 304"/>
                  <a:gd name="T56" fmla="*/ 1535 w 1921"/>
                  <a:gd name="T57" fmla="*/ 81 h 304"/>
                  <a:gd name="T58" fmla="*/ 1421 w 1921"/>
                  <a:gd name="T59" fmla="*/ 89 h 304"/>
                  <a:gd name="T60" fmla="*/ 1295 w 1921"/>
                  <a:gd name="T61" fmla="*/ 95 h 304"/>
                  <a:gd name="T62" fmla="*/ 1164 w 1921"/>
                  <a:gd name="T63" fmla="*/ 98 h 304"/>
                  <a:gd name="T64" fmla="*/ 1029 w 1921"/>
                  <a:gd name="T65" fmla="*/ 101 h 304"/>
                  <a:gd name="T66" fmla="*/ 892 w 1921"/>
                  <a:gd name="T67" fmla="*/ 101 h 304"/>
                  <a:gd name="T68" fmla="*/ 756 w 1921"/>
                  <a:gd name="T69" fmla="*/ 98 h 304"/>
                  <a:gd name="T70" fmla="*/ 624 w 1921"/>
                  <a:gd name="T71" fmla="*/ 95 h 304"/>
                  <a:gd name="T72" fmla="*/ 500 w 1921"/>
                  <a:gd name="T73" fmla="*/ 89 h 304"/>
                  <a:gd name="T74" fmla="*/ 384 w 1921"/>
                  <a:gd name="T75" fmla="*/ 81 h 304"/>
                  <a:gd name="T76" fmla="*/ 281 w 1921"/>
                  <a:gd name="T77" fmla="*/ 71 h 304"/>
                  <a:gd name="T78" fmla="*/ 191 w 1921"/>
                  <a:gd name="T79" fmla="*/ 61 h 304"/>
                  <a:gd name="T80" fmla="*/ 117 w 1921"/>
                  <a:gd name="T81" fmla="*/ 49 h 304"/>
                  <a:gd name="T82" fmla="*/ 59 w 1921"/>
                  <a:gd name="T83" fmla="*/ 35 h 304"/>
                  <a:gd name="T84" fmla="*/ 21 w 1921"/>
                  <a:gd name="T85" fmla="*/ 22 h 304"/>
                  <a:gd name="T86" fmla="*/ 2 w 1921"/>
                  <a:gd name="T87" fmla="*/ 7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304"/>
                  <a:gd name="T134" fmla="*/ 1921 w 1921"/>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304">
                    <a:moveTo>
                      <a:pt x="0" y="0"/>
                    </a:moveTo>
                    <a:lnTo>
                      <a:pt x="95" y="203"/>
                    </a:lnTo>
                    <a:lnTo>
                      <a:pt x="98" y="210"/>
                    </a:lnTo>
                    <a:lnTo>
                      <a:pt x="105" y="218"/>
                    </a:lnTo>
                    <a:lnTo>
                      <a:pt x="117" y="226"/>
                    </a:lnTo>
                    <a:lnTo>
                      <a:pt x="134" y="232"/>
                    </a:lnTo>
                    <a:lnTo>
                      <a:pt x="155" y="240"/>
                    </a:lnTo>
                    <a:lnTo>
                      <a:pt x="181" y="246"/>
                    </a:lnTo>
                    <a:lnTo>
                      <a:pt x="211" y="254"/>
                    </a:lnTo>
                    <a:lnTo>
                      <a:pt x="246" y="260"/>
                    </a:lnTo>
                    <a:lnTo>
                      <a:pt x="283" y="265"/>
                    </a:lnTo>
                    <a:lnTo>
                      <a:pt x="326" y="272"/>
                    </a:lnTo>
                    <a:lnTo>
                      <a:pt x="372" y="277"/>
                    </a:lnTo>
                    <a:lnTo>
                      <a:pt x="420" y="282"/>
                    </a:lnTo>
                    <a:lnTo>
                      <a:pt x="472" y="286"/>
                    </a:lnTo>
                    <a:lnTo>
                      <a:pt x="527" y="290"/>
                    </a:lnTo>
                    <a:lnTo>
                      <a:pt x="584" y="293"/>
                    </a:lnTo>
                    <a:lnTo>
                      <a:pt x="644" y="297"/>
                    </a:lnTo>
                    <a:lnTo>
                      <a:pt x="705" y="299"/>
                    </a:lnTo>
                    <a:lnTo>
                      <a:pt x="767" y="301"/>
                    </a:lnTo>
                    <a:lnTo>
                      <a:pt x="831" y="303"/>
                    </a:lnTo>
                    <a:lnTo>
                      <a:pt x="896" y="303"/>
                    </a:lnTo>
                    <a:lnTo>
                      <a:pt x="960" y="304"/>
                    </a:lnTo>
                    <a:lnTo>
                      <a:pt x="1025" y="303"/>
                    </a:lnTo>
                    <a:lnTo>
                      <a:pt x="1088" y="303"/>
                    </a:lnTo>
                    <a:lnTo>
                      <a:pt x="1152" y="301"/>
                    </a:lnTo>
                    <a:lnTo>
                      <a:pt x="1214" y="299"/>
                    </a:lnTo>
                    <a:lnTo>
                      <a:pt x="1275" y="297"/>
                    </a:lnTo>
                    <a:lnTo>
                      <a:pt x="1335" y="293"/>
                    </a:lnTo>
                    <a:lnTo>
                      <a:pt x="1392" y="290"/>
                    </a:lnTo>
                    <a:lnTo>
                      <a:pt x="1447" y="286"/>
                    </a:lnTo>
                    <a:lnTo>
                      <a:pt x="1499" y="282"/>
                    </a:lnTo>
                    <a:lnTo>
                      <a:pt x="1548" y="277"/>
                    </a:lnTo>
                    <a:lnTo>
                      <a:pt x="1594" y="272"/>
                    </a:lnTo>
                    <a:lnTo>
                      <a:pt x="1636" y="265"/>
                    </a:lnTo>
                    <a:lnTo>
                      <a:pt x="1674" y="260"/>
                    </a:lnTo>
                    <a:lnTo>
                      <a:pt x="1708" y="254"/>
                    </a:lnTo>
                    <a:lnTo>
                      <a:pt x="1739" y="246"/>
                    </a:lnTo>
                    <a:lnTo>
                      <a:pt x="1764" y="240"/>
                    </a:lnTo>
                    <a:lnTo>
                      <a:pt x="1786" y="232"/>
                    </a:lnTo>
                    <a:lnTo>
                      <a:pt x="1803" y="226"/>
                    </a:lnTo>
                    <a:lnTo>
                      <a:pt x="1815" y="218"/>
                    </a:lnTo>
                    <a:lnTo>
                      <a:pt x="1821" y="210"/>
                    </a:lnTo>
                    <a:lnTo>
                      <a:pt x="1824" y="203"/>
                    </a:lnTo>
                    <a:lnTo>
                      <a:pt x="1921" y="0"/>
                    </a:lnTo>
                    <a:lnTo>
                      <a:pt x="1918" y="7"/>
                    </a:lnTo>
                    <a:lnTo>
                      <a:pt x="1911" y="14"/>
                    </a:lnTo>
                    <a:lnTo>
                      <a:pt x="1898" y="22"/>
                    </a:lnTo>
                    <a:lnTo>
                      <a:pt x="1881" y="28"/>
                    </a:lnTo>
                    <a:lnTo>
                      <a:pt x="1860" y="35"/>
                    </a:lnTo>
                    <a:lnTo>
                      <a:pt x="1834" y="42"/>
                    </a:lnTo>
                    <a:lnTo>
                      <a:pt x="1803" y="49"/>
                    </a:lnTo>
                    <a:lnTo>
                      <a:pt x="1768" y="54"/>
                    </a:lnTo>
                    <a:lnTo>
                      <a:pt x="1729" y="61"/>
                    </a:lnTo>
                    <a:lnTo>
                      <a:pt x="1686" y="66"/>
                    </a:lnTo>
                    <a:lnTo>
                      <a:pt x="1640" y="71"/>
                    </a:lnTo>
                    <a:lnTo>
                      <a:pt x="1589" y="77"/>
                    </a:lnTo>
                    <a:lnTo>
                      <a:pt x="1535" y="81"/>
                    </a:lnTo>
                    <a:lnTo>
                      <a:pt x="1479" y="85"/>
                    </a:lnTo>
                    <a:lnTo>
                      <a:pt x="1421" y="89"/>
                    </a:lnTo>
                    <a:lnTo>
                      <a:pt x="1358" y="92"/>
                    </a:lnTo>
                    <a:lnTo>
                      <a:pt x="1295" y="95"/>
                    </a:lnTo>
                    <a:lnTo>
                      <a:pt x="1230" y="97"/>
                    </a:lnTo>
                    <a:lnTo>
                      <a:pt x="1164" y="98"/>
                    </a:lnTo>
                    <a:lnTo>
                      <a:pt x="1096" y="101"/>
                    </a:lnTo>
                    <a:lnTo>
                      <a:pt x="1029" y="101"/>
                    </a:lnTo>
                    <a:lnTo>
                      <a:pt x="960" y="102"/>
                    </a:lnTo>
                    <a:lnTo>
                      <a:pt x="892" y="101"/>
                    </a:lnTo>
                    <a:lnTo>
                      <a:pt x="823" y="101"/>
                    </a:lnTo>
                    <a:lnTo>
                      <a:pt x="756" y="98"/>
                    </a:lnTo>
                    <a:lnTo>
                      <a:pt x="689" y="97"/>
                    </a:lnTo>
                    <a:lnTo>
                      <a:pt x="624" y="95"/>
                    </a:lnTo>
                    <a:lnTo>
                      <a:pt x="561" y="92"/>
                    </a:lnTo>
                    <a:lnTo>
                      <a:pt x="500" y="89"/>
                    </a:lnTo>
                    <a:lnTo>
                      <a:pt x="440" y="85"/>
                    </a:lnTo>
                    <a:lnTo>
                      <a:pt x="384" y="81"/>
                    </a:lnTo>
                    <a:lnTo>
                      <a:pt x="331" y="77"/>
                    </a:lnTo>
                    <a:lnTo>
                      <a:pt x="281" y="71"/>
                    </a:lnTo>
                    <a:lnTo>
                      <a:pt x="234" y="66"/>
                    </a:lnTo>
                    <a:lnTo>
                      <a:pt x="191" y="61"/>
                    </a:lnTo>
                    <a:lnTo>
                      <a:pt x="151" y="54"/>
                    </a:lnTo>
                    <a:lnTo>
                      <a:pt x="117" y="49"/>
                    </a:lnTo>
                    <a:lnTo>
                      <a:pt x="86" y="42"/>
                    </a:lnTo>
                    <a:lnTo>
                      <a:pt x="59" y="35"/>
                    </a:lnTo>
                    <a:lnTo>
                      <a:pt x="38" y="28"/>
                    </a:lnTo>
                    <a:lnTo>
                      <a:pt x="21" y="22"/>
                    </a:lnTo>
                    <a:lnTo>
                      <a:pt x="8" y="14"/>
                    </a:lnTo>
                    <a:lnTo>
                      <a:pt x="2" y="7"/>
                    </a:lnTo>
                    <a:lnTo>
                      <a:pt x="0" y="0"/>
                    </a:lnTo>
                    <a:close/>
                  </a:path>
                </a:pathLst>
              </a:custGeom>
              <a:solidFill>
                <a:srgbClr val="80808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19" name="Freeform 1105"/>
              <p:cNvSpPr>
                <a:spLocks/>
              </p:cNvSpPr>
              <p:nvPr/>
            </p:nvSpPr>
            <p:spPr bwMode="auto">
              <a:xfrm>
                <a:off x="3455" y="19804"/>
                <a:ext cx="25" cy="12"/>
              </a:xfrm>
              <a:custGeom>
                <a:avLst/>
                <a:gdLst>
                  <a:gd name="T0" fmla="*/ 0 w 25"/>
                  <a:gd name="T1" fmla="*/ 6 h 12"/>
                  <a:gd name="T2" fmla="*/ 3 w 25"/>
                  <a:gd name="T3" fmla="*/ 3 h 12"/>
                  <a:gd name="T4" fmla="*/ 9 w 25"/>
                  <a:gd name="T5" fmla="*/ 0 h 12"/>
                  <a:gd name="T6" fmla="*/ 16 w 25"/>
                  <a:gd name="T7" fmla="*/ 0 h 12"/>
                  <a:gd name="T8" fmla="*/ 23 w 25"/>
                  <a:gd name="T9" fmla="*/ 3 h 12"/>
                  <a:gd name="T10" fmla="*/ 25 w 25"/>
                  <a:gd name="T11" fmla="*/ 6 h 12"/>
                  <a:gd name="T12" fmla="*/ 23 w 25"/>
                  <a:gd name="T13" fmla="*/ 10 h 12"/>
                  <a:gd name="T14" fmla="*/ 16 w 25"/>
                  <a:gd name="T15" fmla="*/ 12 h 12"/>
                  <a:gd name="T16" fmla="*/ 9 w 25"/>
                  <a:gd name="T17" fmla="*/ 12 h 12"/>
                  <a:gd name="T18" fmla="*/ 3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3" y="3"/>
                    </a:lnTo>
                    <a:lnTo>
                      <a:pt x="9" y="0"/>
                    </a:lnTo>
                    <a:lnTo>
                      <a:pt x="16" y="0"/>
                    </a:lnTo>
                    <a:lnTo>
                      <a:pt x="23" y="3"/>
                    </a:lnTo>
                    <a:lnTo>
                      <a:pt x="25" y="6"/>
                    </a:lnTo>
                    <a:lnTo>
                      <a:pt x="23"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20" name="Freeform 1106"/>
              <p:cNvSpPr>
                <a:spLocks/>
              </p:cNvSpPr>
              <p:nvPr/>
            </p:nvSpPr>
            <p:spPr bwMode="auto">
              <a:xfrm>
                <a:off x="4224" y="19728"/>
                <a:ext cx="24" cy="12"/>
              </a:xfrm>
              <a:custGeom>
                <a:avLst/>
                <a:gdLst>
                  <a:gd name="T0" fmla="*/ 0 w 24"/>
                  <a:gd name="T1" fmla="*/ 6 h 12"/>
                  <a:gd name="T2" fmla="*/ 3 w 24"/>
                  <a:gd name="T3" fmla="*/ 2 h 12"/>
                  <a:gd name="T4" fmla="*/ 9 w 24"/>
                  <a:gd name="T5" fmla="*/ 0 h 12"/>
                  <a:gd name="T6" fmla="*/ 16 w 24"/>
                  <a:gd name="T7" fmla="*/ 0 h 12"/>
                  <a:gd name="T8" fmla="*/ 21 w 24"/>
                  <a:gd name="T9" fmla="*/ 2 h 12"/>
                  <a:gd name="T10" fmla="*/ 24 w 24"/>
                  <a:gd name="T11" fmla="*/ 6 h 12"/>
                  <a:gd name="T12" fmla="*/ 21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1" y="2"/>
                    </a:lnTo>
                    <a:lnTo>
                      <a:pt x="24" y="6"/>
                    </a:lnTo>
                    <a:lnTo>
                      <a:pt x="21"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21" name="Freeform 1107"/>
              <p:cNvSpPr>
                <a:spLocks/>
              </p:cNvSpPr>
              <p:nvPr/>
            </p:nvSpPr>
            <p:spPr bwMode="auto">
              <a:xfrm>
                <a:off x="4080" y="19684"/>
                <a:ext cx="25" cy="12"/>
              </a:xfrm>
              <a:custGeom>
                <a:avLst/>
                <a:gdLst>
                  <a:gd name="T0" fmla="*/ 0 w 25"/>
                  <a:gd name="T1" fmla="*/ 5 h 12"/>
                  <a:gd name="T2" fmla="*/ 2 w 25"/>
                  <a:gd name="T3" fmla="*/ 2 h 12"/>
                  <a:gd name="T4" fmla="*/ 9 w 25"/>
                  <a:gd name="T5" fmla="*/ 0 h 12"/>
                  <a:gd name="T6" fmla="*/ 16 w 25"/>
                  <a:gd name="T7" fmla="*/ 0 h 12"/>
                  <a:gd name="T8" fmla="*/ 22 w 25"/>
                  <a:gd name="T9" fmla="*/ 2 h 12"/>
                  <a:gd name="T10" fmla="*/ 25 w 25"/>
                  <a:gd name="T11" fmla="*/ 5 h 12"/>
                  <a:gd name="T12" fmla="*/ 22 w 25"/>
                  <a:gd name="T13" fmla="*/ 9 h 12"/>
                  <a:gd name="T14" fmla="*/ 16 w 25"/>
                  <a:gd name="T15" fmla="*/ 12 h 12"/>
                  <a:gd name="T16" fmla="*/ 9 w 25"/>
                  <a:gd name="T17" fmla="*/ 12 h 12"/>
                  <a:gd name="T18" fmla="*/ 2 w 25"/>
                  <a:gd name="T19" fmla="*/ 9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2" y="2"/>
                    </a:lnTo>
                    <a:lnTo>
                      <a:pt x="9" y="0"/>
                    </a:lnTo>
                    <a:lnTo>
                      <a:pt x="16" y="0"/>
                    </a:lnTo>
                    <a:lnTo>
                      <a:pt x="22" y="2"/>
                    </a:lnTo>
                    <a:lnTo>
                      <a:pt x="25" y="5"/>
                    </a:lnTo>
                    <a:lnTo>
                      <a:pt x="22" y="9"/>
                    </a:lnTo>
                    <a:lnTo>
                      <a:pt x="16" y="12"/>
                    </a:lnTo>
                    <a:lnTo>
                      <a:pt x="9" y="12"/>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22" name="Freeform 1108"/>
              <p:cNvSpPr>
                <a:spLocks/>
              </p:cNvSpPr>
              <p:nvPr/>
            </p:nvSpPr>
            <p:spPr bwMode="auto">
              <a:xfrm>
                <a:off x="3948" y="19671"/>
                <a:ext cx="24" cy="12"/>
              </a:xfrm>
              <a:custGeom>
                <a:avLst/>
                <a:gdLst>
                  <a:gd name="T0" fmla="*/ 0 w 24"/>
                  <a:gd name="T1" fmla="*/ 6 h 12"/>
                  <a:gd name="T2" fmla="*/ 3 w 24"/>
                  <a:gd name="T3" fmla="*/ 2 h 12"/>
                  <a:gd name="T4" fmla="*/ 9 w 24"/>
                  <a:gd name="T5" fmla="*/ 0 h 12"/>
                  <a:gd name="T6" fmla="*/ 16 w 24"/>
                  <a:gd name="T7" fmla="*/ 0 h 12"/>
                  <a:gd name="T8" fmla="*/ 22 w 24"/>
                  <a:gd name="T9" fmla="*/ 2 h 12"/>
                  <a:gd name="T10" fmla="*/ 24 w 24"/>
                  <a:gd name="T11" fmla="*/ 6 h 12"/>
                  <a:gd name="T12" fmla="*/ 22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2" y="2"/>
                    </a:lnTo>
                    <a:lnTo>
                      <a:pt x="24" y="6"/>
                    </a:lnTo>
                    <a:lnTo>
                      <a:pt x="22"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23" name="Freeform 1109"/>
              <p:cNvSpPr>
                <a:spLocks/>
              </p:cNvSpPr>
              <p:nvPr/>
            </p:nvSpPr>
            <p:spPr bwMode="auto">
              <a:xfrm>
                <a:off x="3804" y="19658"/>
                <a:ext cx="25" cy="13"/>
              </a:xfrm>
              <a:custGeom>
                <a:avLst/>
                <a:gdLst>
                  <a:gd name="T0" fmla="*/ 0 w 25"/>
                  <a:gd name="T1" fmla="*/ 6 h 13"/>
                  <a:gd name="T2" fmla="*/ 2 w 25"/>
                  <a:gd name="T3" fmla="*/ 3 h 13"/>
                  <a:gd name="T4" fmla="*/ 8 w 25"/>
                  <a:gd name="T5" fmla="*/ 0 h 13"/>
                  <a:gd name="T6" fmla="*/ 16 w 25"/>
                  <a:gd name="T7" fmla="*/ 0 h 13"/>
                  <a:gd name="T8" fmla="*/ 22 w 25"/>
                  <a:gd name="T9" fmla="*/ 3 h 13"/>
                  <a:gd name="T10" fmla="*/ 25 w 25"/>
                  <a:gd name="T11" fmla="*/ 6 h 13"/>
                  <a:gd name="T12" fmla="*/ 22 w 25"/>
                  <a:gd name="T13" fmla="*/ 10 h 13"/>
                  <a:gd name="T14" fmla="*/ 16 w 25"/>
                  <a:gd name="T15" fmla="*/ 13 h 13"/>
                  <a:gd name="T16" fmla="*/ 8 w 25"/>
                  <a:gd name="T17" fmla="*/ 13 h 13"/>
                  <a:gd name="T18" fmla="*/ 2 w 25"/>
                  <a:gd name="T19" fmla="*/ 10 h 13"/>
                  <a:gd name="T20" fmla="*/ 0 w 25"/>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6"/>
                    </a:moveTo>
                    <a:lnTo>
                      <a:pt x="2" y="3"/>
                    </a:lnTo>
                    <a:lnTo>
                      <a:pt x="8" y="0"/>
                    </a:lnTo>
                    <a:lnTo>
                      <a:pt x="16" y="0"/>
                    </a:lnTo>
                    <a:lnTo>
                      <a:pt x="22" y="3"/>
                    </a:lnTo>
                    <a:lnTo>
                      <a:pt x="25" y="6"/>
                    </a:lnTo>
                    <a:lnTo>
                      <a:pt x="22" y="10"/>
                    </a:lnTo>
                    <a:lnTo>
                      <a:pt x="16" y="13"/>
                    </a:lnTo>
                    <a:lnTo>
                      <a:pt x="8" y="13"/>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24" name="Freeform 1110"/>
              <p:cNvSpPr>
                <a:spLocks/>
              </p:cNvSpPr>
              <p:nvPr/>
            </p:nvSpPr>
            <p:spPr bwMode="auto">
              <a:xfrm>
                <a:off x="3636" y="19646"/>
                <a:ext cx="23" cy="12"/>
              </a:xfrm>
              <a:custGeom>
                <a:avLst/>
                <a:gdLst>
                  <a:gd name="T0" fmla="*/ 0 w 23"/>
                  <a:gd name="T1" fmla="*/ 5 h 12"/>
                  <a:gd name="T2" fmla="*/ 2 w 23"/>
                  <a:gd name="T3" fmla="*/ 2 h 12"/>
                  <a:gd name="T4" fmla="*/ 8 w 23"/>
                  <a:gd name="T5" fmla="*/ 0 h 12"/>
                  <a:gd name="T6" fmla="*/ 16 w 23"/>
                  <a:gd name="T7" fmla="*/ 0 h 12"/>
                  <a:gd name="T8" fmla="*/ 22 w 23"/>
                  <a:gd name="T9" fmla="*/ 2 h 12"/>
                  <a:gd name="T10" fmla="*/ 23 w 23"/>
                  <a:gd name="T11" fmla="*/ 5 h 12"/>
                  <a:gd name="T12" fmla="*/ 22 w 23"/>
                  <a:gd name="T13" fmla="*/ 10 h 12"/>
                  <a:gd name="T14" fmla="*/ 16 w 23"/>
                  <a:gd name="T15" fmla="*/ 12 h 12"/>
                  <a:gd name="T16" fmla="*/ 8 w 23"/>
                  <a:gd name="T17" fmla="*/ 12 h 12"/>
                  <a:gd name="T18" fmla="*/ 2 w 23"/>
                  <a:gd name="T19" fmla="*/ 10 h 12"/>
                  <a:gd name="T20" fmla="*/ 0 w 23"/>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5"/>
                    </a:moveTo>
                    <a:lnTo>
                      <a:pt x="2" y="2"/>
                    </a:lnTo>
                    <a:lnTo>
                      <a:pt x="8" y="0"/>
                    </a:lnTo>
                    <a:lnTo>
                      <a:pt x="16" y="0"/>
                    </a:lnTo>
                    <a:lnTo>
                      <a:pt x="22" y="2"/>
                    </a:lnTo>
                    <a:lnTo>
                      <a:pt x="23" y="5"/>
                    </a:lnTo>
                    <a:lnTo>
                      <a:pt x="22" y="10"/>
                    </a:lnTo>
                    <a:lnTo>
                      <a:pt x="16" y="12"/>
                    </a:lnTo>
                    <a:lnTo>
                      <a:pt x="8"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25" name="Freeform 1111"/>
              <p:cNvSpPr>
                <a:spLocks/>
              </p:cNvSpPr>
              <p:nvPr/>
            </p:nvSpPr>
            <p:spPr bwMode="auto">
              <a:xfrm>
                <a:off x="3504" y="19646"/>
                <a:ext cx="23" cy="12"/>
              </a:xfrm>
              <a:custGeom>
                <a:avLst/>
                <a:gdLst>
                  <a:gd name="T0" fmla="*/ 0 w 23"/>
                  <a:gd name="T1" fmla="*/ 5 h 12"/>
                  <a:gd name="T2" fmla="*/ 2 w 23"/>
                  <a:gd name="T3" fmla="*/ 2 h 12"/>
                  <a:gd name="T4" fmla="*/ 9 w 23"/>
                  <a:gd name="T5" fmla="*/ 0 h 12"/>
                  <a:gd name="T6" fmla="*/ 16 w 23"/>
                  <a:gd name="T7" fmla="*/ 0 h 12"/>
                  <a:gd name="T8" fmla="*/ 21 w 23"/>
                  <a:gd name="T9" fmla="*/ 2 h 12"/>
                  <a:gd name="T10" fmla="*/ 23 w 23"/>
                  <a:gd name="T11" fmla="*/ 5 h 12"/>
                  <a:gd name="T12" fmla="*/ 21 w 23"/>
                  <a:gd name="T13" fmla="*/ 10 h 12"/>
                  <a:gd name="T14" fmla="*/ 16 w 23"/>
                  <a:gd name="T15" fmla="*/ 12 h 12"/>
                  <a:gd name="T16" fmla="*/ 9 w 23"/>
                  <a:gd name="T17" fmla="*/ 12 h 12"/>
                  <a:gd name="T18" fmla="*/ 2 w 23"/>
                  <a:gd name="T19" fmla="*/ 10 h 12"/>
                  <a:gd name="T20" fmla="*/ 0 w 23"/>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5"/>
                    </a:moveTo>
                    <a:lnTo>
                      <a:pt x="2" y="2"/>
                    </a:lnTo>
                    <a:lnTo>
                      <a:pt x="9" y="0"/>
                    </a:lnTo>
                    <a:lnTo>
                      <a:pt x="16" y="0"/>
                    </a:lnTo>
                    <a:lnTo>
                      <a:pt x="21" y="2"/>
                    </a:lnTo>
                    <a:lnTo>
                      <a:pt x="23" y="5"/>
                    </a:lnTo>
                    <a:lnTo>
                      <a:pt x="21" y="10"/>
                    </a:lnTo>
                    <a:lnTo>
                      <a:pt x="16" y="12"/>
                    </a:lnTo>
                    <a:lnTo>
                      <a:pt x="9"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26" name="Freeform 1112"/>
              <p:cNvSpPr>
                <a:spLocks/>
              </p:cNvSpPr>
              <p:nvPr/>
            </p:nvSpPr>
            <p:spPr bwMode="auto">
              <a:xfrm>
                <a:off x="4116" y="19759"/>
                <a:ext cx="24" cy="13"/>
              </a:xfrm>
              <a:custGeom>
                <a:avLst/>
                <a:gdLst>
                  <a:gd name="T0" fmla="*/ 0 w 24"/>
                  <a:gd name="T1" fmla="*/ 7 h 13"/>
                  <a:gd name="T2" fmla="*/ 3 w 24"/>
                  <a:gd name="T3" fmla="*/ 3 h 13"/>
                  <a:gd name="T4" fmla="*/ 9 w 24"/>
                  <a:gd name="T5" fmla="*/ 0 h 13"/>
                  <a:gd name="T6" fmla="*/ 16 w 24"/>
                  <a:gd name="T7" fmla="*/ 0 h 13"/>
                  <a:gd name="T8" fmla="*/ 22 w 24"/>
                  <a:gd name="T9" fmla="*/ 3 h 13"/>
                  <a:gd name="T10" fmla="*/ 24 w 24"/>
                  <a:gd name="T11" fmla="*/ 7 h 13"/>
                  <a:gd name="T12" fmla="*/ 22 w 24"/>
                  <a:gd name="T13" fmla="*/ 10 h 13"/>
                  <a:gd name="T14" fmla="*/ 16 w 24"/>
                  <a:gd name="T15" fmla="*/ 13 h 13"/>
                  <a:gd name="T16" fmla="*/ 9 w 24"/>
                  <a:gd name="T17" fmla="*/ 13 h 13"/>
                  <a:gd name="T18" fmla="*/ 3 w 24"/>
                  <a:gd name="T19" fmla="*/ 10 h 13"/>
                  <a:gd name="T20" fmla="*/ 0 w 24"/>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7"/>
                    </a:moveTo>
                    <a:lnTo>
                      <a:pt x="3" y="3"/>
                    </a:lnTo>
                    <a:lnTo>
                      <a:pt x="9" y="0"/>
                    </a:lnTo>
                    <a:lnTo>
                      <a:pt x="16" y="0"/>
                    </a:lnTo>
                    <a:lnTo>
                      <a:pt x="22" y="3"/>
                    </a:lnTo>
                    <a:lnTo>
                      <a:pt x="24" y="7"/>
                    </a:lnTo>
                    <a:lnTo>
                      <a:pt x="22" y="10"/>
                    </a:lnTo>
                    <a:lnTo>
                      <a:pt x="16" y="13"/>
                    </a:lnTo>
                    <a:lnTo>
                      <a:pt x="9"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27" name="Freeform 1113"/>
              <p:cNvSpPr>
                <a:spLocks/>
              </p:cNvSpPr>
              <p:nvPr/>
            </p:nvSpPr>
            <p:spPr bwMode="auto">
              <a:xfrm>
                <a:off x="4033" y="19779"/>
                <a:ext cx="23" cy="11"/>
              </a:xfrm>
              <a:custGeom>
                <a:avLst/>
                <a:gdLst>
                  <a:gd name="T0" fmla="*/ 0 w 23"/>
                  <a:gd name="T1" fmla="*/ 6 h 11"/>
                  <a:gd name="T2" fmla="*/ 1 w 23"/>
                  <a:gd name="T3" fmla="*/ 2 h 11"/>
                  <a:gd name="T4" fmla="*/ 7 w 23"/>
                  <a:gd name="T5" fmla="*/ 0 h 11"/>
                  <a:gd name="T6" fmla="*/ 15 w 23"/>
                  <a:gd name="T7" fmla="*/ 0 h 11"/>
                  <a:gd name="T8" fmla="*/ 21 w 23"/>
                  <a:gd name="T9" fmla="*/ 2 h 11"/>
                  <a:gd name="T10" fmla="*/ 23 w 23"/>
                  <a:gd name="T11" fmla="*/ 6 h 11"/>
                  <a:gd name="T12" fmla="*/ 21 w 23"/>
                  <a:gd name="T13" fmla="*/ 9 h 11"/>
                  <a:gd name="T14" fmla="*/ 15 w 23"/>
                  <a:gd name="T15" fmla="*/ 11 h 11"/>
                  <a:gd name="T16" fmla="*/ 7 w 23"/>
                  <a:gd name="T17" fmla="*/ 11 h 11"/>
                  <a:gd name="T18" fmla="*/ 1 w 23"/>
                  <a:gd name="T19" fmla="*/ 9 h 11"/>
                  <a:gd name="T20" fmla="*/ 0 w 23"/>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6"/>
                    </a:moveTo>
                    <a:lnTo>
                      <a:pt x="1" y="2"/>
                    </a:lnTo>
                    <a:lnTo>
                      <a:pt x="7" y="0"/>
                    </a:lnTo>
                    <a:lnTo>
                      <a:pt x="15" y="0"/>
                    </a:lnTo>
                    <a:lnTo>
                      <a:pt x="21" y="2"/>
                    </a:lnTo>
                    <a:lnTo>
                      <a:pt x="23" y="6"/>
                    </a:lnTo>
                    <a:lnTo>
                      <a:pt x="21" y="9"/>
                    </a:lnTo>
                    <a:lnTo>
                      <a:pt x="15" y="11"/>
                    </a:lnTo>
                    <a:lnTo>
                      <a:pt x="7" y="11"/>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28" name="Freeform 1114"/>
              <p:cNvSpPr>
                <a:spLocks/>
              </p:cNvSpPr>
              <p:nvPr/>
            </p:nvSpPr>
            <p:spPr bwMode="auto">
              <a:xfrm>
                <a:off x="3912" y="19779"/>
                <a:ext cx="24" cy="11"/>
              </a:xfrm>
              <a:custGeom>
                <a:avLst/>
                <a:gdLst>
                  <a:gd name="T0" fmla="*/ 0 w 24"/>
                  <a:gd name="T1" fmla="*/ 6 h 11"/>
                  <a:gd name="T2" fmla="*/ 2 w 24"/>
                  <a:gd name="T3" fmla="*/ 2 h 11"/>
                  <a:gd name="T4" fmla="*/ 9 w 24"/>
                  <a:gd name="T5" fmla="*/ 0 h 11"/>
                  <a:gd name="T6" fmla="*/ 16 w 24"/>
                  <a:gd name="T7" fmla="*/ 0 h 11"/>
                  <a:gd name="T8" fmla="*/ 22 w 24"/>
                  <a:gd name="T9" fmla="*/ 2 h 11"/>
                  <a:gd name="T10" fmla="*/ 24 w 24"/>
                  <a:gd name="T11" fmla="*/ 6 h 11"/>
                  <a:gd name="T12" fmla="*/ 22 w 24"/>
                  <a:gd name="T13" fmla="*/ 9 h 11"/>
                  <a:gd name="T14" fmla="*/ 16 w 24"/>
                  <a:gd name="T15" fmla="*/ 11 h 11"/>
                  <a:gd name="T16" fmla="*/ 9 w 24"/>
                  <a:gd name="T17" fmla="*/ 11 h 11"/>
                  <a:gd name="T18" fmla="*/ 2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2" y="2"/>
                    </a:lnTo>
                    <a:lnTo>
                      <a:pt x="9" y="0"/>
                    </a:lnTo>
                    <a:lnTo>
                      <a:pt x="16" y="0"/>
                    </a:lnTo>
                    <a:lnTo>
                      <a:pt x="22" y="2"/>
                    </a:lnTo>
                    <a:lnTo>
                      <a:pt x="24" y="6"/>
                    </a:lnTo>
                    <a:lnTo>
                      <a:pt x="22" y="9"/>
                    </a:lnTo>
                    <a:lnTo>
                      <a:pt x="16" y="11"/>
                    </a:lnTo>
                    <a:lnTo>
                      <a:pt x="9" y="11"/>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29" name="Freeform 1115"/>
              <p:cNvSpPr>
                <a:spLocks/>
              </p:cNvSpPr>
              <p:nvPr/>
            </p:nvSpPr>
            <p:spPr bwMode="auto">
              <a:xfrm>
                <a:off x="3768" y="19798"/>
                <a:ext cx="25" cy="12"/>
              </a:xfrm>
              <a:custGeom>
                <a:avLst/>
                <a:gdLst>
                  <a:gd name="T0" fmla="*/ 0 w 25"/>
                  <a:gd name="T1" fmla="*/ 5 h 12"/>
                  <a:gd name="T2" fmla="*/ 2 w 25"/>
                  <a:gd name="T3" fmla="*/ 2 h 12"/>
                  <a:gd name="T4" fmla="*/ 8 w 25"/>
                  <a:gd name="T5" fmla="*/ 0 h 12"/>
                  <a:gd name="T6" fmla="*/ 16 w 25"/>
                  <a:gd name="T7" fmla="*/ 0 h 12"/>
                  <a:gd name="T8" fmla="*/ 22 w 25"/>
                  <a:gd name="T9" fmla="*/ 2 h 12"/>
                  <a:gd name="T10" fmla="*/ 25 w 25"/>
                  <a:gd name="T11" fmla="*/ 5 h 12"/>
                  <a:gd name="T12" fmla="*/ 22 w 25"/>
                  <a:gd name="T13" fmla="*/ 10 h 12"/>
                  <a:gd name="T14" fmla="*/ 16 w 25"/>
                  <a:gd name="T15" fmla="*/ 12 h 12"/>
                  <a:gd name="T16" fmla="*/ 8 w 25"/>
                  <a:gd name="T17" fmla="*/ 12 h 12"/>
                  <a:gd name="T18" fmla="*/ 2 w 25"/>
                  <a:gd name="T19" fmla="*/ 10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2" y="2"/>
                    </a:lnTo>
                    <a:lnTo>
                      <a:pt x="8" y="0"/>
                    </a:lnTo>
                    <a:lnTo>
                      <a:pt x="16" y="0"/>
                    </a:lnTo>
                    <a:lnTo>
                      <a:pt x="22" y="2"/>
                    </a:lnTo>
                    <a:lnTo>
                      <a:pt x="25" y="5"/>
                    </a:lnTo>
                    <a:lnTo>
                      <a:pt x="22" y="10"/>
                    </a:lnTo>
                    <a:lnTo>
                      <a:pt x="16" y="12"/>
                    </a:lnTo>
                    <a:lnTo>
                      <a:pt x="8"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30" name="Freeform 1116"/>
              <p:cNvSpPr>
                <a:spLocks/>
              </p:cNvSpPr>
              <p:nvPr/>
            </p:nvSpPr>
            <p:spPr bwMode="auto">
              <a:xfrm>
                <a:off x="3612" y="19804"/>
                <a:ext cx="24" cy="12"/>
              </a:xfrm>
              <a:custGeom>
                <a:avLst/>
                <a:gdLst>
                  <a:gd name="T0" fmla="*/ 0 w 24"/>
                  <a:gd name="T1" fmla="*/ 6 h 12"/>
                  <a:gd name="T2" fmla="*/ 3 w 24"/>
                  <a:gd name="T3" fmla="*/ 3 h 12"/>
                  <a:gd name="T4" fmla="*/ 9 w 24"/>
                  <a:gd name="T5" fmla="*/ 0 h 12"/>
                  <a:gd name="T6" fmla="*/ 15 w 24"/>
                  <a:gd name="T7" fmla="*/ 0 h 12"/>
                  <a:gd name="T8" fmla="*/ 21 w 24"/>
                  <a:gd name="T9" fmla="*/ 3 h 12"/>
                  <a:gd name="T10" fmla="*/ 24 w 24"/>
                  <a:gd name="T11" fmla="*/ 6 h 12"/>
                  <a:gd name="T12" fmla="*/ 21 w 24"/>
                  <a:gd name="T13" fmla="*/ 10 h 12"/>
                  <a:gd name="T14" fmla="*/ 15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3"/>
                    </a:lnTo>
                    <a:lnTo>
                      <a:pt x="9" y="0"/>
                    </a:lnTo>
                    <a:lnTo>
                      <a:pt x="15" y="0"/>
                    </a:lnTo>
                    <a:lnTo>
                      <a:pt x="21" y="3"/>
                    </a:lnTo>
                    <a:lnTo>
                      <a:pt x="24" y="6"/>
                    </a:lnTo>
                    <a:lnTo>
                      <a:pt x="21" y="10"/>
                    </a:lnTo>
                    <a:lnTo>
                      <a:pt x="15"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31" name="Freeform 1117"/>
              <p:cNvSpPr>
                <a:spLocks/>
              </p:cNvSpPr>
              <p:nvPr/>
            </p:nvSpPr>
            <p:spPr bwMode="auto">
              <a:xfrm>
                <a:off x="3336" y="19646"/>
                <a:ext cx="24" cy="12"/>
              </a:xfrm>
              <a:custGeom>
                <a:avLst/>
                <a:gdLst>
                  <a:gd name="T0" fmla="*/ 0 w 24"/>
                  <a:gd name="T1" fmla="*/ 5 h 12"/>
                  <a:gd name="T2" fmla="*/ 2 w 24"/>
                  <a:gd name="T3" fmla="*/ 2 h 12"/>
                  <a:gd name="T4" fmla="*/ 9 w 24"/>
                  <a:gd name="T5" fmla="*/ 0 h 12"/>
                  <a:gd name="T6" fmla="*/ 16 w 24"/>
                  <a:gd name="T7" fmla="*/ 0 h 12"/>
                  <a:gd name="T8" fmla="*/ 21 w 24"/>
                  <a:gd name="T9" fmla="*/ 2 h 12"/>
                  <a:gd name="T10" fmla="*/ 24 w 24"/>
                  <a:gd name="T11" fmla="*/ 5 h 12"/>
                  <a:gd name="T12" fmla="*/ 21 w 24"/>
                  <a:gd name="T13" fmla="*/ 10 h 12"/>
                  <a:gd name="T14" fmla="*/ 16 w 24"/>
                  <a:gd name="T15" fmla="*/ 12 h 12"/>
                  <a:gd name="T16" fmla="*/ 9 w 24"/>
                  <a:gd name="T17" fmla="*/ 12 h 12"/>
                  <a:gd name="T18" fmla="*/ 2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9" y="0"/>
                    </a:lnTo>
                    <a:lnTo>
                      <a:pt x="16" y="0"/>
                    </a:lnTo>
                    <a:lnTo>
                      <a:pt x="21" y="2"/>
                    </a:lnTo>
                    <a:lnTo>
                      <a:pt x="24" y="5"/>
                    </a:lnTo>
                    <a:lnTo>
                      <a:pt x="21" y="10"/>
                    </a:lnTo>
                    <a:lnTo>
                      <a:pt x="16" y="12"/>
                    </a:lnTo>
                    <a:lnTo>
                      <a:pt x="9"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32" name="Freeform 1118"/>
              <p:cNvSpPr>
                <a:spLocks/>
              </p:cNvSpPr>
              <p:nvPr/>
            </p:nvSpPr>
            <p:spPr bwMode="auto">
              <a:xfrm>
                <a:off x="3300" y="19810"/>
                <a:ext cx="23" cy="13"/>
              </a:xfrm>
              <a:custGeom>
                <a:avLst/>
                <a:gdLst>
                  <a:gd name="T0" fmla="*/ 0 w 23"/>
                  <a:gd name="T1" fmla="*/ 6 h 13"/>
                  <a:gd name="T2" fmla="*/ 2 w 23"/>
                  <a:gd name="T3" fmla="*/ 3 h 13"/>
                  <a:gd name="T4" fmla="*/ 8 w 23"/>
                  <a:gd name="T5" fmla="*/ 0 h 13"/>
                  <a:gd name="T6" fmla="*/ 16 w 23"/>
                  <a:gd name="T7" fmla="*/ 0 h 13"/>
                  <a:gd name="T8" fmla="*/ 21 w 23"/>
                  <a:gd name="T9" fmla="*/ 3 h 13"/>
                  <a:gd name="T10" fmla="*/ 23 w 23"/>
                  <a:gd name="T11" fmla="*/ 6 h 13"/>
                  <a:gd name="T12" fmla="*/ 21 w 23"/>
                  <a:gd name="T13" fmla="*/ 9 h 13"/>
                  <a:gd name="T14" fmla="*/ 16 w 23"/>
                  <a:gd name="T15" fmla="*/ 13 h 13"/>
                  <a:gd name="T16" fmla="*/ 8 w 23"/>
                  <a:gd name="T17" fmla="*/ 13 h 13"/>
                  <a:gd name="T18" fmla="*/ 2 w 23"/>
                  <a:gd name="T19" fmla="*/ 9 h 13"/>
                  <a:gd name="T20" fmla="*/ 0 w 23"/>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6"/>
                    </a:moveTo>
                    <a:lnTo>
                      <a:pt x="2" y="3"/>
                    </a:lnTo>
                    <a:lnTo>
                      <a:pt x="8" y="0"/>
                    </a:lnTo>
                    <a:lnTo>
                      <a:pt x="16" y="0"/>
                    </a:lnTo>
                    <a:lnTo>
                      <a:pt x="21" y="3"/>
                    </a:lnTo>
                    <a:lnTo>
                      <a:pt x="23" y="6"/>
                    </a:lnTo>
                    <a:lnTo>
                      <a:pt x="21" y="9"/>
                    </a:lnTo>
                    <a:lnTo>
                      <a:pt x="16" y="13"/>
                    </a:lnTo>
                    <a:lnTo>
                      <a:pt x="8" y="13"/>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33" name="Freeform 1119"/>
              <p:cNvSpPr>
                <a:spLocks/>
              </p:cNvSpPr>
              <p:nvPr/>
            </p:nvSpPr>
            <p:spPr bwMode="auto">
              <a:xfrm>
                <a:off x="3168" y="19646"/>
                <a:ext cx="24" cy="12"/>
              </a:xfrm>
              <a:custGeom>
                <a:avLst/>
                <a:gdLst>
                  <a:gd name="T0" fmla="*/ 0 w 24"/>
                  <a:gd name="T1" fmla="*/ 5 h 12"/>
                  <a:gd name="T2" fmla="*/ 2 w 24"/>
                  <a:gd name="T3" fmla="*/ 2 h 12"/>
                  <a:gd name="T4" fmla="*/ 7 w 24"/>
                  <a:gd name="T5" fmla="*/ 0 h 12"/>
                  <a:gd name="T6" fmla="*/ 15 w 24"/>
                  <a:gd name="T7" fmla="*/ 0 h 12"/>
                  <a:gd name="T8" fmla="*/ 21 w 24"/>
                  <a:gd name="T9" fmla="*/ 2 h 12"/>
                  <a:gd name="T10" fmla="*/ 24 w 24"/>
                  <a:gd name="T11" fmla="*/ 5 h 12"/>
                  <a:gd name="T12" fmla="*/ 21 w 24"/>
                  <a:gd name="T13" fmla="*/ 10 h 12"/>
                  <a:gd name="T14" fmla="*/ 15 w 24"/>
                  <a:gd name="T15" fmla="*/ 12 h 12"/>
                  <a:gd name="T16" fmla="*/ 7 w 24"/>
                  <a:gd name="T17" fmla="*/ 12 h 12"/>
                  <a:gd name="T18" fmla="*/ 2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7" y="0"/>
                    </a:lnTo>
                    <a:lnTo>
                      <a:pt x="15" y="0"/>
                    </a:lnTo>
                    <a:lnTo>
                      <a:pt x="21" y="2"/>
                    </a:lnTo>
                    <a:lnTo>
                      <a:pt x="24" y="5"/>
                    </a:lnTo>
                    <a:lnTo>
                      <a:pt x="21" y="10"/>
                    </a:lnTo>
                    <a:lnTo>
                      <a:pt x="15" y="12"/>
                    </a:lnTo>
                    <a:lnTo>
                      <a:pt x="7"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34" name="Freeform 1120"/>
              <p:cNvSpPr>
                <a:spLocks/>
              </p:cNvSpPr>
              <p:nvPr/>
            </p:nvSpPr>
            <p:spPr bwMode="auto">
              <a:xfrm>
                <a:off x="3144" y="19810"/>
                <a:ext cx="24" cy="13"/>
              </a:xfrm>
              <a:custGeom>
                <a:avLst/>
                <a:gdLst>
                  <a:gd name="T0" fmla="*/ 0 w 24"/>
                  <a:gd name="T1" fmla="*/ 6 h 13"/>
                  <a:gd name="T2" fmla="*/ 1 w 24"/>
                  <a:gd name="T3" fmla="*/ 3 h 13"/>
                  <a:gd name="T4" fmla="*/ 8 w 24"/>
                  <a:gd name="T5" fmla="*/ 0 h 13"/>
                  <a:gd name="T6" fmla="*/ 15 w 24"/>
                  <a:gd name="T7" fmla="*/ 0 h 13"/>
                  <a:gd name="T8" fmla="*/ 21 w 24"/>
                  <a:gd name="T9" fmla="*/ 3 h 13"/>
                  <a:gd name="T10" fmla="*/ 24 w 24"/>
                  <a:gd name="T11" fmla="*/ 6 h 13"/>
                  <a:gd name="T12" fmla="*/ 21 w 24"/>
                  <a:gd name="T13" fmla="*/ 9 h 13"/>
                  <a:gd name="T14" fmla="*/ 15 w 24"/>
                  <a:gd name="T15" fmla="*/ 13 h 13"/>
                  <a:gd name="T16" fmla="*/ 8 w 24"/>
                  <a:gd name="T17" fmla="*/ 13 h 13"/>
                  <a:gd name="T18" fmla="*/ 1 w 24"/>
                  <a:gd name="T19" fmla="*/ 9 h 13"/>
                  <a:gd name="T20" fmla="*/ 0 w 24"/>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6"/>
                    </a:moveTo>
                    <a:lnTo>
                      <a:pt x="1" y="3"/>
                    </a:lnTo>
                    <a:lnTo>
                      <a:pt x="8" y="0"/>
                    </a:lnTo>
                    <a:lnTo>
                      <a:pt x="15" y="0"/>
                    </a:lnTo>
                    <a:lnTo>
                      <a:pt x="21" y="3"/>
                    </a:lnTo>
                    <a:lnTo>
                      <a:pt x="24" y="6"/>
                    </a:lnTo>
                    <a:lnTo>
                      <a:pt x="21" y="9"/>
                    </a:lnTo>
                    <a:lnTo>
                      <a:pt x="15" y="13"/>
                    </a:lnTo>
                    <a:lnTo>
                      <a:pt x="8" y="13"/>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35" name="Freeform 1121"/>
              <p:cNvSpPr>
                <a:spLocks/>
              </p:cNvSpPr>
              <p:nvPr/>
            </p:nvSpPr>
            <p:spPr bwMode="auto">
              <a:xfrm>
                <a:off x="3024" y="19646"/>
                <a:ext cx="23" cy="12"/>
              </a:xfrm>
              <a:custGeom>
                <a:avLst/>
                <a:gdLst>
                  <a:gd name="T0" fmla="*/ 0 w 23"/>
                  <a:gd name="T1" fmla="*/ 5 h 12"/>
                  <a:gd name="T2" fmla="*/ 2 w 23"/>
                  <a:gd name="T3" fmla="*/ 2 h 12"/>
                  <a:gd name="T4" fmla="*/ 8 w 23"/>
                  <a:gd name="T5" fmla="*/ 0 h 12"/>
                  <a:gd name="T6" fmla="*/ 16 w 23"/>
                  <a:gd name="T7" fmla="*/ 0 h 12"/>
                  <a:gd name="T8" fmla="*/ 21 w 23"/>
                  <a:gd name="T9" fmla="*/ 2 h 12"/>
                  <a:gd name="T10" fmla="*/ 23 w 23"/>
                  <a:gd name="T11" fmla="*/ 5 h 12"/>
                  <a:gd name="T12" fmla="*/ 21 w 23"/>
                  <a:gd name="T13" fmla="*/ 10 h 12"/>
                  <a:gd name="T14" fmla="*/ 16 w 23"/>
                  <a:gd name="T15" fmla="*/ 12 h 12"/>
                  <a:gd name="T16" fmla="*/ 8 w 23"/>
                  <a:gd name="T17" fmla="*/ 12 h 12"/>
                  <a:gd name="T18" fmla="*/ 2 w 23"/>
                  <a:gd name="T19" fmla="*/ 10 h 12"/>
                  <a:gd name="T20" fmla="*/ 0 w 23"/>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5"/>
                    </a:moveTo>
                    <a:lnTo>
                      <a:pt x="2" y="2"/>
                    </a:lnTo>
                    <a:lnTo>
                      <a:pt x="8" y="0"/>
                    </a:lnTo>
                    <a:lnTo>
                      <a:pt x="16" y="0"/>
                    </a:lnTo>
                    <a:lnTo>
                      <a:pt x="21" y="2"/>
                    </a:lnTo>
                    <a:lnTo>
                      <a:pt x="23" y="5"/>
                    </a:lnTo>
                    <a:lnTo>
                      <a:pt x="21" y="10"/>
                    </a:lnTo>
                    <a:lnTo>
                      <a:pt x="16" y="12"/>
                    </a:lnTo>
                    <a:lnTo>
                      <a:pt x="8"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36" name="Freeform 1122"/>
              <p:cNvSpPr>
                <a:spLocks/>
              </p:cNvSpPr>
              <p:nvPr/>
            </p:nvSpPr>
            <p:spPr bwMode="auto">
              <a:xfrm>
                <a:off x="3047" y="19810"/>
                <a:ext cx="25" cy="13"/>
              </a:xfrm>
              <a:custGeom>
                <a:avLst/>
                <a:gdLst>
                  <a:gd name="T0" fmla="*/ 0 w 25"/>
                  <a:gd name="T1" fmla="*/ 6 h 13"/>
                  <a:gd name="T2" fmla="*/ 3 w 25"/>
                  <a:gd name="T3" fmla="*/ 3 h 13"/>
                  <a:gd name="T4" fmla="*/ 9 w 25"/>
                  <a:gd name="T5" fmla="*/ 0 h 13"/>
                  <a:gd name="T6" fmla="*/ 16 w 25"/>
                  <a:gd name="T7" fmla="*/ 0 h 13"/>
                  <a:gd name="T8" fmla="*/ 23 w 25"/>
                  <a:gd name="T9" fmla="*/ 3 h 13"/>
                  <a:gd name="T10" fmla="*/ 25 w 25"/>
                  <a:gd name="T11" fmla="*/ 6 h 13"/>
                  <a:gd name="T12" fmla="*/ 23 w 25"/>
                  <a:gd name="T13" fmla="*/ 9 h 13"/>
                  <a:gd name="T14" fmla="*/ 16 w 25"/>
                  <a:gd name="T15" fmla="*/ 13 h 13"/>
                  <a:gd name="T16" fmla="*/ 9 w 25"/>
                  <a:gd name="T17" fmla="*/ 13 h 13"/>
                  <a:gd name="T18" fmla="*/ 3 w 25"/>
                  <a:gd name="T19" fmla="*/ 9 h 13"/>
                  <a:gd name="T20" fmla="*/ 0 w 25"/>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6"/>
                    </a:moveTo>
                    <a:lnTo>
                      <a:pt x="3" y="3"/>
                    </a:lnTo>
                    <a:lnTo>
                      <a:pt x="9" y="0"/>
                    </a:lnTo>
                    <a:lnTo>
                      <a:pt x="16" y="0"/>
                    </a:lnTo>
                    <a:lnTo>
                      <a:pt x="23" y="3"/>
                    </a:lnTo>
                    <a:lnTo>
                      <a:pt x="25" y="6"/>
                    </a:lnTo>
                    <a:lnTo>
                      <a:pt x="23" y="9"/>
                    </a:lnTo>
                    <a:lnTo>
                      <a:pt x="16" y="13"/>
                    </a:lnTo>
                    <a:lnTo>
                      <a:pt x="9" y="13"/>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37" name="Freeform 1123"/>
              <p:cNvSpPr>
                <a:spLocks/>
              </p:cNvSpPr>
              <p:nvPr/>
            </p:nvSpPr>
            <p:spPr bwMode="auto">
              <a:xfrm>
                <a:off x="2832" y="19658"/>
                <a:ext cx="24" cy="13"/>
              </a:xfrm>
              <a:custGeom>
                <a:avLst/>
                <a:gdLst>
                  <a:gd name="T0" fmla="*/ 0 w 24"/>
                  <a:gd name="T1" fmla="*/ 6 h 13"/>
                  <a:gd name="T2" fmla="*/ 1 w 24"/>
                  <a:gd name="T3" fmla="*/ 3 h 13"/>
                  <a:gd name="T4" fmla="*/ 7 w 24"/>
                  <a:gd name="T5" fmla="*/ 0 h 13"/>
                  <a:gd name="T6" fmla="*/ 15 w 24"/>
                  <a:gd name="T7" fmla="*/ 0 h 13"/>
                  <a:gd name="T8" fmla="*/ 21 w 24"/>
                  <a:gd name="T9" fmla="*/ 3 h 13"/>
                  <a:gd name="T10" fmla="*/ 24 w 24"/>
                  <a:gd name="T11" fmla="*/ 6 h 13"/>
                  <a:gd name="T12" fmla="*/ 21 w 24"/>
                  <a:gd name="T13" fmla="*/ 10 h 13"/>
                  <a:gd name="T14" fmla="*/ 15 w 24"/>
                  <a:gd name="T15" fmla="*/ 13 h 13"/>
                  <a:gd name="T16" fmla="*/ 7 w 24"/>
                  <a:gd name="T17" fmla="*/ 13 h 13"/>
                  <a:gd name="T18" fmla="*/ 1 w 24"/>
                  <a:gd name="T19" fmla="*/ 10 h 13"/>
                  <a:gd name="T20" fmla="*/ 0 w 24"/>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6"/>
                    </a:moveTo>
                    <a:lnTo>
                      <a:pt x="1" y="3"/>
                    </a:lnTo>
                    <a:lnTo>
                      <a:pt x="7" y="0"/>
                    </a:lnTo>
                    <a:lnTo>
                      <a:pt x="15" y="0"/>
                    </a:lnTo>
                    <a:lnTo>
                      <a:pt x="21" y="3"/>
                    </a:lnTo>
                    <a:lnTo>
                      <a:pt x="24" y="6"/>
                    </a:lnTo>
                    <a:lnTo>
                      <a:pt x="21" y="10"/>
                    </a:lnTo>
                    <a:lnTo>
                      <a:pt x="15" y="13"/>
                    </a:lnTo>
                    <a:lnTo>
                      <a:pt x="7" y="13"/>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38" name="Freeform 1124"/>
              <p:cNvSpPr>
                <a:spLocks/>
              </p:cNvSpPr>
              <p:nvPr/>
            </p:nvSpPr>
            <p:spPr bwMode="auto">
              <a:xfrm>
                <a:off x="2879" y="19804"/>
                <a:ext cx="25" cy="12"/>
              </a:xfrm>
              <a:custGeom>
                <a:avLst/>
                <a:gdLst>
                  <a:gd name="T0" fmla="*/ 0 w 25"/>
                  <a:gd name="T1" fmla="*/ 6 h 12"/>
                  <a:gd name="T2" fmla="*/ 3 w 25"/>
                  <a:gd name="T3" fmla="*/ 3 h 12"/>
                  <a:gd name="T4" fmla="*/ 9 w 25"/>
                  <a:gd name="T5" fmla="*/ 0 h 12"/>
                  <a:gd name="T6" fmla="*/ 16 w 25"/>
                  <a:gd name="T7" fmla="*/ 0 h 12"/>
                  <a:gd name="T8" fmla="*/ 23 w 25"/>
                  <a:gd name="T9" fmla="*/ 3 h 12"/>
                  <a:gd name="T10" fmla="*/ 25 w 25"/>
                  <a:gd name="T11" fmla="*/ 6 h 12"/>
                  <a:gd name="T12" fmla="*/ 23 w 25"/>
                  <a:gd name="T13" fmla="*/ 10 h 12"/>
                  <a:gd name="T14" fmla="*/ 16 w 25"/>
                  <a:gd name="T15" fmla="*/ 12 h 12"/>
                  <a:gd name="T16" fmla="*/ 9 w 25"/>
                  <a:gd name="T17" fmla="*/ 12 h 12"/>
                  <a:gd name="T18" fmla="*/ 3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3" y="3"/>
                    </a:lnTo>
                    <a:lnTo>
                      <a:pt x="9" y="0"/>
                    </a:lnTo>
                    <a:lnTo>
                      <a:pt x="16" y="0"/>
                    </a:lnTo>
                    <a:lnTo>
                      <a:pt x="23" y="3"/>
                    </a:lnTo>
                    <a:lnTo>
                      <a:pt x="25" y="6"/>
                    </a:lnTo>
                    <a:lnTo>
                      <a:pt x="23"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39" name="Freeform 1125"/>
              <p:cNvSpPr>
                <a:spLocks/>
              </p:cNvSpPr>
              <p:nvPr/>
            </p:nvSpPr>
            <p:spPr bwMode="auto">
              <a:xfrm>
                <a:off x="2675" y="19671"/>
                <a:ext cx="24" cy="12"/>
              </a:xfrm>
              <a:custGeom>
                <a:avLst/>
                <a:gdLst>
                  <a:gd name="T0" fmla="*/ 0 w 24"/>
                  <a:gd name="T1" fmla="*/ 6 h 12"/>
                  <a:gd name="T2" fmla="*/ 3 w 24"/>
                  <a:gd name="T3" fmla="*/ 2 h 12"/>
                  <a:gd name="T4" fmla="*/ 9 w 24"/>
                  <a:gd name="T5" fmla="*/ 0 h 12"/>
                  <a:gd name="T6" fmla="*/ 16 w 24"/>
                  <a:gd name="T7" fmla="*/ 0 h 12"/>
                  <a:gd name="T8" fmla="*/ 23 w 24"/>
                  <a:gd name="T9" fmla="*/ 2 h 12"/>
                  <a:gd name="T10" fmla="*/ 24 w 24"/>
                  <a:gd name="T11" fmla="*/ 6 h 12"/>
                  <a:gd name="T12" fmla="*/ 23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3" y="2"/>
                    </a:lnTo>
                    <a:lnTo>
                      <a:pt x="24" y="6"/>
                    </a:lnTo>
                    <a:lnTo>
                      <a:pt x="23"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40" name="Freeform 1126"/>
              <p:cNvSpPr>
                <a:spLocks/>
              </p:cNvSpPr>
              <p:nvPr/>
            </p:nvSpPr>
            <p:spPr bwMode="auto">
              <a:xfrm>
                <a:off x="2711" y="19785"/>
                <a:ext cx="24" cy="12"/>
              </a:xfrm>
              <a:custGeom>
                <a:avLst/>
                <a:gdLst>
                  <a:gd name="T0" fmla="*/ 0 w 24"/>
                  <a:gd name="T1" fmla="*/ 5 h 12"/>
                  <a:gd name="T2" fmla="*/ 3 w 24"/>
                  <a:gd name="T3" fmla="*/ 2 h 12"/>
                  <a:gd name="T4" fmla="*/ 9 w 24"/>
                  <a:gd name="T5" fmla="*/ 0 h 12"/>
                  <a:gd name="T6" fmla="*/ 16 w 24"/>
                  <a:gd name="T7" fmla="*/ 0 h 12"/>
                  <a:gd name="T8" fmla="*/ 23 w 24"/>
                  <a:gd name="T9" fmla="*/ 2 h 12"/>
                  <a:gd name="T10" fmla="*/ 24 w 24"/>
                  <a:gd name="T11" fmla="*/ 5 h 12"/>
                  <a:gd name="T12" fmla="*/ 23 w 24"/>
                  <a:gd name="T13" fmla="*/ 10 h 12"/>
                  <a:gd name="T14" fmla="*/ 16 w 24"/>
                  <a:gd name="T15" fmla="*/ 12 h 12"/>
                  <a:gd name="T16" fmla="*/ 9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6" y="0"/>
                    </a:lnTo>
                    <a:lnTo>
                      <a:pt x="23" y="2"/>
                    </a:lnTo>
                    <a:lnTo>
                      <a:pt x="24" y="5"/>
                    </a:lnTo>
                    <a:lnTo>
                      <a:pt x="23" y="10"/>
                    </a:lnTo>
                    <a:lnTo>
                      <a:pt x="16"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41" name="Freeform 1127"/>
              <p:cNvSpPr>
                <a:spLocks/>
              </p:cNvSpPr>
              <p:nvPr/>
            </p:nvSpPr>
            <p:spPr bwMode="auto">
              <a:xfrm>
                <a:off x="2543" y="19684"/>
                <a:ext cx="24" cy="12"/>
              </a:xfrm>
              <a:custGeom>
                <a:avLst/>
                <a:gdLst>
                  <a:gd name="T0" fmla="*/ 0 w 24"/>
                  <a:gd name="T1" fmla="*/ 5 h 12"/>
                  <a:gd name="T2" fmla="*/ 3 w 24"/>
                  <a:gd name="T3" fmla="*/ 2 h 12"/>
                  <a:gd name="T4" fmla="*/ 9 w 24"/>
                  <a:gd name="T5" fmla="*/ 0 h 12"/>
                  <a:gd name="T6" fmla="*/ 16 w 24"/>
                  <a:gd name="T7" fmla="*/ 0 h 12"/>
                  <a:gd name="T8" fmla="*/ 21 w 24"/>
                  <a:gd name="T9" fmla="*/ 2 h 12"/>
                  <a:gd name="T10" fmla="*/ 24 w 24"/>
                  <a:gd name="T11" fmla="*/ 5 h 12"/>
                  <a:gd name="T12" fmla="*/ 21 w 24"/>
                  <a:gd name="T13" fmla="*/ 9 h 12"/>
                  <a:gd name="T14" fmla="*/ 16 w 24"/>
                  <a:gd name="T15" fmla="*/ 12 h 12"/>
                  <a:gd name="T16" fmla="*/ 9 w 24"/>
                  <a:gd name="T17" fmla="*/ 12 h 12"/>
                  <a:gd name="T18" fmla="*/ 3 w 24"/>
                  <a:gd name="T19" fmla="*/ 9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6" y="0"/>
                    </a:lnTo>
                    <a:lnTo>
                      <a:pt x="21" y="2"/>
                    </a:lnTo>
                    <a:lnTo>
                      <a:pt x="24" y="5"/>
                    </a:lnTo>
                    <a:lnTo>
                      <a:pt x="21" y="9"/>
                    </a:lnTo>
                    <a:lnTo>
                      <a:pt x="16" y="12"/>
                    </a:lnTo>
                    <a:lnTo>
                      <a:pt x="9" y="12"/>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42" name="Freeform 1128"/>
              <p:cNvSpPr>
                <a:spLocks/>
              </p:cNvSpPr>
              <p:nvPr/>
            </p:nvSpPr>
            <p:spPr bwMode="auto">
              <a:xfrm>
                <a:off x="2556" y="19772"/>
                <a:ext cx="23" cy="12"/>
              </a:xfrm>
              <a:custGeom>
                <a:avLst/>
                <a:gdLst>
                  <a:gd name="T0" fmla="*/ 0 w 23"/>
                  <a:gd name="T1" fmla="*/ 7 h 12"/>
                  <a:gd name="T2" fmla="*/ 1 w 23"/>
                  <a:gd name="T3" fmla="*/ 2 h 12"/>
                  <a:gd name="T4" fmla="*/ 7 w 23"/>
                  <a:gd name="T5" fmla="*/ 0 h 12"/>
                  <a:gd name="T6" fmla="*/ 15 w 23"/>
                  <a:gd name="T7" fmla="*/ 0 h 12"/>
                  <a:gd name="T8" fmla="*/ 21 w 23"/>
                  <a:gd name="T9" fmla="*/ 2 h 12"/>
                  <a:gd name="T10" fmla="*/ 23 w 23"/>
                  <a:gd name="T11" fmla="*/ 7 h 12"/>
                  <a:gd name="T12" fmla="*/ 21 w 23"/>
                  <a:gd name="T13" fmla="*/ 10 h 12"/>
                  <a:gd name="T14" fmla="*/ 15 w 23"/>
                  <a:gd name="T15" fmla="*/ 12 h 12"/>
                  <a:gd name="T16" fmla="*/ 7 w 23"/>
                  <a:gd name="T17" fmla="*/ 12 h 12"/>
                  <a:gd name="T18" fmla="*/ 1 w 23"/>
                  <a:gd name="T19" fmla="*/ 10 h 12"/>
                  <a:gd name="T20" fmla="*/ 0 w 23"/>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7"/>
                    </a:moveTo>
                    <a:lnTo>
                      <a:pt x="1" y="2"/>
                    </a:lnTo>
                    <a:lnTo>
                      <a:pt x="7" y="0"/>
                    </a:lnTo>
                    <a:lnTo>
                      <a:pt x="15" y="0"/>
                    </a:lnTo>
                    <a:lnTo>
                      <a:pt x="21" y="2"/>
                    </a:lnTo>
                    <a:lnTo>
                      <a:pt x="23" y="7"/>
                    </a:lnTo>
                    <a:lnTo>
                      <a:pt x="21" y="10"/>
                    </a:lnTo>
                    <a:lnTo>
                      <a:pt x="15" y="12"/>
                    </a:lnTo>
                    <a:lnTo>
                      <a:pt x="7" y="12"/>
                    </a:lnTo>
                    <a:lnTo>
                      <a:pt x="1"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43" name="Freeform 1129"/>
              <p:cNvSpPr>
                <a:spLocks/>
              </p:cNvSpPr>
              <p:nvPr/>
            </p:nvSpPr>
            <p:spPr bwMode="auto">
              <a:xfrm>
                <a:off x="2375" y="19734"/>
                <a:ext cx="24" cy="12"/>
              </a:xfrm>
              <a:custGeom>
                <a:avLst/>
                <a:gdLst>
                  <a:gd name="T0" fmla="*/ 0 w 24"/>
                  <a:gd name="T1" fmla="*/ 6 h 12"/>
                  <a:gd name="T2" fmla="*/ 3 w 24"/>
                  <a:gd name="T3" fmla="*/ 3 h 12"/>
                  <a:gd name="T4" fmla="*/ 9 w 24"/>
                  <a:gd name="T5" fmla="*/ 0 h 12"/>
                  <a:gd name="T6" fmla="*/ 16 w 24"/>
                  <a:gd name="T7" fmla="*/ 0 h 12"/>
                  <a:gd name="T8" fmla="*/ 21 w 24"/>
                  <a:gd name="T9" fmla="*/ 3 h 12"/>
                  <a:gd name="T10" fmla="*/ 24 w 24"/>
                  <a:gd name="T11" fmla="*/ 6 h 12"/>
                  <a:gd name="T12" fmla="*/ 21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3"/>
                    </a:lnTo>
                    <a:lnTo>
                      <a:pt x="9" y="0"/>
                    </a:lnTo>
                    <a:lnTo>
                      <a:pt x="16" y="0"/>
                    </a:lnTo>
                    <a:lnTo>
                      <a:pt x="21" y="3"/>
                    </a:lnTo>
                    <a:lnTo>
                      <a:pt x="24" y="6"/>
                    </a:lnTo>
                    <a:lnTo>
                      <a:pt x="21"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44" name="Rectangle 1130"/>
              <p:cNvSpPr>
                <a:spLocks noChangeArrowheads="1"/>
              </p:cNvSpPr>
              <p:nvPr/>
            </p:nvSpPr>
            <p:spPr bwMode="auto">
              <a:xfrm>
                <a:off x="2688" y="20620"/>
                <a:ext cx="47" cy="51"/>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45" name="Rectangle 1131"/>
              <p:cNvSpPr>
                <a:spLocks noChangeArrowheads="1"/>
              </p:cNvSpPr>
              <p:nvPr/>
            </p:nvSpPr>
            <p:spPr bwMode="auto">
              <a:xfrm>
                <a:off x="2832" y="20569"/>
                <a:ext cx="47" cy="51"/>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46" name="Rectangle 1132"/>
              <p:cNvSpPr>
                <a:spLocks noChangeArrowheads="1"/>
              </p:cNvSpPr>
              <p:nvPr/>
            </p:nvSpPr>
            <p:spPr bwMode="auto">
              <a:xfrm>
                <a:off x="3744" y="20569"/>
                <a:ext cx="49" cy="51"/>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47" name="Rectangle 1133"/>
              <p:cNvSpPr>
                <a:spLocks noChangeArrowheads="1"/>
              </p:cNvSpPr>
              <p:nvPr/>
            </p:nvSpPr>
            <p:spPr bwMode="auto">
              <a:xfrm>
                <a:off x="3888" y="20620"/>
                <a:ext cx="48" cy="51"/>
              </a:xfrm>
              <a:prstGeom prst="rect">
                <a:avLst/>
              </a:prstGeom>
              <a:solidFill>
                <a:srgbClr val="808080"/>
              </a:solidFill>
              <a:ln w="11113">
                <a:solidFill>
                  <a:srgbClr val="808080"/>
                </a:solidFill>
                <a:miter lim="800000"/>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48" name="Freeform 1134"/>
              <p:cNvSpPr>
                <a:spLocks/>
              </p:cNvSpPr>
              <p:nvPr/>
            </p:nvSpPr>
            <p:spPr bwMode="auto">
              <a:xfrm>
                <a:off x="2846" y="19558"/>
                <a:ext cx="105" cy="56"/>
              </a:xfrm>
              <a:custGeom>
                <a:avLst/>
                <a:gdLst>
                  <a:gd name="T0" fmla="*/ 16 w 105"/>
                  <a:gd name="T1" fmla="*/ 0 h 56"/>
                  <a:gd name="T2" fmla="*/ 105 w 105"/>
                  <a:gd name="T3" fmla="*/ 49 h 56"/>
                  <a:gd name="T4" fmla="*/ 0 w 105"/>
                  <a:gd name="T5" fmla="*/ 56 h 56"/>
                  <a:gd name="T6" fmla="*/ 16 w 105"/>
                  <a:gd name="T7" fmla="*/ 0 h 56"/>
                  <a:gd name="T8" fmla="*/ 0 60000 65536"/>
                  <a:gd name="T9" fmla="*/ 0 60000 65536"/>
                  <a:gd name="T10" fmla="*/ 0 60000 65536"/>
                  <a:gd name="T11" fmla="*/ 0 60000 65536"/>
                  <a:gd name="T12" fmla="*/ 0 w 105"/>
                  <a:gd name="T13" fmla="*/ 0 h 56"/>
                  <a:gd name="T14" fmla="*/ 105 w 105"/>
                  <a:gd name="T15" fmla="*/ 56 h 56"/>
                </a:gdLst>
                <a:ahLst/>
                <a:cxnLst>
                  <a:cxn ang="T8">
                    <a:pos x="T0" y="T1"/>
                  </a:cxn>
                  <a:cxn ang="T9">
                    <a:pos x="T2" y="T3"/>
                  </a:cxn>
                  <a:cxn ang="T10">
                    <a:pos x="T4" y="T5"/>
                  </a:cxn>
                  <a:cxn ang="T11">
                    <a:pos x="T6" y="T7"/>
                  </a:cxn>
                </a:cxnLst>
                <a:rect l="T12" t="T13" r="T14" b="T15"/>
                <a:pathLst>
                  <a:path w="105" h="56">
                    <a:moveTo>
                      <a:pt x="16" y="0"/>
                    </a:moveTo>
                    <a:lnTo>
                      <a:pt x="105" y="49"/>
                    </a:lnTo>
                    <a:lnTo>
                      <a:pt x="0" y="56"/>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49" name="Freeform 1135"/>
              <p:cNvSpPr>
                <a:spLocks/>
              </p:cNvSpPr>
              <p:nvPr/>
            </p:nvSpPr>
            <p:spPr bwMode="auto">
              <a:xfrm>
                <a:off x="2974" y="20040"/>
                <a:ext cx="339" cy="236"/>
              </a:xfrm>
              <a:custGeom>
                <a:avLst/>
                <a:gdLst>
                  <a:gd name="T0" fmla="*/ 0 w 339"/>
                  <a:gd name="T1" fmla="*/ 0 h 236"/>
                  <a:gd name="T2" fmla="*/ 0 w 339"/>
                  <a:gd name="T3" fmla="*/ 118 h 236"/>
                  <a:gd name="T4" fmla="*/ 1 w 339"/>
                  <a:gd name="T5" fmla="*/ 138 h 236"/>
                  <a:gd name="T6" fmla="*/ 7 w 339"/>
                  <a:gd name="T7" fmla="*/ 159 h 236"/>
                  <a:gd name="T8" fmla="*/ 17 w 339"/>
                  <a:gd name="T9" fmla="*/ 177 h 236"/>
                  <a:gd name="T10" fmla="*/ 31 w 339"/>
                  <a:gd name="T11" fmla="*/ 194 h 236"/>
                  <a:gd name="T12" fmla="*/ 48 w 339"/>
                  <a:gd name="T13" fmla="*/ 208 h 236"/>
                  <a:gd name="T14" fmla="*/ 67 w 339"/>
                  <a:gd name="T15" fmla="*/ 220 h 236"/>
                  <a:gd name="T16" fmla="*/ 88 w 339"/>
                  <a:gd name="T17" fmla="*/ 229 h 236"/>
                  <a:gd name="T18" fmla="*/ 112 w 339"/>
                  <a:gd name="T19" fmla="*/ 234 h 236"/>
                  <a:gd name="T20" fmla="*/ 135 w 339"/>
                  <a:gd name="T21" fmla="*/ 236 h 236"/>
                  <a:gd name="T22" fmla="*/ 339 w 339"/>
                  <a:gd name="T23" fmla="*/ 236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236"/>
                  <a:gd name="T38" fmla="*/ 339 w 339"/>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236">
                    <a:moveTo>
                      <a:pt x="0" y="0"/>
                    </a:moveTo>
                    <a:lnTo>
                      <a:pt x="0" y="118"/>
                    </a:lnTo>
                    <a:lnTo>
                      <a:pt x="1" y="138"/>
                    </a:lnTo>
                    <a:lnTo>
                      <a:pt x="7" y="159"/>
                    </a:lnTo>
                    <a:lnTo>
                      <a:pt x="17" y="177"/>
                    </a:lnTo>
                    <a:lnTo>
                      <a:pt x="31" y="194"/>
                    </a:lnTo>
                    <a:lnTo>
                      <a:pt x="48" y="208"/>
                    </a:lnTo>
                    <a:lnTo>
                      <a:pt x="67" y="220"/>
                    </a:lnTo>
                    <a:lnTo>
                      <a:pt x="88" y="229"/>
                    </a:lnTo>
                    <a:lnTo>
                      <a:pt x="112" y="234"/>
                    </a:lnTo>
                    <a:lnTo>
                      <a:pt x="135" y="236"/>
                    </a:lnTo>
                    <a:lnTo>
                      <a:pt x="339" y="236"/>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50" name="Freeform 1136"/>
              <p:cNvSpPr>
                <a:spLocks/>
              </p:cNvSpPr>
              <p:nvPr/>
            </p:nvSpPr>
            <p:spPr bwMode="auto">
              <a:xfrm>
                <a:off x="3313" y="20040"/>
                <a:ext cx="340" cy="236"/>
              </a:xfrm>
              <a:custGeom>
                <a:avLst/>
                <a:gdLst>
                  <a:gd name="T0" fmla="*/ 340 w 340"/>
                  <a:gd name="T1" fmla="*/ 0 h 236"/>
                  <a:gd name="T2" fmla="*/ 340 w 340"/>
                  <a:gd name="T3" fmla="*/ 118 h 236"/>
                  <a:gd name="T4" fmla="*/ 338 w 340"/>
                  <a:gd name="T5" fmla="*/ 138 h 236"/>
                  <a:gd name="T6" fmla="*/ 331 w 340"/>
                  <a:gd name="T7" fmla="*/ 159 h 236"/>
                  <a:gd name="T8" fmla="*/ 321 w 340"/>
                  <a:gd name="T9" fmla="*/ 177 h 236"/>
                  <a:gd name="T10" fmla="*/ 308 w 340"/>
                  <a:gd name="T11" fmla="*/ 194 h 236"/>
                  <a:gd name="T12" fmla="*/ 292 w 340"/>
                  <a:gd name="T13" fmla="*/ 208 h 236"/>
                  <a:gd name="T14" fmla="*/ 272 w 340"/>
                  <a:gd name="T15" fmla="*/ 220 h 236"/>
                  <a:gd name="T16" fmla="*/ 251 w 340"/>
                  <a:gd name="T17" fmla="*/ 229 h 236"/>
                  <a:gd name="T18" fmla="*/ 227 w 340"/>
                  <a:gd name="T19" fmla="*/ 234 h 236"/>
                  <a:gd name="T20" fmla="*/ 203 w 340"/>
                  <a:gd name="T21" fmla="*/ 236 h 236"/>
                  <a:gd name="T22" fmla="*/ 0 w 340"/>
                  <a:gd name="T23" fmla="*/ 236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0"/>
                  <a:gd name="T37" fmla="*/ 0 h 236"/>
                  <a:gd name="T38" fmla="*/ 340 w 340"/>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0" h="236">
                    <a:moveTo>
                      <a:pt x="340" y="0"/>
                    </a:moveTo>
                    <a:lnTo>
                      <a:pt x="340" y="118"/>
                    </a:lnTo>
                    <a:lnTo>
                      <a:pt x="338" y="138"/>
                    </a:lnTo>
                    <a:lnTo>
                      <a:pt x="331" y="159"/>
                    </a:lnTo>
                    <a:lnTo>
                      <a:pt x="321" y="177"/>
                    </a:lnTo>
                    <a:lnTo>
                      <a:pt x="308" y="194"/>
                    </a:lnTo>
                    <a:lnTo>
                      <a:pt x="292" y="208"/>
                    </a:lnTo>
                    <a:lnTo>
                      <a:pt x="272" y="220"/>
                    </a:lnTo>
                    <a:lnTo>
                      <a:pt x="251" y="229"/>
                    </a:lnTo>
                    <a:lnTo>
                      <a:pt x="227" y="234"/>
                    </a:lnTo>
                    <a:lnTo>
                      <a:pt x="203" y="236"/>
                    </a:lnTo>
                    <a:lnTo>
                      <a:pt x="0" y="236"/>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51" name="Freeform 1137"/>
              <p:cNvSpPr>
                <a:spLocks/>
              </p:cNvSpPr>
              <p:nvPr/>
            </p:nvSpPr>
            <p:spPr bwMode="auto">
              <a:xfrm>
                <a:off x="3022" y="20040"/>
                <a:ext cx="291" cy="236"/>
              </a:xfrm>
              <a:custGeom>
                <a:avLst/>
                <a:gdLst>
                  <a:gd name="T0" fmla="*/ 0 w 291"/>
                  <a:gd name="T1" fmla="*/ 0 h 236"/>
                  <a:gd name="T2" fmla="*/ 0 w 291"/>
                  <a:gd name="T3" fmla="*/ 135 h 236"/>
                  <a:gd name="T4" fmla="*/ 2 w 291"/>
                  <a:gd name="T5" fmla="*/ 154 h 236"/>
                  <a:gd name="T6" fmla="*/ 9 w 291"/>
                  <a:gd name="T7" fmla="*/ 174 h 236"/>
                  <a:gd name="T8" fmla="*/ 19 w 291"/>
                  <a:gd name="T9" fmla="*/ 191 h 236"/>
                  <a:gd name="T10" fmla="*/ 34 w 291"/>
                  <a:gd name="T11" fmla="*/ 206 h 236"/>
                  <a:gd name="T12" fmla="*/ 51 w 291"/>
                  <a:gd name="T13" fmla="*/ 219 h 236"/>
                  <a:gd name="T14" fmla="*/ 71 w 291"/>
                  <a:gd name="T15" fmla="*/ 228 h 236"/>
                  <a:gd name="T16" fmla="*/ 94 w 291"/>
                  <a:gd name="T17" fmla="*/ 234 h 236"/>
                  <a:gd name="T18" fmla="*/ 116 w 291"/>
                  <a:gd name="T19" fmla="*/ 236 h 236"/>
                  <a:gd name="T20" fmla="*/ 291 w 291"/>
                  <a:gd name="T21" fmla="*/ 236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1"/>
                  <a:gd name="T34" fmla="*/ 0 h 236"/>
                  <a:gd name="T35" fmla="*/ 291 w 291"/>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1" h="236">
                    <a:moveTo>
                      <a:pt x="0" y="0"/>
                    </a:moveTo>
                    <a:lnTo>
                      <a:pt x="0" y="135"/>
                    </a:lnTo>
                    <a:lnTo>
                      <a:pt x="2" y="154"/>
                    </a:lnTo>
                    <a:lnTo>
                      <a:pt x="9" y="174"/>
                    </a:lnTo>
                    <a:lnTo>
                      <a:pt x="19" y="191"/>
                    </a:lnTo>
                    <a:lnTo>
                      <a:pt x="34" y="206"/>
                    </a:lnTo>
                    <a:lnTo>
                      <a:pt x="51" y="219"/>
                    </a:lnTo>
                    <a:lnTo>
                      <a:pt x="71" y="228"/>
                    </a:lnTo>
                    <a:lnTo>
                      <a:pt x="94" y="234"/>
                    </a:lnTo>
                    <a:lnTo>
                      <a:pt x="116" y="236"/>
                    </a:lnTo>
                    <a:lnTo>
                      <a:pt x="291" y="236"/>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52" name="Freeform 1138"/>
              <p:cNvSpPr>
                <a:spLocks/>
              </p:cNvSpPr>
              <p:nvPr/>
            </p:nvSpPr>
            <p:spPr bwMode="auto">
              <a:xfrm>
                <a:off x="3311" y="20040"/>
                <a:ext cx="291" cy="236"/>
              </a:xfrm>
              <a:custGeom>
                <a:avLst/>
                <a:gdLst>
                  <a:gd name="T0" fmla="*/ 291 w 291"/>
                  <a:gd name="T1" fmla="*/ 0 h 236"/>
                  <a:gd name="T2" fmla="*/ 291 w 291"/>
                  <a:gd name="T3" fmla="*/ 135 h 236"/>
                  <a:gd name="T4" fmla="*/ 290 w 291"/>
                  <a:gd name="T5" fmla="*/ 154 h 236"/>
                  <a:gd name="T6" fmla="*/ 282 w 291"/>
                  <a:gd name="T7" fmla="*/ 174 h 236"/>
                  <a:gd name="T8" fmla="*/ 272 w 291"/>
                  <a:gd name="T9" fmla="*/ 191 h 236"/>
                  <a:gd name="T10" fmla="*/ 258 w 291"/>
                  <a:gd name="T11" fmla="*/ 206 h 236"/>
                  <a:gd name="T12" fmla="*/ 240 w 291"/>
                  <a:gd name="T13" fmla="*/ 219 h 236"/>
                  <a:gd name="T14" fmla="*/ 220 w 291"/>
                  <a:gd name="T15" fmla="*/ 228 h 236"/>
                  <a:gd name="T16" fmla="*/ 198 w 291"/>
                  <a:gd name="T17" fmla="*/ 234 h 236"/>
                  <a:gd name="T18" fmla="*/ 175 w 291"/>
                  <a:gd name="T19" fmla="*/ 236 h 236"/>
                  <a:gd name="T20" fmla="*/ 0 w 291"/>
                  <a:gd name="T21" fmla="*/ 236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1"/>
                  <a:gd name="T34" fmla="*/ 0 h 236"/>
                  <a:gd name="T35" fmla="*/ 291 w 291"/>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1" h="236">
                    <a:moveTo>
                      <a:pt x="291" y="0"/>
                    </a:moveTo>
                    <a:lnTo>
                      <a:pt x="291" y="135"/>
                    </a:lnTo>
                    <a:lnTo>
                      <a:pt x="290" y="154"/>
                    </a:lnTo>
                    <a:lnTo>
                      <a:pt x="282" y="174"/>
                    </a:lnTo>
                    <a:lnTo>
                      <a:pt x="272" y="191"/>
                    </a:lnTo>
                    <a:lnTo>
                      <a:pt x="258" y="206"/>
                    </a:lnTo>
                    <a:lnTo>
                      <a:pt x="240" y="219"/>
                    </a:lnTo>
                    <a:lnTo>
                      <a:pt x="220" y="228"/>
                    </a:lnTo>
                    <a:lnTo>
                      <a:pt x="198" y="234"/>
                    </a:lnTo>
                    <a:lnTo>
                      <a:pt x="175" y="236"/>
                    </a:lnTo>
                    <a:lnTo>
                      <a:pt x="0" y="236"/>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53" name="Line 1139"/>
              <p:cNvSpPr>
                <a:spLocks noChangeShapeType="1"/>
              </p:cNvSpPr>
              <p:nvPr/>
            </p:nvSpPr>
            <p:spPr bwMode="auto">
              <a:xfrm flipV="1">
                <a:off x="3313" y="20276"/>
                <a:ext cx="1" cy="66"/>
              </a:xfrm>
              <a:prstGeom prst="line">
                <a:avLst/>
              </a:prstGeom>
              <a:noFill/>
              <a:ln w="50800">
                <a:solidFill>
                  <a:srgbClr val="C0C0C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9554" name="Freeform 1140"/>
              <p:cNvSpPr>
                <a:spLocks/>
              </p:cNvSpPr>
              <p:nvPr/>
            </p:nvSpPr>
            <p:spPr bwMode="auto">
              <a:xfrm>
                <a:off x="3265" y="20328"/>
                <a:ext cx="97" cy="106"/>
              </a:xfrm>
              <a:custGeom>
                <a:avLst/>
                <a:gdLst>
                  <a:gd name="T0" fmla="*/ 97 w 97"/>
                  <a:gd name="T1" fmla="*/ 106 h 106"/>
                  <a:gd name="T2" fmla="*/ 0 w 97"/>
                  <a:gd name="T3" fmla="*/ 0 h 106"/>
                  <a:gd name="T4" fmla="*/ 97 w 97"/>
                  <a:gd name="T5" fmla="*/ 0 h 106"/>
                  <a:gd name="T6" fmla="*/ 0 w 97"/>
                  <a:gd name="T7" fmla="*/ 106 h 106"/>
                  <a:gd name="T8" fmla="*/ 97 w 97"/>
                  <a:gd name="T9" fmla="*/ 106 h 106"/>
                  <a:gd name="T10" fmla="*/ 0 60000 65536"/>
                  <a:gd name="T11" fmla="*/ 0 60000 65536"/>
                  <a:gd name="T12" fmla="*/ 0 60000 65536"/>
                  <a:gd name="T13" fmla="*/ 0 60000 65536"/>
                  <a:gd name="T14" fmla="*/ 0 60000 65536"/>
                  <a:gd name="T15" fmla="*/ 0 w 97"/>
                  <a:gd name="T16" fmla="*/ 0 h 106"/>
                  <a:gd name="T17" fmla="*/ 97 w 97"/>
                  <a:gd name="T18" fmla="*/ 106 h 106"/>
                </a:gdLst>
                <a:ahLst/>
                <a:cxnLst>
                  <a:cxn ang="T10">
                    <a:pos x="T0" y="T1"/>
                  </a:cxn>
                  <a:cxn ang="T11">
                    <a:pos x="T2" y="T3"/>
                  </a:cxn>
                  <a:cxn ang="T12">
                    <a:pos x="T4" y="T5"/>
                  </a:cxn>
                  <a:cxn ang="T13">
                    <a:pos x="T6" y="T7"/>
                  </a:cxn>
                  <a:cxn ang="T14">
                    <a:pos x="T8" y="T9"/>
                  </a:cxn>
                </a:cxnLst>
                <a:rect l="T15" t="T16" r="T17" b="T18"/>
                <a:pathLst>
                  <a:path w="97" h="106">
                    <a:moveTo>
                      <a:pt x="97" y="106"/>
                    </a:moveTo>
                    <a:lnTo>
                      <a:pt x="0" y="0"/>
                    </a:lnTo>
                    <a:lnTo>
                      <a:pt x="97" y="0"/>
                    </a:lnTo>
                    <a:lnTo>
                      <a:pt x="0" y="106"/>
                    </a:lnTo>
                    <a:lnTo>
                      <a:pt x="97" y="106"/>
                    </a:lnTo>
                    <a:close/>
                  </a:path>
                </a:pathLst>
              </a:custGeom>
              <a:solidFill>
                <a:srgbClr val="C0C0C0"/>
              </a:solidFill>
              <a:ln w="50800">
                <a:solidFill>
                  <a:srgbClr val="C0C0C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55" name="Freeform 1141"/>
              <p:cNvSpPr>
                <a:spLocks/>
              </p:cNvSpPr>
              <p:nvPr/>
            </p:nvSpPr>
            <p:spPr bwMode="auto">
              <a:xfrm>
                <a:off x="3398" y="20359"/>
                <a:ext cx="17" cy="43"/>
              </a:xfrm>
              <a:custGeom>
                <a:avLst/>
                <a:gdLst>
                  <a:gd name="T0" fmla="*/ 0 w 17"/>
                  <a:gd name="T1" fmla="*/ 43 h 43"/>
                  <a:gd name="T2" fmla="*/ 10 w 17"/>
                  <a:gd name="T3" fmla="*/ 39 h 43"/>
                  <a:gd name="T4" fmla="*/ 16 w 17"/>
                  <a:gd name="T5" fmla="*/ 31 h 43"/>
                  <a:gd name="T6" fmla="*/ 17 w 17"/>
                  <a:gd name="T7" fmla="*/ 22 h 43"/>
                  <a:gd name="T8" fmla="*/ 16 w 17"/>
                  <a:gd name="T9" fmla="*/ 13 h 43"/>
                  <a:gd name="T10" fmla="*/ 10 w 17"/>
                  <a:gd name="T11" fmla="*/ 6 h 43"/>
                  <a:gd name="T12" fmla="*/ 0 w 17"/>
                  <a:gd name="T13" fmla="*/ 0 h 43"/>
                  <a:gd name="T14" fmla="*/ 0 w 17"/>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3"/>
                  <a:gd name="T26" fmla="*/ 17 w 17"/>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3">
                    <a:moveTo>
                      <a:pt x="0" y="43"/>
                    </a:moveTo>
                    <a:lnTo>
                      <a:pt x="10" y="39"/>
                    </a:lnTo>
                    <a:lnTo>
                      <a:pt x="16" y="31"/>
                    </a:lnTo>
                    <a:lnTo>
                      <a:pt x="17" y="22"/>
                    </a:lnTo>
                    <a:lnTo>
                      <a:pt x="16" y="13"/>
                    </a:lnTo>
                    <a:lnTo>
                      <a:pt x="10" y="6"/>
                    </a:lnTo>
                    <a:lnTo>
                      <a:pt x="0" y="0"/>
                    </a:lnTo>
                    <a:lnTo>
                      <a:pt x="0" y="43"/>
                    </a:lnTo>
                    <a:close/>
                  </a:path>
                </a:pathLst>
              </a:custGeom>
              <a:solidFill>
                <a:srgbClr val="000000"/>
              </a:solidFill>
              <a:ln w="50800">
                <a:solidFill>
                  <a:srgbClr val="C0C0C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56" name="Line 1142"/>
              <p:cNvSpPr>
                <a:spLocks noChangeShapeType="1"/>
              </p:cNvSpPr>
              <p:nvPr/>
            </p:nvSpPr>
            <p:spPr bwMode="auto">
              <a:xfrm>
                <a:off x="3313" y="20381"/>
                <a:ext cx="85" cy="1"/>
              </a:xfrm>
              <a:prstGeom prst="line">
                <a:avLst/>
              </a:prstGeom>
              <a:noFill/>
              <a:ln w="50800">
                <a:solidFill>
                  <a:srgbClr val="C0C0C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9557" name="Freeform 1143"/>
              <p:cNvSpPr>
                <a:spLocks/>
              </p:cNvSpPr>
              <p:nvPr/>
            </p:nvSpPr>
            <p:spPr bwMode="auto">
              <a:xfrm>
                <a:off x="2352" y="19645"/>
                <a:ext cx="1921" cy="203"/>
              </a:xfrm>
              <a:custGeom>
                <a:avLst/>
                <a:gdLst>
                  <a:gd name="T0" fmla="*/ 2 w 1921"/>
                  <a:gd name="T1" fmla="*/ 94 h 203"/>
                  <a:gd name="T2" fmla="*/ 21 w 1921"/>
                  <a:gd name="T3" fmla="*/ 80 h 203"/>
                  <a:gd name="T4" fmla="*/ 59 w 1921"/>
                  <a:gd name="T5" fmla="*/ 66 h 203"/>
                  <a:gd name="T6" fmla="*/ 117 w 1921"/>
                  <a:gd name="T7" fmla="*/ 53 h 203"/>
                  <a:gd name="T8" fmla="*/ 191 w 1921"/>
                  <a:gd name="T9" fmla="*/ 41 h 203"/>
                  <a:gd name="T10" fmla="*/ 281 w 1921"/>
                  <a:gd name="T11" fmla="*/ 31 h 203"/>
                  <a:gd name="T12" fmla="*/ 384 w 1921"/>
                  <a:gd name="T13" fmla="*/ 21 h 203"/>
                  <a:gd name="T14" fmla="*/ 500 w 1921"/>
                  <a:gd name="T15" fmla="*/ 13 h 203"/>
                  <a:gd name="T16" fmla="*/ 624 w 1921"/>
                  <a:gd name="T17" fmla="*/ 7 h 203"/>
                  <a:gd name="T18" fmla="*/ 756 w 1921"/>
                  <a:gd name="T19" fmla="*/ 3 h 203"/>
                  <a:gd name="T20" fmla="*/ 892 w 1921"/>
                  <a:gd name="T21" fmla="*/ 0 h 203"/>
                  <a:gd name="T22" fmla="*/ 1029 w 1921"/>
                  <a:gd name="T23" fmla="*/ 0 h 203"/>
                  <a:gd name="T24" fmla="*/ 1164 w 1921"/>
                  <a:gd name="T25" fmla="*/ 3 h 203"/>
                  <a:gd name="T26" fmla="*/ 1295 w 1921"/>
                  <a:gd name="T27" fmla="*/ 7 h 203"/>
                  <a:gd name="T28" fmla="*/ 1421 w 1921"/>
                  <a:gd name="T29" fmla="*/ 13 h 203"/>
                  <a:gd name="T30" fmla="*/ 1535 w 1921"/>
                  <a:gd name="T31" fmla="*/ 21 h 203"/>
                  <a:gd name="T32" fmla="*/ 1640 w 1921"/>
                  <a:gd name="T33" fmla="*/ 31 h 203"/>
                  <a:gd name="T34" fmla="*/ 1729 w 1921"/>
                  <a:gd name="T35" fmla="*/ 41 h 203"/>
                  <a:gd name="T36" fmla="*/ 1803 w 1921"/>
                  <a:gd name="T37" fmla="*/ 53 h 203"/>
                  <a:gd name="T38" fmla="*/ 1860 w 1921"/>
                  <a:gd name="T39" fmla="*/ 66 h 203"/>
                  <a:gd name="T40" fmla="*/ 1898 w 1921"/>
                  <a:gd name="T41" fmla="*/ 80 h 203"/>
                  <a:gd name="T42" fmla="*/ 1918 w 1921"/>
                  <a:gd name="T43" fmla="*/ 94 h 203"/>
                  <a:gd name="T44" fmla="*/ 1918 w 1921"/>
                  <a:gd name="T45" fmla="*/ 109 h 203"/>
                  <a:gd name="T46" fmla="*/ 1898 w 1921"/>
                  <a:gd name="T47" fmla="*/ 123 h 203"/>
                  <a:gd name="T48" fmla="*/ 1860 w 1921"/>
                  <a:gd name="T49" fmla="*/ 137 h 203"/>
                  <a:gd name="T50" fmla="*/ 1803 w 1921"/>
                  <a:gd name="T51" fmla="*/ 150 h 203"/>
                  <a:gd name="T52" fmla="*/ 1729 w 1921"/>
                  <a:gd name="T53" fmla="*/ 162 h 203"/>
                  <a:gd name="T54" fmla="*/ 1640 w 1921"/>
                  <a:gd name="T55" fmla="*/ 174 h 203"/>
                  <a:gd name="T56" fmla="*/ 1535 w 1921"/>
                  <a:gd name="T57" fmla="*/ 183 h 203"/>
                  <a:gd name="T58" fmla="*/ 1421 w 1921"/>
                  <a:gd name="T59" fmla="*/ 191 h 203"/>
                  <a:gd name="T60" fmla="*/ 1295 w 1921"/>
                  <a:gd name="T61" fmla="*/ 197 h 203"/>
                  <a:gd name="T62" fmla="*/ 1164 w 1921"/>
                  <a:gd name="T63" fmla="*/ 201 h 203"/>
                  <a:gd name="T64" fmla="*/ 1029 w 1921"/>
                  <a:gd name="T65" fmla="*/ 203 h 203"/>
                  <a:gd name="T66" fmla="*/ 892 w 1921"/>
                  <a:gd name="T67" fmla="*/ 203 h 203"/>
                  <a:gd name="T68" fmla="*/ 756 w 1921"/>
                  <a:gd name="T69" fmla="*/ 201 h 203"/>
                  <a:gd name="T70" fmla="*/ 624 w 1921"/>
                  <a:gd name="T71" fmla="*/ 197 h 203"/>
                  <a:gd name="T72" fmla="*/ 500 w 1921"/>
                  <a:gd name="T73" fmla="*/ 191 h 203"/>
                  <a:gd name="T74" fmla="*/ 384 w 1921"/>
                  <a:gd name="T75" fmla="*/ 183 h 203"/>
                  <a:gd name="T76" fmla="*/ 281 w 1921"/>
                  <a:gd name="T77" fmla="*/ 174 h 203"/>
                  <a:gd name="T78" fmla="*/ 191 w 1921"/>
                  <a:gd name="T79" fmla="*/ 162 h 203"/>
                  <a:gd name="T80" fmla="*/ 117 w 1921"/>
                  <a:gd name="T81" fmla="*/ 150 h 203"/>
                  <a:gd name="T82" fmla="*/ 59 w 1921"/>
                  <a:gd name="T83" fmla="*/ 137 h 203"/>
                  <a:gd name="T84" fmla="*/ 21 w 1921"/>
                  <a:gd name="T85" fmla="*/ 123 h 203"/>
                  <a:gd name="T86" fmla="*/ 2 w 1921"/>
                  <a:gd name="T87" fmla="*/ 109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3"/>
                  <a:gd name="T134" fmla="*/ 1921 w 1921"/>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3">
                    <a:moveTo>
                      <a:pt x="0" y="102"/>
                    </a:moveTo>
                    <a:lnTo>
                      <a:pt x="2" y="94"/>
                    </a:lnTo>
                    <a:lnTo>
                      <a:pt x="8" y="88"/>
                    </a:lnTo>
                    <a:lnTo>
                      <a:pt x="21" y="80"/>
                    </a:lnTo>
                    <a:lnTo>
                      <a:pt x="38" y="74"/>
                    </a:lnTo>
                    <a:lnTo>
                      <a:pt x="59" y="66"/>
                    </a:lnTo>
                    <a:lnTo>
                      <a:pt x="86" y="60"/>
                    </a:lnTo>
                    <a:lnTo>
                      <a:pt x="117" y="53"/>
                    </a:lnTo>
                    <a:lnTo>
                      <a:pt x="151" y="47"/>
                    </a:lnTo>
                    <a:lnTo>
                      <a:pt x="191" y="41"/>
                    </a:lnTo>
                    <a:lnTo>
                      <a:pt x="234" y="36"/>
                    </a:lnTo>
                    <a:lnTo>
                      <a:pt x="281" y="31"/>
                    </a:lnTo>
                    <a:lnTo>
                      <a:pt x="331" y="25"/>
                    </a:lnTo>
                    <a:lnTo>
                      <a:pt x="384" y="21"/>
                    </a:lnTo>
                    <a:lnTo>
                      <a:pt x="440" y="17"/>
                    </a:lnTo>
                    <a:lnTo>
                      <a:pt x="500" y="13"/>
                    </a:lnTo>
                    <a:lnTo>
                      <a:pt x="561" y="10"/>
                    </a:lnTo>
                    <a:lnTo>
                      <a:pt x="624" y="7"/>
                    </a:lnTo>
                    <a:lnTo>
                      <a:pt x="689" y="5"/>
                    </a:lnTo>
                    <a:lnTo>
                      <a:pt x="756" y="3"/>
                    </a:lnTo>
                    <a:lnTo>
                      <a:pt x="823" y="2"/>
                    </a:lnTo>
                    <a:lnTo>
                      <a:pt x="892" y="0"/>
                    </a:lnTo>
                    <a:lnTo>
                      <a:pt x="960" y="0"/>
                    </a:lnTo>
                    <a:lnTo>
                      <a:pt x="1029" y="0"/>
                    </a:lnTo>
                    <a:lnTo>
                      <a:pt x="1096" y="2"/>
                    </a:lnTo>
                    <a:lnTo>
                      <a:pt x="1164" y="3"/>
                    </a:lnTo>
                    <a:lnTo>
                      <a:pt x="1230" y="5"/>
                    </a:lnTo>
                    <a:lnTo>
                      <a:pt x="1295" y="7"/>
                    </a:lnTo>
                    <a:lnTo>
                      <a:pt x="1358" y="10"/>
                    </a:lnTo>
                    <a:lnTo>
                      <a:pt x="1421" y="13"/>
                    </a:lnTo>
                    <a:lnTo>
                      <a:pt x="1479" y="17"/>
                    </a:lnTo>
                    <a:lnTo>
                      <a:pt x="1535" y="21"/>
                    </a:lnTo>
                    <a:lnTo>
                      <a:pt x="1589" y="25"/>
                    </a:lnTo>
                    <a:lnTo>
                      <a:pt x="1640" y="31"/>
                    </a:lnTo>
                    <a:lnTo>
                      <a:pt x="1686" y="36"/>
                    </a:lnTo>
                    <a:lnTo>
                      <a:pt x="1729" y="41"/>
                    </a:lnTo>
                    <a:lnTo>
                      <a:pt x="1768" y="47"/>
                    </a:lnTo>
                    <a:lnTo>
                      <a:pt x="1803" y="53"/>
                    </a:lnTo>
                    <a:lnTo>
                      <a:pt x="1834" y="60"/>
                    </a:lnTo>
                    <a:lnTo>
                      <a:pt x="1860" y="66"/>
                    </a:lnTo>
                    <a:lnTo>
                      <a:pt x="1881" y="74"/>
                    </a:lnTo>
                    <a:lnTo>
                      <a:pt x="1898" y="80"/>
                    </a:lnTo>
                    <a:lnTo>
                      <a:pt x="1911" y="88"/>
                    </a:lnTo>
                    <a:lnTo>
                      <a:pt x="1918" y="94"/>
                    </a:lnTo>
                    <a:lnTo>
                      <a:pt x="1921" y="102"/>
                    </a:lnTo>
                    <a:lnTo>
                      <a:pt x="1918" y="109"/>
                    </a:lnTo>
                    <a:lnTo>
                      <a:pt x="1911" y="117"/>
                    </a:lnTo>
                    <a:lnTo>
                      <a:pt x="1898" y="123"/>
                    </a:lnTo>
                    <a:lnTo>
                      <a:pt x="1881" y="131"/>
                    </a:lnTo>
                    <a:lnTo>
                      <a:pt x="1860" y="137"/>
                    </a:lnTo>
                    <a:lnTo>
                      <a:pt x="1834" y="144"/>
                    </a:lnTo>
                    <a:lnTo>
                      <a:pt x="1803" y="150"/>
                    </a:lnTo>
                    <a:lnTo>
                      <a:pt x="1768" y="157"/>
                    </a:lnTo>
                    <a:lnTo>
                      <a:pt x="1729" y="162"/>
                    </a:lnTo>
                    <a:lnTo>
                      <a:pt x="1686" y="169"/>
                    </a:lnTo>
                    <a:lnTo>
                      <a:pt x="1640" y="174"/>
                    </a:lnTo>
                    <a:lnTo>
                      <a:pt x="1589" y="178"/>
                    </a:lnTo>
                    <a:lnTo>
                      <a:pt x="1535" y="183"/>
                    </a:lnTo>
                    <a:lnTo>
                      <a:pt x="1479" y="187"/>
                    </a:lnTo>
                    <a:lnTo>
                      <a:pt x="1421" y="191"/>
                    </a:lnTo>
                    <a:lnTo>
                      <a:pt x="1358" y="194"/>
                    </a:lnTo>
                    <a:lnTo>
                      <a:pt x="1295" y="197"/>
                    </a:lnTo>
                    <a:lnTo>
                      <a:pt x="1230" y="199"/>
                    </a:lnTo>
                    <a:lnTo>
                      <a:pt x="1164" y="201"/>
                    </a:lnTo>
                    <a:lnTo>
                      <a:pt x="1096" y="202"/>
                    </a:lnTo>
                    <a:lnTo>
                      <a:pt x="1029" y="203"/>
                    </a:lnTo>
                    <a:lnTo>
                      <a:pt x="960" y="203"/>
                    </a:lnTo>
                    <a:lnTo>
                      <a:pt x="892" y="203"/>
                    </a:lnTo>
                    <a:lnTo>
                      <a:pt x="823" y="202"/>
                    </a:lnTo>
                    <a:lnTo>
                      <a:pt x="756" y="201"/>
                    </a:lnTo>
                    <a:lnTo>
                      <a:pt x="689" y="199"/>
                    </a:lnTo>
                    <a:lnTo>
                      <a:pt x="624" y="197"/>
                    </a:lnTo>
                    <a:lnTo>
                      <a:pt x="561" y="194"/>
                    </a:lnTo>
                    <a:lnTo>
                      <a:pt x="500" y="191"/>
                    </a:lnTo>
                    <a:lnTo>
                      <a:pt x="440" y="187"/>
                    </a:lnTo>
                    <a:lnTo>
                      <a:pt x="384" y="183"/>
                    </a:lnTo>
                    <a:lnTo>
                      <a:pt x="331" y="178"/>
                    </a:lnTo>
                    <a:lnTo>
                      <a:pt x="281" y="174"/>
                    </a:lnTo>
                    <a:lnTo>
                      <a:pt x="234" y="169"/>
                    </a:lnTo>
                    <a:lnTo>
                      <a:pt x="191" y="162"/>
                    </a:lnTo>
                    <a:lnTo>
                      <a:pt x="151" y="157"/>
                    </a:lnTo>
                    <a:lnTo>
                      <a:pt x="117" y="150"/>
                    </a:lnTo>
                    <a:lnTo>
                      <a:pt x="86" y="144"/>
                    </a:lnTo>
                    <a:lnTo>
                      <a:pt x="59" y="137"/>
                    </a:lnTo>
                    <a:lnTo>
                      <a:pt x="38" y="131"/>
                    </a:lnTo>
                    <a:lnTo>
                      <a:pt x="21" y="123"/>
                    </a:lnTo>
                    <a:lnTo>
                      <a:pt x="8" y="117"/>
                    </a:lnTo>
                    <a:lnTo>
                      <a:pt x="2" y="109"/>
                    </a:lnTo>
                    <a:lnTo>
                      <a:pt x="0" y="102"/>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58" name="Freeform 1144"/>
              <p:cNvSpPr>
                <a:spLocks/>
              </p:cNvSpPr>
              <p:nvPr/>
            </p:nvSpPr>
            <p:spPr bwMode="auto">
              <a:xfrm>
                <a:off x="2352" y="19595"/>
                <a:ext cx="1921" cy="202"/>
              </a:xfrm>
              <a:custGeom>
                <a:avLst/>
                <a:gdLst>
                  <a:gd name="T0" fmla="*/ 2 w 1921"/>
                  <a:gd name="T1" fmla="*/ 94 h 202"/>
                  <a:gd name="T2" fmla="*/ 21 w 1921"/>
                  <a:gd name="T3" fmla="*/ 80 h 202"/>
                  <a:gd name="T4" fmla="*/ 59 w 1921"/>
                  <a:gd name="T5" fmla="*/ 66 h 202"/>
                  <a:gd name="T6" fmla="*/ 117 w 1921"/>
                  <a:gd name="T7" fmla="*/ 53 h 202"/>
                  <a:gd name="T8" fmla="*/ 191 w 1921"/>
                  <a:gd name="T9" fmla="*/ 41 h 202"/>
                  <a:gd name="T10" fmla="*/ 281 w 1921"/>
                  <a:gd name="T11" fmla="*/ 30 h 202"/>
                  <a:gd name="T12" fmla="*/ 384 w 1921"/>
                  <a:gd name="T13" fmla="*/ 20 h 202"/>
                  <a:gd name="T14" fmla="*/ 500 w 1921"/>
                  <a:gd name="T15" fmla="*/ 13 h 202"/>
                  <a:gd name="T16" fmla="*/ 624 w 1921"/>
                  <a:gd name="T17" fmla="*/ 6 h 202"/>
                  <a:gd name="T18" fmla="*/ 756 w 1921"/>
                  <a:gd name="T19" fmla="*/ 2 h 202"/>
                  <a:gd name="T20" fmla="*/ 892 w 1921"/>
                  <a:gd name="T21" fmla="*/ 0 h 202"/>
                  <a:gd name="T22" fmla="*/ 1029 w 1921"/>
                  <a:gd name="T23" fmla="*/ 0 h 202"/>
                  <a:gd name="T24" fmla="*/ 1164 w 1921"/>
                  <a:gd name="T25" fmla="*/ 2 h 202"/>
                  <a:gd name="T26" fmla="*/ 1295 w 1921"/>
                  <a:gd name="T27" fmla="*/ 6 h 202"/>
                  <a:gd name="T28" fmla="*/ 1421 w 1921"/>
                  <a:gd name="T29" fmla="*/ 13 h 202"/>
                  <a:gd name="T30" fmla="*/ 1535 w 1921"/>
                  <a:gd name="T31" fmla="*/ 20 h 202"/>
                  <a:gd name="T32" fmla="*/ 1640 w 1921"/>
                  <a:gd name="T33" fmla="*/ 30 h 202"/>
                  <a:gd name="T34" fmla="*/ 1729 w 1921"/>
                  <a:gd name="T35" fmla="*/ 41 h 202"/>
                  <a:gd name="T36" fmla="*/ 1803 w 1921"/>
                  <a:gd name="T37" fmla="*/ 53 h 202"/>
                  <a:gd name="T38" fmla="*/ 1860 w 1921"/>
                  <a:gd name="T39" fmla="*/ 66 h 202"/>
                  <a:gd name="T40" fmla="*/ 1898 w 1921"/>
                  <a:gd name="T41" fmla="*/ 80 h 202"/>
                  <a:gd name="T42" fmla="*/ 1918 w 1921"/>
                  <a:gd name="T43" fmla="*/ 94 h 202"/>
                  <a:gd name="T44" fmla="*/ 1918 w 1921"/>
                  <a:gd name="T45" fmla="*/ 109 h 202"/>
                  <a:gd name="T46" fmla="*/ 1898 w 1921"/>
                  <a:gd name="T47" fmla="*/ 123 h 202"/>
                  <a:gd name="T48" fmla="*/ 1860 w 1921"/>
                  <a:gd name="T49" fmla="*/ 137 h 202"/>
                  <a:gd name="T50" fmla="*/ 1803 w 1921"/>
                  <a:gd name="T51" fmla="*/ 150 h 202"/>
                  <a:gd name="T52" fmla="*/ 1729 w 1921"/>
                  <a:gd name="T53" fmla="*/ 161 h 202"/>
                  <a:gd name="T54" fmla="*/ 1640 w 1921"/>
                  <a:gd name="T55" fmla="*/ 173 h 202"/>
                  <a:gd name="T56" fmla="*/ 1535 w 1921"/>
                  <a:gd name="T57" fmla="*/ 182 h 202"/>
                  <a:gd name="T58" fmla="*/ 1421 w 1921"/>
                  <a:gd name="T59" fmla="*/ 191 h 202"/>
                  <a:gd name="T60" fmla="*/ 1295 w 1921"/>
                  <a:gd name="T61" fmla="*/ 196 h 202"/>
                  <a:gd name="T62" fmla="*/ 1164 w 1921"/>
                  <a:gd name="T63" fmla="*/ 200 h 202"/>
                  <a:gd name="T64" fmla="*/ 1029 w 1921"/>
                  <a:gd name="T65" fmla="*/ 202 h 202"/>
                  <a:gd name="T66" fmla="*/ 892 w 1921"/>
                  <a:gd name="T67" fmla="*/ 202 h 202"/>
                  <a:gd name="T68" fmla="*/ 756 w 1921"/>
                  <a:gd name="T69" fmla="*/ 200 h 202"/>
                  <a:gd name="T70" fmla="*/ 624 w 1921"/>
                  <a:gd name="T71" fmla="*/ 196 h 202"/>
                  <a:gd name="T72" fmla="*/ 500 w 1921"/>
                  <a:gd name="T73" fmla="*/ 191 h 202"/>
                  <a:gd name="T74" fmla="*/ 384 w 1921"/>
                  <a:gd name="T75" fmla="*/ 182 h 202"/>
                  <a:gd name="T76" fmla="*/ 281 w 1921"/>
                  <a:gd name="T77" fmla="*/ 173 h 202"/>
                  <a:gd name="T78" fmla="*/ 191 w 1921"/>
                  <a:gd name="T79" fmla="*/ 161 h 202"/>
                  <a:gd name="T80" fmla="*/ 117 w 1921"/>
                  <a:gd name="T81" fmla="*/ 150 h 202"/>
                  <a:gd name="T82" fmla="*/ 59 w 1921"/>
                  <a:gd name="T83" fmla="*/ 137 h 202"/>
                  <a:gd name="T84" fmla="*/ 21 w 1921"/>
                  <a:gd name="T85" fmla="*/ 123 h 202"/>
                  <a:gd name="T86" fmla="*/ 2 w 1921"/>
                  <a:gd name="T87" fmla="*/ 109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2"/>
                  <a:gd name="T134" fmla="*/ 1921 w 1921"/>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2">
                    <a:moveTo>
                      <a:pt x="0" y="101"/>
                    </a:moveTo>
                    <a:lnTo>
                      <a:pt x="2" y="94"/>
                    </a:lnTo>
                    <a:lnTo>
                      <a:pt x="8" y="87"/>
                    </a:lnTo>
                    <a:lnTo>
                      <a:pt x="21" y="80"/>
                    </a:lnTo>
                    <a:lnTo>
                      <a:pt x="38" y="73"/>
                    </a:lnTo>
                    <a:lnTo>
                      <a:pt x="59" y="66"/>
                    </a:lnTo>
                    <a:lnTo>
                      <a:pt x="86" y="59"/>
                    </a:lnTo>
                    <a:lnTo>
                      <a:pt x="117" y="53"/>
                    </a:lnTo>
                    <a:lnTo>
                      <a:pt x="151" y="46"/>
                    </a:lnTo>
                    <a:lnTo>
                      <a:pt x="191" y="41"/>
                    </a:lnTo>
                    <a:lnTo>
                      <a:pt x="234" y="35"/>
                    </a:lnTo>
                    <a:lnTo>
                      <a:pt x="281" y="30"/>
                    </a:lnTo>
                    <a:lnTo>
                      <a:pt x="331" y="25"/>
                    </a:lnTo>
                    <a:lnTo>
                      <a:pt x="384" y="20"/>
                    </a:lnTo>
                    <a:lnTo>
                      <a:pt x="440" y="16"/>
                    </a:lnTo>
                    <a:lnTo>
                      <a:pt x="500" y="13"/>
                    </a:lnTo>
                    <a:lnTo>
                      <a:pt x="561" y="10"/>
                    </a:lnTo>
                    <a:lnTo>
                      <a:pt x="624" y="6"/>
                    </a:lnTo>
                    <a:lnTo>
                      <a:pt x="689" y="4"/>
                    </a:lnTo>
                    <a:lnTo>
                      <a:pt x="756" y="2"/>
                    </a:lnTo>
                    <a:lnTo>
                      <a:pt x="823" y="1"/>
                    </a:lnTo>
                    <a:lnTo>
                      <a:pt x="892" y="0"/>
                    </a:lnTo>
                    <a:lnTo>
                      <a:pt x="960" y="0"/>
                    </a:lnTo>
                    <a:lnTo>
                      <a:pt x="1029" y="0"/>
                    </a:lnTo>
                    <a:lnTo>
                      <a:pt x="1096" y="1"/>
                    </a:lnTo>
                    <a:lnTo>
                      <a:pt x="1164" y="2"/>
                    </a:lnTo>
                    <a:lnTo>
                      <a:pt x="1230" y="4"/>
                    </a:lnTo>
                    <a:lnTo>
                      <a:pt x="1295" y="6"/>
                    </a:lnTo>
                    <a:lnTo>
                      <a:pt x="1358" y="10"/>
                    </a:lnTo>
                    <a:lnTo>
                      <a:pt x="1421" y="13"/>
                    </a:lnTo>
                    <a:lnTo>
                      <a:pt x="1479" y="16"/>
                    </a:lnTo>
                    <a:lnTo>
                      <a:pt x="1535" y="20"/>
                    </a:lnTo>
                    <a:lnTo>
                      <a:pt x="1589" y="25"/>
                    </a:lnTo>
                    <a:lnTo>
                      <a:pt x="1640" y="30"/>
                    </a:lnTo>
                    <a:lnTo>
                      <a:pt x="1686" y="35"/>
                    </a:lnTo>
                    <a:lnTo>
                      <a:pt x="1729" y="41"/>
                    </a:lnTo>
                    <a:lnTo>
                      <a:pt x="1768" y="46"/>
                    </a:lnTo>
                    <a:lnTo>
                      <a:pt x="1803" y="53"/>
                    </a:lnTo>
                    <a:lnTo>
                      <a:pt x="1834" y="59"/>
                    </a:lnTo>
                    <a:lnTo>
                      <a:pt x="1860" y="66"/>
                    </a:lnTo>
                    <a:lnTo>
                      <a:pt x="1881" y="73"/>
                    </a:lnTo>
                    <a:lnTo>
                      <a:pt x="1898" y="80"/>
                    </a:lnTo>
                    <a:lnTo>
                      <a:pt x="1911" y="87"/>
                    </a:lnTo>
                    <a:lnTo>
                      <a:pt x="1918" y="94"/>
                    </a:lnTo>
                    <a:lnTo>
                      <a:pt x="1921" y="101"/>
                    </a:lnTo>
                    <a:lnTo>
                      <a:pt x="1918" y="109"/>
                    </a:lnTo>
                    <a:lnTo>
                      <a:pt x="1911" y="116"/>
                    </a:lnTo>
                    <a:lnTo>
                      <a:pt x="1898" y="123"/>
                    </a:lnTo>
                    <a:lnTo>
                      <a:pt x="1881" y="130"/>
                    </a:lnTo>
                    <a:lnTo>
                      <a:pt x="1860" y="137"/>
                    </a:lnTo>
                    <a:lnTo>
                      <a:pt x="1834" y="143"/>
                    </a:lnTo>
                    <a:lnTo>
                      <a:pt x="1803" y="150"/>
                    </a:lnTo>
                    <a:lnTo>
                      <a:pt x="1768" y="156"/>
                    </a:lnTo>
                    <a:lnTo>
                      <a:pt x="1729" y="161"/>
                    </a:lnTo>
                    <a:lnTo>
                      <a:pt x="1686" y="168"/>
                    </a:lnTo>
                    <a:lnTo>
                      <a:pt x="1640" y="173"/>
                    </a:lnTo>
                    <a:lnTo>
                      <a:pt x="1589" y="178"/>
                    </a:lnTo>
                    <a:lnTo>
                      <a:pt x="1535" y="182"/>
                    </a:lnTo>
                    <a:lnTo>
                      <a:pt x="1479" y="186"/>
                    </a:lnTo>
                    <a:lnTo>
                      <a:pt x="1421" y="191"/>
                    </a:lnTo>
                    <a:lnTo>
                      <a:pt x="1358" y="194"/>
                    </a:lnTo>
                    <a:lnTo>
                      <a:pt x="1295" y="196"/>
                    </a:lnTo>
                    <a:lnTo>
                      <a:pt x="1230" y="198"/>
                    </a:lnTo>
                    <a:lnTo>
                      <a:pt x="1164" y="200"/>
                    </a:lnTo>
                    <a:lnTo>
                      <a:pt x="1096" y="201"/>
                    </a:lnTo>
                    <a:lnTo>
                      <a:pt x="1029" y="202"/>
                    </a:lnTo>
                    <a:lnTo>
                      <a:pt x="960" y="202"/>
                    </a:lnTo>
                    <a:lnTo>
                      <a:pt x="892" y="202"/>
                    </a:lnTo>
                    <a:lnTo>
                      <a:pt x="823" y="201"/>
                    </a:lnTo>
                    <a:lnTo>
                      <a:pt x="756" y="200"/>
                    </a:lnTo>
                    <a:lnTo>
                      <a:pt x="689" y="198"/>
                    </a:lnTo>
                    <a:lnTo>
                      <a:pt x="624" y="196"/>
                    </a:lnTo>
                    <a:lnTo>
                      <a:pt x="561" y="194"/>
                    </a:lnTo>
                    <a:lnTo>
                      <a:pt x="500" y="191"/>
                    </a:lnTo>
                    <a:lnTo>
                      <a:pt x="440" y="186"/>
                    </a:lnTo>
                    <a:lnTo>
                      <a:pt x="384" y="182"/>
                    </a:lnTo>
                    <a:lnTo>
                      <a:pt x="331" y="178"/>
                    </a:lnTo>
                    <a:lnTo>
                      <a:pt x="281" y="173"/>
                    </a:lnTo>
                    <a:lnTo>
                      <a:pt x="234" y="168"/>
                    </a:lnTo>
                    <a:lnTo>
                      <a:pt x="191" y="161"/>
                    </a:lnTo>
                    <a:lnTo>
                      <a:pt x="151" y="156"/>
                    </a:lnTo>
                    <a:lnTo>
                      <a:pt x="117" y="150"/>
                    </a:lnTo>
                    <a:lnTo>
                      <a:pt x="86" y="143"/>
                    </a:lnTo>
                    <a:lnTo>
                      <a:pt x="59" y="137"/>
                    </a:lnTo>
                    <a:lnTo>
                      <a:pt x="38" y="130"/>
                    </a:lnTo>
                    <a:lnTo>
                      <a:pt x="21" y="123"/>
                    </a:lnTo>
                    <a:lnTo>
                      <a:pt x="8" y="116"/>
                    </a:lnTo>
                    <a:lnTo>
                      <a:pt x="2" y="109"/>
                    </a:lnTo>
                    <a:lnTo>
                      <a:pt x="0" y="101"/>
                    </a:lnTo>
                    <a:close/>
                  </a:path>
                </a:pathLst>
              </a:custGeom>
              <a:solidFill>
                <a:srgbClr val="C0C0C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59" name="Freeform 1145"/>
              <p:cNvSpPr>
                <a:spLocks/>
              </p:cNvSpPr>
              <p:nvPr/>
            </p:nvSpPr>
            <p:spPr bwMode="auto">
              <a:xfrm>
                <a:off x="2352" y="19114"/>
                <a:ext cx="1921" cy="203"/>
              </a:xfrm>
              <a:custGeom>
                <a:avLst/>
                <a:gdLst>
                  <a:gd name="T0" fmla="*/ 2 w 1921"/>
                  <a:gd name="T1" fmla="*/ 94 h 203"/>
                  <a:gd name="T2" fmla="*/ 21 w 1921"/>
                  <a:gd name="T3" fmla="*/ 80 h 203"/>
                  <a:gd name="T4" fmla="*/ 59 w 1921"/>
                  <a:gd name="T5" fmla="*/ 66 h 203"/>
                  <a:gd name="T6" fmla="*/ 117 w 1921"/>
                  <a:gd name="T7" fmla="*/ 53 h 203"/>
                  <a:gd name="T8" fmla="*/ 191 w 1921"/>
                  <a:gd name="T9" fmla="*/ 40 h 203"/>
                  <a:gd name="T10" fmla="*/ 281 w 1921"/>
                  <a:gd name="T11" fmla="*/ 29 h 203"/>
                  <a:gd name="T12" fmla="*/ 384 w 1921"/>
                  <a:gd name="T13" fmla="*/ 20 h 203"/>
                  <a:gd name="T14" fmla="*/ 500 w 1921"/>
                  <a:gd name="T15" fmla="*/ 12 h 203"/>
                  <a:gd name="T16" fmla="*/ 624 w 1921"/>
                  <a:gd name="T17" fmla="*/ 7 h 203"/>
                  <a:gd name="T18" fmla="*/ 756 w 1921"/>
                  <a:gd name="T19" fmla="*/ 3 h 203"/>
                  <a:gd name="T20" fmla="*/ 892 w 1921"/>
                  <a:gd name="T21" fmla="*/ 0 h 203"/>
                  <a:gd name="T22" fmla="*/ 1029 w 1921"/>
                  <a:gd name="T23" fmla="*/ 0 h 203"/>
                  <a:gd name="T24" fmla="*/ 1164 w 1921"/>
                  <a:gd name="T25" fmla="*/ 3 h 203"/>
                  <a:gd name="T26" fmla="*/ 1295 w 1921"/>
                  <a:gd name="T27" fmla="*/ 7 h 203"/>
                  <a:gd name="T28" fmla="*/ 1421 w 1921"/>
                  <a:gd name="T29" fmla="*/ 12 h 203"/>
                  <a:gd name="T30" fmla="*/ 1535 w 1921"/>
                  <a:gd name="T31" fmla="*/ 20 h 203"/>
                  <a:gd name="T32" fmla="*/ 1640 w 1921"/>
                  <a:gd name="T33" fmla="*/ 29 h 203"/>
                  <a:gd name="T34" fmla="*/ 1729 w 1921"/>
                  <a:gd name="T35" fmla="*/ 40 h 203"/>
                  <a:gd name="T36" fmla="*/ 1803 w 1921"/>
                  <a:gd name="T37" fmla="*/ 53 h 203"/>
                  <a:gd name="T38" fmla="*/ 1860 w 1921"/>
                  <a:gd name="T39" fmla="*/ 66 h 203"/>
                  <a:gd name="T40" fmla="*/ 1898 w 1921"/>
                  <a:gd name="T41" fmla="*/ 80 h 203"/>
                  <a:gd name="T42" fmla="*/ 1918 w 1921"/>
                  <a:gd name="T43" fmla="*/ 94 h 203"/>
                  <a:gd name="T44" fmla="*/ 1918 w 1921"/>
                  <a:gd name="T45" fmla="*/ 108 h 203"/>
                  <a:gd name="T46" fmla="*/ 1898 w 1921"/>
                  <a:gd name="T47" fmla="*/ 123 h 203"/>
                  <a:gd name="T48" fmla="*/ 1860 w 1921"/>
                  <a:gd name="T49" fmla="*/ 136 h 203"/>
                  <a:gd name="T50" fmla="*/ 1803 w 1921"/>
                  <a:gd name="T51" fmla="*/ 150 h 203"/>
                  <a:gd name="T52" fmla="*/ 1729 w 1921"/>
                  <a:gd name="T53" fmla="*/ 162 h 203"/>
                  <a:gd name="T54" fmla="*/ 1640 w 1921"/>
                  <a:gd name="T55" fmla="*/ 173 h 203"/>
                  <a:gd name="T56" fmla="*/ 1535 w 1921"/>
                  <a:gd name="T57" fmla="*/ 182 h 203"/>
                  <a:gd name="T58" fmla="*/ 1421 w 1921"/>
                  <a:gd name="T59" fmla="*/ 190 h 203"/>
                  <a:gd name="T60" fmla="*/ 1295 w 1921"/>
                  <a:gd name="T61" fmla="*/ 196 h 203"/>
                  <a:gd name="T62" fmla="*/ 1164 w 1921"/>
                  <a:gd name="T63" fmla="*/ 200 h 203"/>
                  <a:gd name="T64" fmla="*/ 1029 w 1921"/>
                  <a:gd name="T65" fmla="*/ 202 h 203"/>
                  <a:gd name="T66" fmla="*/ 892 w 1921"/>
                  <a:gd name="T67" fmla="*/ 202 h 203"/>
                  <a:gd name="T68" fmla="*/ 756 w 1921"/>
                  <a:gd name="T69" fmla="*/ 200 h 203"/>
                  <a:gd name="T70" fmla="*/ 624 w 1921"/>
                  <a:gd name="T71" fmla="*/ 196 h 203"/>
                  <a:gd name="T72" fmla="*/ 500 w 1921"/>
                  <a:gd name="T73" fmla="*/ 190 h 203"/>
                  <a:gd name="T74" fmla="*/ 384 w 1921"/>
                  <a:gd name="T75" fmla="*/ 182 h 203"/>
                  <a:gd name="T76" fmla="*/ 281 w 1921"/>
                  <a:gd name="T77" fmla="*/ 173 h 203"/>
                  <a:gd name="T78" fmla="*/ 191 w 1921"/>
                  <a:gd name="T79" fmla="*/ 162 h 203"/>
                  <a:gd name="T80" fmla="*/ 117 w 1921"/>
                  <a:gd name="T81" fmla="*/ 150 h 203"/>
                  <a:gd name="T82" fmla="*/ 59 w 1921"/>
                  <a:gd name="T83" fmla="*/ 136 h 203"/>
                  <a:gd name="T84" fmla="*/ 21 w 1921"/>
                  <a:gd name="T85" fmla="*/ 123 h 203"/>
                  <a:gd name="T86" fmla="*/ 2 w 1921"/>
                  <a:gd name="T87" fmla="*/ 108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3"/>
                  <a:gd name="T134" fmla="*/ 1921 w 1921"/>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3">
                    <a:moveTo>
                      <a:pt x="0" y="102"/>
                    </a:moveTo>
                    <a:lnTo>
                      <a:pt x="2" y="94"/>
                    </a:lnTo>
                    <a:lnTo>
                      <a:pt x="8" y="87"/>
                    </a:lnTo>
                    <a:lnTo>
                      <a:pt x="21" y="80"/>
                    </a:lnTo>
                    <a:lnTo>
                      <a:pt x="38" y="73"/>
                    </a:lnTo>
                    <a:lnTo>
                      <a:pt x="59" y="66"/>
                    </a:lnTo>
                    <a:lnTo>
                      <a:pt x="86" y="60"/>
                    </a:lnTo>
                    <a:lnTo>
                      <a:pt x="117" y="53"/>
                    </a:lnTo>
                    <a:lnTo>
                      <a:pt x="151" y="47"/>
                    </a:lnTo>
                    <a:lnTo>
                      <a:pt x="191" y="40"/>
                    </a:lnTo>
                    <a:lnTo>
                      <a:pt x="234" y="35"/>
                    </a:lnTo>
                    <a:lnTo>
                      <a:pt x="281" y="29"/>
                    </a:lnTo>
                    <a:lnTo>
                      <a:pt x="331" y="25"/>
                    </a:lnTo>
                    <a:lnTo>
                      <a:pt x="384" y="20"/>
                    </a:lnTo>
                    <a:lnTo>
                      <a:pt x="440" y="17"/>
                    </a:lnTo>
                    <a:lnTo>
                      <a:pt x="500" y="12"/>
                    </a:lnTo>
                    <a:lnTo>
                      <a:pt x="561" y="9"/>
                    </a:lnTo>
                    <a:lnTo>
                      <a:pt x="624" y="7"/>
                    </a:lnTo>
                    <a:lnTo>
                      <a:pt x="689" y="4"/>
                    </a:lnTo>
                    <a:lnTo>
                      <a:pt x="756" y="3"/>
                    </a:lnTo>
                    <a:lnTo>
                      <a:pt x="823" y="1"/>
                    </a:lnTo>
                    <a:lnTo>
                      <a:pt x="892" y="0"/>
                    </a:lnTo>
                    <a:lnTo>
                      <a:pt x="960" y="0"/>
                    </a:lnTo>
                    <a:lnTo>
                      <a:pt x="1029" y="0"/>
                    </a:lnTo>
                    <a:lnTo>
                      <a:pt x="1096" y="1"/>
                    </a:lnTo>
                    <a:lnTo>
                      <a:pt x="1164" y="3"/>
                    </a:lnTo>
                    <a:lnTo>
                      <a:pt x="1230" y="4"/>
                    </a:lnTo>
                    <a:lnTo>
                      <a:pt x="1295" y="7"/>
                    </a:lnTo>
                    <a:lnTo>
                      <a:pt x="1358" y="9"/>
                    </a:lnTo>
                    <a:lnTo>
                      <a:pt x="1421" y="12"/>
                    </a:lnTo>
                    <a:lnTo>
                      <a:pt x="1479" y="17"/>
                    </a:lnTo>
                    <a:lnTo>
                      <a:pt x="1535" y="20"/>
                    </a:lnTo>
                    <a:lnTo>
                      <a:pt x="1589" y="25"/>
                    </a:lnTo>
                    <a:lnTo>
                      <a:pt x="1640" y="29"/>
                    </a:lnTo>
                    <a:lnTo>
                      <a:pt x="1686" y="35"/>
                    </a:lnTo>
                    <a:lnTo>
                      <a:pt x="1729" y="40"/>
                    </a:lnTo>
                    <a:lnTo>
                      <a:pt x="1768" y="47"/>
                    </a:lnTo>
                    <a:lnTo>
                      <a:pt x="1803" y="53"/>
                    </a:lnTo>
                    <a:lnTo>
                      <a:pt x="1834" y="60"/>
                    </a:lnTo>
                    <a:lnTo>
                      <a:pt x="1860" y="66"/>
                    </a:lnTo>
                    <a:lnTo>
                      <a:pt x="1881" y="73"/>
                    </a:lnTo>
                    <a:lnTo>
                      <a:pt x="1898" y="80"/>
                    </a:lnTo>
                    <a:lnTo>
                      <a:pt x="1911" y="87"/>
                    </a:lnTo>
                    <a:lnTo>
                      <a:pt x="1918" y="94"/>
                    </a:lnTo>
                    <a:lnTo>
                      <a:pt x="1921" y="102"/>
                    </a:lnTo>
                    <a:lnTo>
                      <a:pt x="1918" y="108"/>
                    </a:lnTo>
                    <a:lnTo>
                      <a:pt x="1911" y="116"/>
                    </a:lnTo>
                    <a:lnTo>
                      <a:pt x="1898" y="123"/>
                    </a:lnTo>
                    <a:lnTo>
                      <a:pt x="1881" y="130"/>
                    </a:lnTo>
                    <a:lnTo>
                      <a:pt x="1860" y="136"/>
                    </a:lnTo>
                    <a:lnTo>
                      <a:pt x="1834" y="144"/>
                    </a:lnTo>
                    <a:lnTo>
                      <a:pt x="1803" y="150"/>
                    </a:lnTo>
                    <a:lnTo>
                      <a:pt x="1768" y="156"/>
                    </a:lnTo>
                    <a:lnTo>
                      <a:pt x="1729" y="162"/>
                    </a:lnTo>
                    <a:lnTo>
                      <a:pt x="1686" y="167"/>
                    </a:lnTo>
                    <a:lnTo>
                      <a:pt x="1640" y="173"/>
                    </a:lnTo>
                    <a:lnTo>
                      <a:pt x="1589" y="178"/>
                    </a:lnTo>
                    <a:lnTo>
                      <a:pt x="1535" y="182"/>
                    </a:lnTo>
                    <a:lnTo>
                      <a:pt x="1479" y="187"/>
                    </a:lnTo>
                    <a:lnTo>
                      <a:pt x="1421" y="190"/>
                    </a:lnTo>
                    <a:lnTo>
                      <a:pt x="1358" y="193"/>
                    </a:lnTo>
                    <a:lnTo>
                      <a:pt x="1295" y="196"/>
                    </a:lnTo>
                    <a:lnTo>
                      <a:pt x="1230" y="199"/>
                    </a:lnTo>
                    <a:lnTo>
                      <a:pt x="1164" y="200"/>
                    </a:lnTo>
                    <a:lnTo>
                      <a:pt x="1096" y="202"/>
                    </a:lnTo>
                    <a:lnTo>
                      <a:pt x="1029" y="202"/>
                    </a:lnTo>
                    <a:lnTo>
                      <a:pt x="960" y="203"/>
                    </a:lnTo>
                    <a:lnTo>
                      <a:pt x="892" y="202"/>
                    </a:lnTo>
                    <a:lnTo>
                      <a:pt x="823" y="202"/>
                    </a:lnTo>
                    <a:lnTo>
                      <a:pt x="756" y="200"/>
                    </a:lnTo>
                    <a:lnTo>
                      <a:pt x="689" y="199"/>
                    </a:lnTo>
                    <a:lnTo>
                      <a:pt x="624" y="196"/>
                    </a:lnTo>
                    <a:lnTo>
                      <a:pt x="561" y="193"/>
                    </a:lnTo>
                    <a:lnTo>
                      <a:pt x="500" y="190"/>
                    </a:lnTo>
                    <a:lnTo>
                      <a:pt x="440" y="187"/>
                    </a:lnTo>
                    <a:lnTo>
                      <a:pt x="384" y="182"/>
                    </a:lnTo>
                    <a:lnTo>
                      <a:pt x="331" y="178"/>
                    </a:lnTo>
                    <a:lnTo>
                      <a:pt x="281" y="173"/>
                    </a:lnTo>
                    <a:lnTo>
                      <a:pt x="234" y="167"/>
                    </a:lnTo>
                    <a:lnTo>
                      <a:pt x="191" y="162"/>
                    </a:lnTo>
                    <a:lnTo>
                      <a:pt x="151" y="156"/>
                    </a:lnTo>
                    <a:lnTo>
                      <a:pt x="117" y="150"/>
                    </a:lnTo>
                    <a:lnTo>
                      <a:pt x="86" y="144"/>
                    </a:lnTo>
                    <a:lnTo>
                      <a:pt x="59" y="136"/>
                    </a:lnTo>
                    <a:lnTo>
                      <a:pt x="38" y="130"/>
                    </a:lnTo>
                    <a:lnTo>
                      <a:pt x="21" y="123"/>
                    </a:lnTo>
                    <a:lnTo>
                      <a:pt x="8" y="116"/>
                    </a:lnTo>
                    <a:lnTo>
                      <a:pt x="2" y="108"/>
                    </a:lnTo>
                    <a:lnTo>
                      <a:pt x="0" y="102"/>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60" name="Freeform 1146"/>
              <p:cNvSpPr>
                <a:spLocks/>
              </p:cNvSpPr>
              <p:nvPr/>
            </p:nvSpPr>
            <p:spPr bwMode="auto">
              <a:xfrm>
                <a:off x="2352" y="19064"/>
                <a:ext cx="1921" cy="202"/>
              </a:xfrm>
              <a:custGeom>
                <a:avLst/>
                <a:gdLst>
                  <a:gd name="T0" fmla="*/ 2 w 1921"/>
                  <a:gd name="T1" fmla="*/ 93 h 202"/>
                  <a:gd name="T2" fmla="*/ 21 w 1921"/>
                  <a:gd name="T3" fmla="*/ 79 h 202"/>
                  <a:gd name="T4" fmla="*/ 59 w 1921"/>
                  <a:gd name="T5" fmla="*/ 65 h 202"/>
                  <a:gd name="T6" fmla="*/ 117 w 1921"/>
                  <a:gd name="T7" fmla="*/ 53 h 202"/>
                  <a:gd name="T8" fmla="*/ 191 w 1921"/>
                  <a:gd name="T9" fmla="*/ 40 h 202"/>
                  <a:gd name="T10" fmla="*/ 281 w 1921"/>
                  <a:gd name="T11" fmla="*/ 29 h 202"/>
                  <a:gd name="T12" fmla="*/ 384 w 1921"/>
                  <a:gd name="T13" fmla="*/ 19 h 202"/>
                  <a:gd name="T14" fmla="*/ 500 w 1921"/>
                  <a:gd name="T15" fmla="*/ 12 h 202"/>
                  <a:gd name="T16" fmla="*/ 624 w 1921"/>
                  <a:gd name="T17" fmla="*/ 6 h 202"/>
                  <a:gd name="T18" fmla="*/ 756 w 1921"/>
                  <a:gd name="T19" fmla="*/ 2 h 202"/>
                  <a:gd name="T20" fmla="*/ 892 w 1921"/>
                  <a:gd name="T21" fmla="*/ 0 h 202"/>
                  <a:gd name="T22" fmla="*/ 1029 w 1921"/>
                  <a:gd name="T23" fmla="*/ 0 h 202"/>
                  <a:gd name="T24" fmla="*/ 1164 w 1921"/>
                  <a:gd name="T25" fmla="*/ 2 h 202"/>
                  <a:gd name="T26" fmla="*/ 1295 w 1921"/>
                  <a:gd name="T27" fmla="*/ 6 h 202"/>
                  <a:gd name="T28" fmla="*/ 1421 w 1921"/>
                  <a:gd name="T29" fmla="*/ 12 h 202"/>
                  <a:gd name="T30" fmla="*/ 1535 w 1921"/>
                  <a:gd name="T31" fmla="*/ 19 h 202"/>
                  <a:gd name="T32" fmla="*/ 1640 w 1921"/>
                  <a:gd name="T33" fmla="*/ 29 h 202"/>
                  <a:gd name="T34" fmla="*/ 1729 w 1921"/>
                  <a:gd name="T35" fmla="*/ 40 h 202"/>
                  <a:gd name="T36" fmla="*/ 1803 w 1921"/>
                  <a:gd name="T37" fmla="*/ 53 h 202"/>
                  <a:gd name="T38" fmla="*/ 1860 w 1921"/>
                  <a:gd name="T39" fmla="*/ 65 h 202"/>
                  <a:gd name="T40" fmla="*/ 1898 w 1921"/>
                  <a:gd name="T41" fmla="*/ 79 h 202"/>
                  <a:gd name="T42" fmla="*/ 1918 w 1921"/>
                  <a:gd name="T43" fmla="*/ 93 h 202"/>
                  <a:gd name="T44" fmla="*/ 1918 w 1921"/>
                  <a:gd name="T45" fmla="*/ 107 h 202"/>
                  <a:gd name="T46" fmla="*/ 1898 w 1921"/>
                  <a:gd name="T47" fmla="*/ 123 h 202"/>
                  <a:gd name="T48" fmla="*/ 1860 w 1921"/>
                  <a:gd name="T49" fmla="*/ 135 h 202"/>
                  <a:gd name="T50" fmla="*/ 1803 w 1921"/>
                  <a:gd name="T51" fmla="*/ 149 h 202"/>
                  <a:gd name="T52" fmla="*/ 1729 w 1921"/>
                  <a:gd name="T53" fmla="*/ 161 h 202"/>
                  <a:gd name="T54" fmla="*/ 1640 w 1921"/>
                  <a:gd name="T55" fmla="*/ 172 h 202"/>
                  <a:gd name="T56" fmla="*/ 1535 w 1921"/>
                  <a:gd name="T57" fmla="*/ 182 h 202"/>
                  <a:gd name="T58" fmla="*/ 1421 w 1921"/>
                  <a:gd name="T59" fmla="*/ 189 h 202"/>
                  <a:gd name="T60" fmla="*/ 1295 w 1921"/>
                  <a:gd name="T61" fmla="*/ 196 h 202"/>
                  <a:gd name="T62" fmla="*/ 1164 w 1921"/>
                  <a:gd name="T63" fmla="*/ 199 h 202"/>
                  <a:gd name="T64" fmla="*/ 1029 w 1921"/>
                  <a:gd name="T65" fmla="*/ 201 h 202"/>
                  <a:gd name="T66" fmla="*/ 892 w 1921"/>
                  <a:gd name="T67" fmla="*/ 201 h 202"/>
                  <a:gd name="T68" fmla="*/ 756 w 1921"/>
                  <a:gd name="T69" fmla="*/ 199 h 202"/>
                  <a:gd name="T70" fmla="*/ 624 w 1921"/>
                  <a:gd name="T71" fmla="*/ 196 h 202"/>
                  <a:gd name="T72" fmla="*/ 500 w 1921"/>
                  <a:gd name="T73" fmla="*/ 189 h 202"/>
                  <a:gd name="T74" fmla="*/ 384 w 1921"/>
                  <a:gd name="T75" fmla="*/ 182 h 202"/>
                  <a:gd name="T76" fmla="*/ 281 w 1921"/>
                  <a:gd name="T77" fmla="*/ 172 h 202"/>
                  <a:gd name="T78" fmla="*/ 191 w 1921"/>
                  <a:gd name="T79" fmla="*/ 161 h 202"/>
                  <a:gd name="T80" fmla="*/ 117 w 1921"/>
                  <a:gd name="T81" fmla="*/ 149 h 202"/>
                  <a:gd name="T82" fmla="*/ 59 w 1921"/>
                  <a:gd name="T83" fmla="*/ 135 h 202"/>
                  <a:gd name="T84" fmla="*/ 21 w 1921"/>
                  <a:gd name="T85" fmla="*/ 123 h 202"/>
                  <a:gd name="T86" fmla="*/ 2 w 1921"/>
                  <a:gd name="T87" fmla="*/ 107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2"/>
                  <a:gd name="T134" fmla="*/ 1921 w 1921"/>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2">
                    <a:moveTo>
                      <a:pt x="0" y="101"/>
                    </a:moveTo>
                    <a:lnTo>
                      <a:pt x="2" y="93"/>
                    </a:lnTo>
                    <a:lnTo>
                      <a:pt x="8" y="86"/>
                    </a:lnTo>
                    <a:lnTo>
                      <a:pt x="21" y="79"/>
                    </a:lnTo>
                    <a:lnTo>
                      <a:pt x="38" y="72"/>
                    </a:lnTo>
                    <a:lnTo>
                      <a:pt x="59" y="65"/>
                    </a:lnTo>
                    <a:lnTo>
                      <a:pt x="86" y="59"/>
                    </a:lnTo>
                    <a:lnTo>
                      <a:pt x="117" y="53"/>
                    </a:lnTo>
                    <a:lnTo>
                      <a:pt x="151" y="46"/>
                    </a:lnTo>
                    <a:lnTo>
                      <a:pt x="191" y="40"/>
                    </a:lnTo>
                    <a:lnTo>
                      <a:pt x="234" y="34"/>
                    </a:lnTo>
                    <a:lnTo>
                      <a:pt x="281" y="29"/>
                    </a:lnTo>
                    <a:lnTo>
                      <a:pt x="331" y="25"/>
                    </a:lnTo>
                    <a:lnTo>
                      <a:pt x="384" y="19"/>
                    </a:lnTo>
                    <a:lnTo>
                      <a:pt x="440" y="16"/>
                    </a:lnTo>
                    <a:lnTo>
                      <a:pt x="500" y="12"/>
                    </a:lnTo>
                    <a:lnTo>
                      <a:pt x="561" y="8"/>
                    </a:lnTo>
                    <a:lnTo>
                      <a:pt x="624" y="6"/>
                    </a:lnTo>
                    <a:lnTo>
                      <a:pt x="689" y="3"/>
                    </a:lnTo>
                    <a:lnTo>
                      <a:pt x="756" y="2"/>
                    </a:lnTo>
                    <a:lnTo>
                      <a:pt x="823" y="1"/>
                    </a:lnTo>
                    <a:lnTo>
                      <a:pt x="892" y="0"/>
                    </a:lnTo>
                    <a:lnTo>
                      <a:pt x="960" y="0"/>
                    </a:lnTo>
                    <a:lnTo>
                      <a:pt x="1029" y="0"/>
                    </a:lnTo>
                    <a:lnTo>
                      <a:pt x="1096" y="1"/>
                    </a:lnTo>
                    <a:lnTo>
                      <a:pt x="1164" y="2"/>
                    </a:lnTo>
                    <a:lnTo>
                      <a:pt x="1230" y="3"/>
                    </a:lnTo>
                    <a:lnTo>
                      <a:pt x="1295" y="6"/>
                    </a:lnTo>
                    <a:lnTo>
                      <a:pt x="1358" y="8"/>
                    </a:lnTo>
                    <a:lnTo>
                      <a:pt x="1421" y="12"/>
                    </a:lnTo>
                    <a:lnTo>
                      <a:pt x="1479" y="16"/>
                    </a:lnTo>
                    <a:lnTo>
                      <a:pt x="1535" y="19"/>
                    </a:lnTo>
                    <a:lnTo>
                      <a:pt x="1589" y="25"/>
                    </a:lnTo>
                    <a:lnTo>
                      <a:pt x="1640" y="29"/>
                    </a:lnTo>
                    <a:lnTo>
                      <a:pt x="1686" y="34"/>
                    </a:lnTo>
                    <a:lnTo>
                      <a:pt x="1729" y="40"/>
                    </a:lnTo>
                    <a:lnTo>
                      <a:pt x="1768" y="46"/>
                    </a:lnTo>
                    <a:lnTo>
                      <a:pt x="1803" y="53"/>
                    </a:lnTo>
                    <a:lnTo>
                      <a:pt x="1834" y="59"/>
                    </a:lnTo>
                    <a:lnTo>
                      <a:pt x="1860" y="65"/>
                    </a:lnTo>
                    <a:lnTo>
                      <a:pt x="1881" y="72"/>
                    </a:lnTo>
                    <a:lnTo>
                      <a:pt x="1898" y="79"/>
                    </a:lnTo>
                    <a:lnTo>
                      <a:pt x="1911" y="86"/>
                    </a:lnTo>
                    <a:lnTo>
                      <a:pt x="1918" y="93"/>
                    </a:lnTo>
                    <a:lnTo>
                      <a:pt x="1921" y="101"/>
                    </a:lnTo>
                    <a:lnTo>
                      <a:pt x="1918" y="107"/>
                    </a:lnTo>
                    <a:lnTo>
                      <a:pt x="1911" y="115"/>
                    </a:lnTo>
                    <a:lnTo>
                      <a:pt x="1898" y="123"/>
                    </a:lnTo>
                    <a:lnTo>
                      <a:pt x="1881" y="129"/>
                    </a:lnTo>
                    <a:lnTo>
                      <a:pt x="1860" y="135"/>
                    </a:lnTo>
                    <a:lnTo>
                      <a:pt x="1834" y="143"/>
                    </a:lnTo>
                    <a:lnTo>
                      <a:pt x="1803" y="149"/>
                    </a:lnTo>
                    <a:lnTo>
                      <a:pt x="1768" y="155"/>
                    </a:lnTo>
                    <a:lnTo>
                      <a:pt x="1729" y="161"/>
                    </a:lnTo>
                    <a:lnTo>
                      <a:pt x="1686" y="167"/>
                    </a:lnTo>
                    <a:lnTo>
                      <a:pt x="1640" y="172"/>
                    </a:lnTo>
                    <a:lnTo>
                      <a:pt x="1589" y="177"/>
                    </a:lnTo>
                    <a:lnTo>
                      <a:pt x="1535" y="182"/>
                    </a:lnTo>
                    <a:lnTo>
                      <a:pt x="1479" y="186"/>
                    </a:lnTo>
                    <a:lnTo>
                      <a:pt x="1421" y="189"/>
                    </a:lnTo>
                    <a:lnTo>
                      <a:pt x="1358" y="193"/>
                    </a:lnTo>
                    <a:lnTo>
                      <a:pt x="1295" y="196"/>
                    </a:lnTo>
                    <a:lnTo>
                      <a:pt x="1230" y="198"/>
                    </a:lnTo>
                    <a:lnTo>
                      <a:pt x="1164" y="199"/>
                    </a:lnTo>
                    <a:lnTo>
                      <a:pt x="1096" y="201"/>
                    </a:lnTo>
                    <a:lnTo>
                      <a:pt x="1029" y="201"/>
                    </a:lnTo>
                    <a:lnTo>
                      <a:pt x="960" y="202"/>
                    </a:lnTo>
                    <a:lnTo>
                      <a:pt x="892" y="201"/>
                    </a:lnTo>
                    <a:lnTo>
                      <a:pt x="823" y="201"/>
                    </a:lnTo>
                    <a:lnTo>
                      <a:pt x="756" y="199"/>
                    </a:lnTo>
                    <a:lnTo>
                      <a:pt x="689" y="198"/>
                    </a:lnTo>
                    <a:lnTo>
                      <a:pt x="624" y="196"/>
                    </a:lnTo>
                    <a:lnTo>
                      <a:pt x="561" y="193"/>
                    </a:lnTo>
                    <a:lnTo>
                      <a:pt x="500" y="189"/>
                    </a:lnTo>
                    <a:lnTo>
                      <a:pt x="440" y="186"/>
                    </a:lnTo>
                    <a:lnTo>
                      <a:pt x="384" y="182"/>
                    </a:lnTo>
                    <a:lnTo>
                      <a:pt x="331" y="177"/>
                    </a:lnTo>
                    <a:lnTo>
                      <a:pt x="281" y="172"/>
                    </a:lnTo>
                    <a:lnTo>
                      <a:pt x="234" y="167"/>
                    </a:lnTo>
                    <a:lnTo>
                      <a:pt x="191" y="161"/>
                    </a:lnTo>
                    <a:lnTo>
                      <a:pt x="151" y="155"/>
                    </a:lnTo>
                    <a:lnTo>
                      <a:pt x="117" y="149"/>
                    </a:lnTo>
                    <a:lnTo>
                      <a:pt x="86" y="143"/>
                    </a:lnTo>
                    <a:lnTo>
                      <a:pt x="59" y="135"/>
                    </a:lnTo>
                    <a:lnTo>
                      <a:pt x="38" y="129"/>
                    </a:lnTo>
                    <a:lnTo>
                      <a:pt x="21" y="123"/>
                    </a:lnTo>
                    <a:lnTo>
                      <a:pt x="8" y="115"/>
                    </a:lnTo>
                    <a:lnTo>
                      <a:pt x="2" y="107"/>
                    </a:lnTo>
                    <a:lnTo>
                      <a:pt x="0" y="101"/>
                    </a:lnTo>
                    <a:close/>
                  </a:path>
                </a:pathLst>
              </a:custGeom>
              <a:solidFill>
                <a:srgbClr val="C0C0C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61" name="Freeform 1147"/>
              <p:cNvSpPr>
                <a:spLocks/>
              </p:cNvSpPr>
              <p:nvPr/>
            </p:nvSpPr>
            <p:spPr bwMode="auto">
              <a:xfrm>
                <a:off x="2352" y="19165"/>
                <a:ext cx="1" cy="51"/>
              </a:xfrm>
              <a:custGeom>
                <a:avLst/>
                <a:gdLst>
                  <a:gd name="T0" fmla="*/ 0 w 1"/>
                  <a:gd name="T1" fmla="*/ 51 h 51"/>
                  <a:gd name="T2" fmla="*/ 0 w 1"/>
                  <a:gd name="T3" fmla="*/ 0 h 51"/>
                  <a:gd name="T4" fmla="*/ 0 w 1"/>
                  <a:gd name="T5" fmla="*/ 51 h 51"/>
                  <a:gd name="T6" fmla="*/ 0 60000 65536"/>
                  <a:gd name="T7" fmla="*/ 0 60000 65536"/>
                  <a:gd name="T8" fmla="*/ 0 60000 65536"/>
                  <a:gd name="T9" fmla="*/ 0 w 1"/>
                  <a:gd name="T10" fmla="*/ 0 h 51"/>
                  <a:gd name="T11" fmla="*/ 1 w 1"/>
                  <a:gd name="T12" fmla="*/ 51 h 51"/>
                </a:gdLst>
                <a:ahLst/>
                <a:cxnLst>
                  <a:cxn ang="T6">
                    <a:pos x="T0" y="T1"/>
                  </a:cxn>
                  <a:cxn ang="T7">
                    <a:pos x="T2" y="T3"/>
                  </a:cxn>
                  <a:cxn ang="T8">
                    <a:pos x="T4" y="T5"/>
                  </a:cxn>
                </a:cxnLst>
                <a:rect l="T9" t="T10" r="T11" b="T12"/>
                <a:pathLst>
                  <a:path w="1" h="51">
                    <a:moveTo>
                      <a:pt x="0" y="51"/>
                    </a:moveTo>
                    <a:lnTo>
                      <a:pt x="0" y="0"/>
                    </a:lnTo>
                    <a:lnTo>
                      <a:pt x="0" y="51"/>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62" name="Freeform 1148"/>
              <p:cNvSpPr>
                <a:spLocks/>
              </p:cNvSpPr>
              <p:nvPr/>
            </p:nvSpPr>
            <p:spPr bwMode="auto">
              <a:xfrm>
                <a:off x="2352" y="19165"/>
                <a:ext cx="1921" cy="152"/>
              </a:xfrm>
              <a:custGeom>
                <a:avLst/>
                <a:gdLst>
                  <a:gd name="T0" fmla="*/ 2 w 1921"/>
                  <a:gd name="T1" fmla="*/ 57 h 152"/>
                  <a:gd name="T2" fmla="*/ 21 w 1921"/>
                  <a:gd name="T3" fmla="*/ 72 h 152"/>
                  <a:gd name="T4" fmla="*/ 59 w 1921"/>
                  <a:gd name="T5" fmla="*/ 85 h 152"/>
                  <a:gd name="T6" fmla="*/ 117 w 1921"/>
                  <a:gd name="T7" fmla="*/ 99 h 152"/>
                  <a:gd name="T8" fmla="*/ 191 w 1921"/>
                  <a:gd name="T9" fmla="*/ 111 h 152"/>
                  <a:gd name="T10" fmla="*/ 281 w 1921"/>
                  <a:gd name="T11" fmla="*/ 122 h 152"/>
                  <a:gd name="T12" fmla="*/ 384 w 1921"/>
                  <a:gd name="T13" fmla="*/ 131 h 152"/>
                  <a:gd name="T14" fmla="*/ 500 w 1921"/>
                  <a:gd name="T15" fmla="*/ 139 h 152"/>
                  <a:gd name="T16" fmla="*/ 624 w 1921"/>
                  <a:gd name="T17" fmla="*/ 145 h 152"/>
                  <a:gd name="T18" fmla="*/ 756 w 1921"/>
                  <a:gd name="T19" fmla="*/ 149 h 152"/>
                  <a:gd name="T20" fmla="*/ 892 w 1921"/>
                  <a:gd name="T21" fmla="*/ 151 h 152"/>
                  <a:gd name="T22" fmla="*/ 1029 w 1921"/>
                  <a:gd name="T23" fmla="*/ 151 h 152"/>
                  <a:gd name="T24" fmla="*/ 1164 w 1921"/>
                  <a:gd name="T25" fmla="*/ 149 h 152"/>
                  <a:gd name="T26" fmla="*/ 1295 w 1921"/>
                  <a:gd name="T27" fmla="*/ 145 h 152"/>
                  <a:gd name="T28" fmla="*/ 1421 w 1921"/>
                  <a:gd name="T29" fmla="*/ 139 h 152"/>
                  <a:gd name="T30" fmla="*/ 1535 w 1921"/>
                  <a:gd name="T31" fmla="*/ 131 h 152"/>
                  <a:gd name="T32" fmla="*/ 1640 w 1921"/>
                  <a:gd name="T33" fmla="*/ 122 h 152"/>
                  <a:gd name="T34" fmla="*/ 1729 w 1921"/>
                  <a:gd name="T35" fmla="*/ 111 h 152"/>
                  <a:gd name="T36" fmla="*/ 1803 w 1921"/>
                  <a:gd name="T37" fmla="*/ 99 h 152"/>
                  <a:gd name="T38" fmla="*/ 1860 w 1921"/>
                  <a:gd name="T39" fmla="*/ 85 h 152"/>
                  <a:gd name="T40" fmla="*/ 1898 w 1921"/>
                  <a:gd name="T41" fmla="*/ 72 h 152"/>
                  <a:gd name="T42" fmla="*/ 1918 w 1921"/>
                  <a:gd name="T43" fmla="*/ 57 h 152"/>
                  <a:gd name="T44" fmla="*/ 1921 w 1921"/>
                  <a:gd name="T45" fmla="*/ 0 h 152"/>
                  <a:gd name="T46" fmla="*/ 1911 w 1921"/>
                  <a:gd name="T47" fmla="*/ 14 h 152"/>
                  <a:gd name="T48" fmla="*/ 1881 w 1921"/>
                  <a:gd name="T49" fmla="*/ 28 h 152"/>
                  <a:gd name="T50" fmla="*/ 1834 w 1921"/>
                  <a:gd name="T51" fmla="*/ 42 h 152"/>
                  <a:gd name="T52" fmla="*/ 1768 w 1921"/>
                  <a:gd name="T53" fmla="*/ 54 h 152"/>
                  <a:gd name="T54" fmla="*/ 1686 w 1921"/>
                  <a:gd name="T55" fmla="*/ 66 h 152"/>
                  <a:gd name="T56" fmla="*/ 1589 w 1921"/>
                  <a:gd name="T57" fmla="*/ 76 h 152"/>
                  <a:gd name="T58" fmla="*/ 1479 w 1921"/>
                  <a:gd name="T59" fmla="*/ 85 h 152"/>
                  <a:gd name="T60" fmla="*/ 1358 w 1921"/>
                  <a:gd name="T61" fmla="*/ 92 h 152"/>
                  <a:gd name="T62" fmla="*/ 1230 w 1921"/>
                  <a:gd name="T63" fmla="*/ 97 h 152"/>
                  <a:gd name="T64" fmla="*/ 1096 w 1921"/>
                  <a:gd name="T65" fmla="*/ 100 h 152"/>
                  <a:gd name="T66" fmla="*/ 960 w 1921"/>
                  <a:gd name="T67" fmla="*/ 101 h 152"/>
                  <a:gd name="T68" fmla="*/ 823 w 1921"/>
                  <a:gd name="T69" fmla="*/ 100 h 152"/>
                  <a:gd name="T70" fmla="*/ 689 w 1921"/>
                  <a:gd name="T71" fmla="*/ 97 h 152"/>
                  <a:gd name="T72" fmla="*/ 561 w 1921"/>
                  <a:gd name="T73" fmla="*/ 92 h 152"/>
                  <a:gd name="T74" fmla="*/ 440 w 1921"/>
                  <a:gd name="T75" fmla="*/ 85 h 152"/>
                  <a:gd name="T76" fmla="*/ 331 w 1921"/>
                  <a:gd name="T77" fmla="*/ 76 h 152"/>
                  <a:gd name="T78" fmla="*/ 234 w 1921"/>
                  <a:gd name="T79" fmla="*/ 66 h 152"/>
                  <a:gd name="T80" fmla="*/ 151 w 1921"/>
                  <a:gd name="T81" fmla="*/ 54 h 152"/>
                  <a:gd name="T82" fmla="*/ 86 w 1921"/>
                  <a:gd name="T83" fmla="*/ 42 h 152"/>
                  <a:gd name="T84" fmla="*/ 38 w 1921"/>
                  <a:gd name="T85" fmla="*/ 28 h 152"/>
                  <a:gd name="T86" fmla="*/ 8 w 1921"/>
                  <a:gd name="T87" fmla="*/ 14 h 152"/>
                  <a:gd name="T88" fmla="*/ 0 w 1921"/>
                  <a:gd name="T89" fmla="*/ 0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1"/>
                  <a:gd name="T136" fmla="*/ 0 h 152"/>
                  <a:gd name="T137" fmla="*/ 1921 w 1921"/>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1" h="152">
                    <a:moveTo>
                      <a:pt x="0" y="51"/>
                    </a:moveTo>
                    <a:lnTo>
                      <a:pt x="2" y="57"/>
                    </a:lnTo>
                    <a:lnTo>
                      <a:pt x="8" y="65"/>
                    </a:lnTo>
                    <a:lnTo>
                      <a:pt x="21" y="72"/>
                    </a:lnTo>
                    <a:lnTo>
                      <a:pt x="38" y="79"/>
                    </a:lnTo>
                    <a:lnTo>
                      <a:pt x="59" y="85"/>
                    </a:lnTo>
                    <a:lnTo>
                      <a:pt x="86" y="93"/>
                    </a:lnTo>
                    <a:lnTo>
                      <a:pt x="117" y="99"/>
                    </a:lnTo>
                    <a:lnTo>
                      <a:pt x="151" y="105"/>
                    </a:lnTo>
                    <a:lnTo>
                      <a:pt x="191" y="111"/>
                    </a:lnTo>
                    <a:lnTo>
                      <a:pt x="234" y="116"/>
                    </a:lnTo>
                    <a:lnTo>
                      <a:pt x="281" y="122"/>
                    </a:lnTo>
                    <a:lnTo>
                      <a:pt x="331" y="127"/>
                    </a:lnTo>
                    <a:lnTo>
                      <a:pt x="384" y="131"/>
                    </a:lnTo>
                    <a:lnTo>
                      <a:pt x="440" y="136"/>
                    </a:lnTo>
                    <a:lnTo>
                      <a:pt x="500" y="139"/>
                    </a:lnTo>
                    <a:lnTo>
                      <a:pt x="561" y="142"/>
                    </a:lnTo>
                    <a:lnTo>
                      <a:pt x="624" y="145"/>
                    </a:lnTo>
                    <a:lnTo>
                      <a:pt x="689" y="148"/>
                    </a:lnTo>
                    <a:lnTo>
                      <a:pt x="756" y="149"/>
                    </a:lnTo>
                    <a:lnTo>
                      <a:pt x="823" y="151"/>
                    </a:lnTo>
                    <a:lnTo>
                      <a:pt x="892" y="151"/>
                    </a:lnTo>
                    <a:lnTo>
                      <a:pt x="960" y="152"/>
                    </a:lnTo>
                    <a:lnTo>
                      <a:pt x="1029" y="151"/>
                    </a:lnTo>
                    <a:lnTo>
                      <a:pt x="1096" y="151"/>
                    </a:lnTo>
                    <a:lnTo>
                      <a:pt x="1164" y="149"/>
                    </a:lnTo>
                    <a:lnTo>
                      <a:pt x="1230" y="148"/>
                    </a:lnTo>
                    <a:lnTo>
                      <a:pt x="1295" y="145"/>
                    </a:lnTo>
                    <a:lnTo>
                      <a:pt x="1358" y="142"/>
                    </a:lnTo>
                    <a:lnTo>
                      <a:pt x="1421" y="139"/>
                    </a:lnTo>
                    <a:lnTo>
                      <a:pt x="1479" y="136"/>
                    </a:lnTo>
                    <a:lnTo>
                      <a:pt x="1535" y="131"/>
                    </a:lnTo>
                    <a:lnTo>
                      <a:pt x="1589" y="127"/>
                    </a:lnTo>
                    <a:lnTo>
                      <a:pt x="1640" y="122"/>
                    </a:lnTo>
                    <a:lnTo>
                      <a:pt x="1686" y="116"/>
                    </a:lnTo>
                    <a:lnTo>
                      <a:pt x="1729" y="111"/>
                    </a:lnTo>
                    <a:lnTo>
                      <a:pt x="1768" y="105"/>
                    </a:lnTo>
                    <a:lnTo>
                      <a:pt x="1803" y="99"/>
                    </a:lnTo>
                    <a:lnTo>
                      <a:pt x="1834" y="93"/>
                    </a:lnTo>
                    <a:lnTo>
                      <a:pt x="1860" y="85"/>
                    </a:lnTo>
                    <a:lnTo>
                      <a:pt x="1881" y="79"/>
                    </a:lnTo>
                    <a:lnTo>
                      <a:pt x="1898" y="72"/>
                    </a:lnTo>
                    <a:lnTo>
                      <a:pt x="1911" y="65"/>
                    </a:lnTo>
                    <a:lnTo>
                      <a:pt x="1918" y="57"/>
                    </a:lnTo>
                    <a:lnTo>
                      <a:pt x="1921" y="51"/>
                    </a:lnTo>
                    <a:lnTo>
                      <a:pt x="1921" y="0"/>
                    </a:lnTo>
                    <a:lnTo>
                      <a:pt x="1918" y="6"/>
                    </a:lnTo>
                    <a:lnTo>
                      <a:pt x="1911" y="14"/>
                    </a:lnTo>
                    <a:lnTo>
                      <a:pt x="1898" y="22"/>
                    </a:lnTo>
                    <a:lnTo>
                      <a:pt x="1881" y="28"/>
                    </a:lnTo>
                    <a:lnTo>
                      <a:pt x="1860" y="34"/>
                    </a:lnTo>
                    <a:lnTo>
                      <a:pt x="1834" y="42"/>
                    </a:lnTo>
                    <a:lnTo>
                      <a:pt x="1803" y="48"/>
                    </a:lnTo>
                    <a:lnTo>
                      <a:pt x="1768" y="54"/>
                    </a:lnTo>
                    <a:lnTo>
                      <a:pt x="1729" y="60"/>
                    </a:lnTo>
                    <a:lnTo>
                      <a:pt x="1686" y="66"/>
                    </a:lnTo>
                    <a:lnTo>
                      <a:pt x="1640" y="71"/>
                    </a:lnTo>
                    <a:lnTo>
                      <a:pt x="1589" y="76"/>
                    </a:lnTo>
                    <a:lnTo>
                      <a:pt x="1535" y="81"/>
                    </a:lnTo>
                    <a:lnTo>
                      <a:pt x="1479" y="85"/>
                    </a:lnTo>
                    <a:lnTo>
                      <a:pt x="1421" y="88"/>
                    </a:lnTo>
                    <a:lnTo>
                      <a:pt x="1358" y="92"/>
                    </a:lnTo>
                    <a:lnTo>
                      <a:pt x="1295" y="95"/>
                    </a:lnTo>
                    <a:lnTo>
                      <a:pt x="1230" y="97"/>
                    </a:lnTo>
                    <a:lnTo>
                      <a:pt x="1164" y="98"/>
                    </a:lnTo>
                    <a:lnTo>
                      <a:pt x="1096" y="100"/>
                    </a:lnTo>
                    <a:lnTo>
                      <a:pt x="1029" y="100"/>
                    </a:lnTo>
                    <a:lnTo>
                      <a:pt x="960" y="101"/>
                    </a:lnTo>
                    <a:lnTo>
                      <a:pt x="892" y="100"/>
                    </a:lnTo>
                    <a:lnTo>
                      <a:pt x="823" y="100"/>
                    </a:lnTo>
                    <a:lnTo>
                      <a:pt x="756" y="98"/>
                    </a:lnTo>
                    <a:lnTo>
                      <a:pt x="689" y="97"/>
                    </a:lnTo>
                    <a:lnTo>
                      <a:pt x="624" y="95"/>
                    </a:lnTo>
                    <a:lnTo>
                      <a:pt x="561" y="92"/>
                    </a:lnTo>
                    <a:lnTo>
                      <a:pt x="500" y="88"/>
                    </a:lnTo>
                    <a:lnTo>
                      <a:pt x="440" y="85"/>
                    </a:lnTo>
                    <a:lnTo>
                      <a:pt x="384" y="81"/>
                    </a:lnTo>
                    <a:lnTo>
                      <a:pt x="331" y="76"/>
                    </a:lnTo>
                    <a:lnTo>
                      <a:pt x="281" y="71"/>
                    </a:lnTo>
                    <a:lnTo>
                      <a:pt x="234" y="66"/>
                    </a:lnTo>
                    <a:lnTo>
                      <a:pt x="191" y="60"/>
                    </a:lnTo>
                    <a:lnTo>
                      <a:pt x="151" y="54"/>
                    </a:lnTo>
                    <a:lnTo>
                      <a:pt x="117" y="48"/>
                    </a:lnTo>
                    <a:lnTo>
                      <a:pt x="86" y="42"/>
                    </a:lnTo>
                    <a:lnTo>
                      <a:pt x="59" y="34"/>
                    </a:lnTo>
                    <a:lnTo>
                      <a:pt x="38" y="28"/>
                    </a:lnTo>
                    <a:lnTo>
                      <a:pt x="21" y="22"/>
                    </a:lnTo>
                    <a:lnTo>
                      <a:pt x="8" y="14"/>
                    </a:lnTo>
                    <a:lnTo>
                      <a:pt x="2" y="6"/>
                    </a:lnTo>
                    <a:lnTo>
                      <a:pt x="0" y="0"/>
                    </a:lnTo>
                    <a:lnTo>
                      <a:pt x="0" y="51"/>
                    </a:lnTo>
                    <a:close/>
                  </a:path>
                </a:pathLst>
              </a:custGeom>
              <a:solidFill>
                <a:srgbClr val="C0C0C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63" name="Freeform 1149"/>
              <p:cNvSpPr>
                <a:spLocks/>
              </p:cNvSpPr>
              <p:nvPr/>
            </p:nvSpPr>
            <p:spPr bwMode="auto">
              <a:xfrm>
                <a:off x="2352" y="19696"/>
                <a:ext cx="1921" cy="152"/>
              </a:xfrm>
              <a:custGeom>
                <a:avLst/>
                <a:gdLst>
                  <a:gd name="T0" fmla="*/ 0 w 1921"/>
                  <a:gd name="T1" fmla="*/ 51 h 152"/>
                  <a:gd name="T2" fmla="*/ 8 w 1921"/>
                  <a:gd name="T3" fmla="*/ 66 h 152"/>
                  <a:gd name="T4" fmla="*/ 38 w 1921"/>
                  <a:gd name="T5" fmla="*/ 80 h 152"/>
                  <a:gd name="T6" fmla="*/ 86 w 1921"/>
                  <a:gd name="T7" fmla="*/ 93 h 152"/>
                  <a:gd name="T8" fmla="*/ 151 w 1921"/>
                  <a:gd name="T9" fmla="*/ 106 h 152"/>
                  <a:gd name="T10" fmla="*/ 234 w 1921"/>
                  <a:gd name="T11" fmla="*/ 118 h 152"/>
                  <a:gd name="T12" fmla="*/ 331 w 1921"/>
                  <a:gd name="T13" fmla="*/ 127 h 152"/>
                  <a:gd name="T14" fmla="*/ 440 w 1921"/>
                  <a:gd name="T15" fmla="*/ 136 h 152"/>
                  <a:gd name="T16" fmla="*/ 561 w 1921"/>
                  <a:gd name="T17" fmla="*/ 143 h 152"/>
                  <a:gd name="T18" fmla="*/ 689 w 1921"/>
                  <a:gd name="T19" fmla="*/ 148 h 152"/>
                  <a:gd name="T20" fmla="*/ 823 w 1921"/>
                  <a:gd name="T21" fmla="*/ 151 h 152"/>
                  <a:gd name="T22" fmla="*/ 960 w 1921"/>
                  <a:gd name="T23" fmla="*/ 152 h 152"/>
                  <a:gd name="T24" fmla="*/ 1096 w 1921"/>
                  <a:gd name="T25" fmla="*/ 151 h 152"/>
                  <a:gd name="T26" fmla="*/ 1230 w 1921"/>
                  <a:gd name="T27" fmla="*/ 148 h 152"/>
                  <a:gd name="T28" fmla="*/ 1358 w 1921"/>
                  <a:gd name="T29" fmla="*/ 143 h 152"/>
                  <a:gd name="T30" fmla="*/ 1479 w 1921"/>
                  <a:gd name="T31" fmla="*/ 136 h 152"/>
                  <a:gd name="T32" fmla="*/ 1589 w 1921"/>
                  <a:gd name="T33" fmla="*/ 127 h 152"/>
                  <a:gd name="T34" fmla="*/ 1686 w 1921"/>
                  <a:gd name="T35" fmla="*/ 118 h 152"/>
                  <a:gd name="T36" fmla="*/ 1768 w 1921"/>
                  <a:gd name="T37" fmla="*/ 106 h 152"/>
                  <a:gd name="T38" fmla="*/ 1834 w 1921"/>
                  <a:gd name="T39" fmla="*/ 93 h 152"/>
                  <a:gd name="T40" fmla="*/ 1881 w 1921"/>
                  <a:gd name="T41" fmla="*/ 80 h 152"/>
                  <a:gd name="T42" fmla="*/ 1911 w 1921"/>
                  <a:gd name="T43" fmla="*/ 66 h 152"/>
                  <a:gd name="T44" fmla="*/ 1921 w 1921"/>
                  <a:gd name="T45" fmla="*/ 51 h 152"/>
                  <a:gd name="T46" fmla="*/ 1918 w 1921"/>
                  <a:gd name="T47" fmla="*/ 8 h 152"/>
                  <a:gd name="T48" fmla="*/ 1898 w 1921"/>
                  <a:gd name="T49" fmla="*/ 22 h 152"/>
                  <a:gd name="T50" fmla="*/ 1860 w 1921"/>
                  <a:gd name="T51" fmla="*/ 36 h 152"/>
                  <a:gd name="T52" fmla="*/ 1803 w 1921"/>
                  <a:gd name="T53" fmla="*/ 49 h 152"/>
                  <a:gd name="T54" fmla="*/ 1729 w 1921"/>
                  <a:gd name="T55" fmla="*/ 60 h 152"/>
                  <a:gd name="T56" fmla="*/ 1640 w 1921"/>
                  <a:gd name="T57" fmla="*/ 72 h 152"/>
                  <a:gd name="T58" fmla="*/ 1535 w 1921"/>
                  <a:gd name="T59" fmla="*/ 81 h 152"/>
                  <a:gd name="T60" fmla="*/ 1421 w 1921"/>
                  <a:gd name="T61" fmla="*/ 90 h 152"/>
                  <a:gd name="T62" fmla="*/ 1295 w 1921"/>
                  <a:gd name="T63" fmla="*/ 95 h 152"/>
                  <a:gd name="T64" fmla="*/ 1164 w 1921"/>
                  <a:gd name="T65" fmla="*/ 99 h 152"/>
                  <a:gd name="T66" fmla="*/ 1029 w 1921"/>
                  <a:gd name="T67" fmla="*/ 101 h 152"/>
                  <a:gd name="T68" fmla="*/ 892 w 1921"/>
                  <a:gd name="T69" fmla="*/ 101 h 152"/>
                  <a:gd name="T70" fmla="*/ 756 w 1921"/>
                  <a:gd name="T71" fmla="*/ 99 h 152"/>
                  <a:gd name="T72" fmla="*/ 624 w 1921"/>
                  <a:gd name="T73" fmla="*/ 95 h 152"/>
                  <a:gd name="T74" fmla="*/ 500 w 1921"/>
                  <a:gd name="T75" fmla="*/ 90 h 152"/>
                  <a:gd name="T76" fmla="*/ 384 w 1921"/>
                  <a:gd name="T77" fmla="*/ 81 h 152"/>
                  <a:gd name="T78" fmla="*/ 281 w 1921"/>
                  <a:gd name="T79" fmla="*/ 72 h 152"/>
                  <a:gd name="T80" fmla="*/ 191 w 1921"/>
                  <a:gd name="T81" fmla="*/ 60 h 152"/>
                  <a:gd name="T82" fmla="*/ 117 w 1921"/>
                  <a:gd name="T83" fmla="*/ 49 h 152"/>
                  <a:gd name="T84" fmla="*/ 59 w 1921"/>
                  <a:gd name="T85" fmla="*/ 36 h 152"/>
                  <a:gd name="T86" fmla="*/ 21 w 1921"/>
                  <a:gd name="T87" fmla="*/ 22 h 152"/>
                  <a:gd name="T88" fmla="*/ 2 w 1921"/>
                  <a:gd name="T89" fmla="*/ 8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1"/>
                  <a:gd name="T136" fmla="*/ 0 h 152"/>
                  <a:gd name="T137" fmla="*/ 1921 w 1921"/>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1" h="152">
                    <a:moveTo>
                      <a:pt x="0" y="0"/>
                    </a:moveTo>
                    <a:lnTo>
                      <a:pt x="0" y="51"/>
                    </a:lnTo>
                    <a:lnTo>
                      <a:pt x="2" y="58"/>
                    </a:lnTo>
                    <a:lnTo>
                      <a:pt x="8" y="66"/>
                    </a:lnTo>
                    <a:lnTo>
                      <a:pt x="21" y="72"/>
                    </a:lnTo>
                    <a:lnTo>
                      <a:pt x="38" y="80"/>
                    </a:lnTo>
                    <a:lnTo>
                      <a:pt x="59" y="86"/>
                    </a:lnTo>
                    <a:lnTo>
                      <a:pt x="86" y="93"/>
                    </a:lnTo>
                    <a:lnTo>
                      <a:pt x="117" y="99"/>
                    </a:lnTo>
                    <a:lnTo>
                      <a:pt x="151" y="106"/>
                    </a:lnTo>
                    <a:lnTo>
                      <a:pt x="191" y="111"/>
                    </a:lnTo>
                    <a:lnTo>
                      <a:pt x="234" y="118"/>
                    </a:lnTo>
                    <a:lnTo>
                      <a:pt x="281" y="123"/>
                    </a:lnTo>
                    <a:lnTo>
                      <a:pt x="331" y="127"/>
                    </a:lnTo>
                    <a:lnTo>
                      <a:pt x="384" y="132"/>
                    </a:lnTo>
                    <a:lnTo>
                      <a:pt x="440" y="136"/>
                    </a:lnTo>
                    <a:lnTo>
                      <a:pt x="500" y="140"/>
                    </a:lnTo>
                    <a:lnTo>
                      <a:pt x="561" y="143"/>
                    </a:lnTo>
                    <a:lnTo>
                      <a:pt x="624" y="146"/>
                    </a:lnTo>
                    <a:lnTo>
                      <a:pt x="689" y="148"/>
                    </a:lnTo>
                    <a:lnTo>
                      <a:pt x="756" y="150"/>
                    </a:lnTo>
                    <a:lnTo>
                      <a:pt x="823" y="151"/>
                    </a:lnTo>
                    <a:lnTo>
                      <a:pt x="892" y="152"/>
                    </a:lnTo>
                    <a:lnTo>
                      <a:pt x="960" y="152"/>
                    </a:lnTo>
                    <a:lnTo>
                      <a:pt x="1029" y="152"/>
                    </a:lnTo>
                    <a:lnTo>
                      <a:pt x="1096" y="151"/>
                    </a:lnTo>
                    <a:lnTo>
                      <a:pt x="1164" y="150"/>
                    </a:lnTo>
                    <a:lnTo>
                      <a:pt x="1230" y="148"/>
                    </a:lnTo>
                    <a:lnTo>
                      <a:pt x="1295" y="146"/>
                    </a:lnTo>
                    <a:lnTo>
                      <a:pt x="1358" y="143"/>
                    </a:lnTo>
                    <a:lnTo>
                      <a:pt x="1421" y="140"/>
                    </a:lnTo>
                    <a:lnTo>
                      <a:pt x="1479" y="136"/>
                    </a:lnTo>
                    <a:lnTo>
                      <a:pt x="1535" y="132"/>
                    </a:lnTo>
                    <a:lnTo>
                      <a:pt x="1589" y="127"/>
                    </a:lnTo>
                    <a:lnTo>
                      <a:pt x="1640" y="123"/>
                    </a:lnTo>
                    <a:lnTo>
                      <a:pt x="1686" y="118"/>
                    </a:lnTo>
                    <a:lnTo>
                      <a:pt x="1729" y="111"/>
                    </a:lnTo>
                    <a:lnTo>
                      <a:pt x="1768" y="106"/>
                    </a:lnTo>
                    <a:lnTo>
                      <a:pt x="1803" y="99"/>
                    </a:lnTo>
                    <a:lnTo>
                      <a:pt x="1834" y="93"/>
                    </a:lnTo>
                    <a:lnTo>
                      <a:pt x="1860" y="86"/>
                    </a:lnTo>
                    <a:lnTo>
                      <a:pt x="1881" y="80"/>
                    </a:lnTo>
                    <a:lnTo>
                      <a:pt x="1898" y="72"/>
                    </a:lnTo>
                    <a:lnTo>
                      <a:pt x="1911" y="66"/>
                    </a:lnTo>
                    <a:lnTo>
                      <a:pt x="1918" y="58"/>
                    </a:lnTo>
                    <a:lnTo>
                      <a:pt x="1921" y="51"/>
                    </a:lnTo>
                    <a:lnTo>
                      <a:pt x="1921" y="0"/>
                    </a:lnTo>
                    <a:lnTo>
                      <a:pt x="1918" y="8"/>
                    </a:lnTo>
                    <a:lnTo>
                      <a:pt x="1911" y="15"/>
                    </a:lnTo>
                    <a:lnTo>
                      <a:pt x="1898" y="22"/>
                    </a:lnTo>
                    <a:lnTo>
                      <a:pt x="1881" y="29"/>
                    </a:lnTo>
                    <a:lnTo>
                      <a:pt x="1860" y="36"/>
                    </a:lnTo>
                    <a:lnTo>
                      <a:pt x="1834" y="42"/>
                    </a:lnTo>
                    <a:lnTo>
                      <a:pt x="1803" y="49"/>
                    </a:lnTo>
                    <a:lnTo>
                      <a:pt x="1768" y="55"/>
                    </a:lnTo>
                    <a:lnTo>
                      <a:pt x="1729" y="60"/>
                    </a:lnTo>
                    <a:lnTo>
                      <a:pt x="1686" y="67"/>
                    </a:lnTo>
                    <a:lnTo>
                      <a:pt x="1640" y="72"/>
                    </a:lnTo>
                    <a:lnTo>
                      <a:pt x="1589" y="77"/>
                    </a:lnTo>
                    <a:lnTo>
                      <a:pt x="1535" y="81"/>
                    </a:lnTo>
                    <a:lnTo>
                      <a:pt x="1479" y="85"/>
                    </a:lnTo>
                    <a:lnTo>
                      <a:pt x="1421" y="90"/>
                    </a:lnTo>
                    <a:lnTo>
                      <a:pt x="1358" y="93"/>
                    </a:lnTo>
                    <a:lnTo>
                      <a:pt x="1295" y="95"/>
                    </a:lnTo>
                    <a:lnTo>
                      <a:pt x="1230" y="97"/>
                    </a:lnTo>
                    <a:lnTo>
                      <a:pt x="1164" y="99"/>
                    </a:lnTo>
                    <a:lnTo>
                      <a:pt x="1096" y="100"/>
                    </a:lnTo>
                    <a:lnTo>
                      <a:pt x="1029" y="101"/>
                    </a:lnTo>
                    <a:lnTo>
                      <a:pt x="960" y="101"/>
                    </a:lnTo>
                    <a:lnTo>
                      <a:pt x="892" y="101"/>
                    </a:lnTo>
                    <a:lnTo>
                      <a:pt x="823" y="100"/>
                    </a:lnTo>
                    <a:lnTo>
                      <a:pt x="756" y="99"/>
                    </a:lnTo>
                    <a:lnTo>
                      <a:pt x="689" y="97"/>
                    </a:lnTo>
                    <a:lnTo>
                      <a:pt x="624" y="95"/>
                    </a:lnTo>
                    <a:lnTo>
                      <a:pt x="561" y="93"/>
                    </a:lnTo>
                    <a:lnTo>
                      <a:pt x="500" y="90"/>
                    </a:lnTo>
                    <a:lnTo>
                      <a:pt x="440" y="85"/>
                    </a:lnTo>
                    <a:lnTo>
                      <a:pt x="384" y="81"/>
                    </a:lnTo>
                    <a:lnTo>
                      <a:pt x="331" y="77"/>
                    </a:lnTo>
                    <a:lnTo>
                      <a:pt x="281" y="72"/>
                    </a:lnTo>
                    <a:lnTo>
                      <a:pt x="234" y="67"/>
                    </a:lnTo>
                    <a:lnTo>
                      <a:pt x="191" y="60"/>
                    </a:lnTo>
                    <a:lnTo>
                      <a:pt x="151" y="55"/>
                    </a:lnTo>
                    <a:lnTo>
                      <a:pt x="117" y="49"/>
                    </a:lnTo>
                    <a:lnTo>
                      <a:pt x="86" y="42"/>
                    </a:lnTo>
                    <a:lnTo>
                      <a:pt x="59" y="36"/>
                    </a:lnTo>
                    <a:lnTo>
                      <a:pt x="38" y="29"/>
                    </a:lnTo>
                    <a:lnTo>
                      <a:pt x="21" y="22"/>
                    </a:lnTo>
                    <a:lnTo>
                      <a:pt x="8" y="15"/>
                    </a:lnTo>
                    <a:lnTo>
                      <a:pt x="2" y="8"/>
                    </a:lnTo>
                    <a:lnTo>
                      <a:pt x="0" y="0"/>
                    </a:lnTo>
                    <a:close/>
                  </a:path>
                </a:pathLst>
              </a:custGeom>
              <a:solidFill>
                <a:srgbClr val="C0C0C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64" name="Freeform 1150"/>
              <p:cNvSpPr>
                <a:spLocks/>
              </p:cNvSpPr>
              <p:nvPr/>
            </p:nvSpPr>
            <p:spPr bwMode="auto">
              <a:xfrm>
                <a:off x="2399" y="19089"/>
                <a:ext cx="1825" cy="151"/>
              </a:xfrm>
              <a:custGeom>
                <a:avLst/>
                <a:gdLst>
                  <a:gd name="T0" fmla="*/ 2 w 1825"/>
                  <a:gd name="T1" fmla="*/ 70 h 151"/>
                  <a:gd name="T2" fmla="*/ 22 w 1825"/>
                  <a:gd name="T3" fmla="*/ 59 h 151"/>
                  <a:gd name="T4" fmla="*/ 61 w 1825"/>
                  <a:gd name="T5" fmla="*/ 48 h 151"/>
                  <a:gd name="T6" fmla="*/ 117 w 1825"/>
                  <a:gd name="T7" fmla="*/ 38 h 151"/>
                  <a:gd name="T8" fmla="*/ 190 w 1825"/>
                  <a:gd name="T9" fmla="*/ 30 h 151"/>
                  <a:gd name="T10" fmla="*/ 280 w 1825"/>
                  <a:gd name="T11" fmla="*/ 21 h 151"/>
                  <a:gd name="T12" fmla="*/ 382 w 1825"/>
                  <a:gd name="T13" fmla="*/ 14 h 151"/>
                  <a:gd name="T14" fmla="*/ 495 w 1825"/>
                  <a:gd name="T15" fmla="*/ 8 h 151"/>
                  <a:gd name="T16" fmla="*/ 618 w 1825"/>
                  <a:gd name="T17" fmla="*/ 4 h 151"/>
                  <a:gd name="T18" fmla="*/ 746 w 1825"/>
                  <a:gd name="T19" fmla="*/ 1 h 151"/>
                  <a:gd name="T20" fmla="*/ 880 w 1825"/>
                  <a:gd name="T21" fmla="*/ 0 h 151"/>
                  <a:gd name="T22" fmla="*/ 1013 w 1825"/>
                  <a:gd name="T23" fmla="*/ 1 h 151"/>
                  <a:gd name="T24" fmla="*/ 1143 w 1825"/>
                  <a:gd name="T25" fmla="*/ 2 h 151"/>
                  <a:gd name="T26" fmla="*/ 1269 w 1825"/>
                  <a:gd name="T27" fmla="*/ 6 h 151"/>
                  <a:gd name="T28" fmla="*/ 1389 w 1825"/>
                  <a:gd name="T29" fmla="*/ 10 h 151"/>
                  <a:gd name="T30" fmla="*/ 1497 w 1825"/>
                  <a:gd name="T31" fmla="*/ 17 h 151"/>
                  <a:gd name="T32" fmla="*/ 1593 w 1825"/>
                  <a:gd name="T33" fmla="*/ 25 h 151"/>
                  <a:gd name="T34" fmla="*/ 1673 w 1825"/>
                  <a:gd name="T35" fmla="*/ 34 h 151"/>
                  <a:gd name="T36" fmla="*/ 1739 w 1825"/>
                  <a:gd name="T37" fmla="*/ 44 h 151"/>
                  <a:gd name="T38" fmla="*/ 1787 w 1825"/>
                  <a:gd name="T39" fmla="*/ 53 h 151"/>
                  <a:gd name="T40" fmla="*/ 1815 w 1825"/>
                  <a:gd name="T41" fmla="*/ 64 h 151"/>
                  <a:gd name="T42" fmla="*/ 1825 w 1825"/>
                  <a:gd name="T43" fmla="*/ 76 h 151"/>
                  <a:gd name="T44" fmla="*/ 1815 w 1825"/>
                  <a:gd name="T45" fmla="*/ 87 h 151"/>
                  <a:gd name="T46" fmla="*/ 1787 w 1825"/>
                  <a:gd name="T47" fmla="*/ 98 h 151"/>
                  <a:gd name="T48" fmla="*/ 1739 w 1825"/>
                  <a:gd name="T49" fmla="*/ 108 h 151"/>
                  <a:gd name="T50" fmla="*/ 1673 w 1825"/>
                  <a:gd name="T51" fmla="*/ 118 h 151"/>
                  <a:gd name="T52" fmla="*/ 1593 w 1825"/>
                  <a:gd name="T53" fmla="*/ 127 h 151"/>
                  <a:gd name="T54" fmla="*/ 1497 w 1825"/>
                  <a:gd name="T55" fmla="*/ 134 h 151"/>
                  <a:gd name="T56" fmla="*/ 1389 w 1825"/>
                  <a:gd name="T57" fmla="*/ 141 h 151"/>
                  <a:gd name="T58" fmla="*/ 1269 w 1825"/>
                  <a:gd name="T59" fmla="*/ 146 h 151"/>
                  <a:gd name="T60" fmla="*/ 1143 w 1825"/>
                  <a:gd name="T61" fmla="*/ 149 h 151"/>
                  <a:gd name="T62" fmla="*/ 1013 w 1825"/>
                  <a:gd name="T63" fmla="*/ 151 h 151"/>
                  <a:gd name="T64" fmla="*/ 880 w 1825"/>
                  <a:gd name="T65" fmla="*/ 151 h 151"/>
                  <a:gd name="T66" fmla="*/ 746 w 1825"/>
                  <a:gd name="T67" fmla="*/ 150 h 151"/>
                  <a:gd name="T68" fmla="*/ 618 w 1825"/>
                  <a:gd name="T69" fmla="*/ 147 h 151"/>
                  <a:gd name="T70" fmla="*/ 495 w 1825"/>
                  <a:gd name="T71" fmla="*/ 143 h 151"/>
                  <a:gd name="T72" fmla="*/ 382 w 1825"/>
                  <a:gd name="T73" fmla="*/ 137 h 151"/>
                  <a:gd name="T74" fmla="*/ 280 w 1825"/>
                  <a:gd name="T75" fmla="*/ 130 h 151"/>
                  <a:gd name="T76" fmla="*/ 190 w 1825"/>
                  <a:gd name="T77" fmla="*/ 122 h 151"/>
                  <a:gd name="T78" fmla="*/ 117 w 1825"/>
                  <a:gd name="T79" fmla="*/ 113 h 151"/>
                  <a:gd name="T80" fmla="*/ 61 w 1825"/>
                  <a:gd name="T81" fmla="*/ 103 h 151"/>
                  <a:gd name="T82" fmla="*/ 22 w 1825"/>
                  <a:gd name="T83" fmla="*/ 92 h 151"/>
                  <a:gd name="T84" fmla="*/ 2 w 1825"/>
                  <a:gd name="T85" fmla="*/ 81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25"/>
                  <a:gd name="T130" fmla="*/ 0 h 151"/>
                  <a:gd name="T131" fmla="*/ 1825 w 1825"/>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25" h="151">
                    <a:moveTo>
                      <a:pt x="0" y="76"/>
                    </a:moveTo>
                    <a:lnTo>
                      <a:pt x="2" y="70"/>
                    </a:lnTo>
                    <a:lnTo>
                      <a:pt x="10" y="64"/>
                    </a:lnTo>
                    <a:lnTo>
                      <a:pt x="22" y="59"/>
                    </a:lnTo>
                    <a:lnTo>
                      <a:pt x="39" y="53"/>
                    </a:lnTo>
                    <a:lnTo>
                      <a:pt x="61" y="48"/>
                    </a:lnTo>
                    <a:lnTo>
                      <a:pt x="87" y="44"/>
                    </a:lnTo>
                    <a:lnTo>
                      <a:pt x="117" y="38"/>
                    </a:lnTo>
                    <a:lnTo>
                      <a:pt x="152" y="34"/>
                    </a:lnTo>
                    <a:lnTo>
                      <a:pt x="190" y="30"/>
                    </a:lnTo>
                    <a:lnTo>
                      <a:pt x="233" y="25"/>
                    </a:lnTo>
                    <a:lnTo>
                      <a:pt x="280" y="21"/>
                    </a:lnTo>
                    <a:lnTo>
                      <a:pt x="328" y="17"/>
                    </a:lnTo>
                    <a:lnTo>
                      <a:pt x="382" y="14"/>
                    </a:lnTo>
                    <a:lnTo>
                      <a:pt x="438" y="10"/>
                    </a:lnTo>
                    <a:lnTo>
                      <a:pt x="495" y="8"/>
                    </a:lnTo>
                    <a:lnTo>
                      <a:pt x="556" y="6"/>
                    </a:lnTo>
                    <a:lnTo>
                      <a:pt x="618" y="4"/>
                    </a:lnTo>
                    <a:lnTo>
                      <a:pt x="682" y="2"/>
                    </a:lnTo>
                    <a:lnTo>
                      <a:pt x="746" y="1"/>
                    </a:lnTo>
                    <a:lnTo>
                      <a:pt x="812" y="1"/>
                    </a:lnTo>
                    <a:lnTo>
                      <a:pt x="880" y="0"/>
                    </a:lnTo>
                    <a:lnTo>
                      <a:pt x="946" y="0"/>
                    </a:lnTo>
                    <a:lnTo>
                      <a:pt x="1013" y="1"/>
                    </a:lnTo>
                    <a:lnTo>
                      <a:pt x="1079" y="1"/>
                    </a:lnTo>
                    <a:lnTo>
                      <a:pt x="1143" y="2"/>
                    </a:lnTo>
                    <a:lnTo>
                      <a:pt x="1207" y="4"/>
                    </a:lnTo>
                    <a:lnTo>
                      <a:pt x="1269" y="6"/>
                    </a:lnTo>
                    <a:lnTo>
                      <a:pt x="1330" y="8"/>
                    </a:lnTo>
                    <a:lnTo>
                      <a:pt x="1389" y="10"/>
                    </a:lnTo>
                    <a:lnTo>
                      <a:pt x="1443" y="14"/>
                    </a:lnTo>
                    <a:lnTo>
                      <a:pt x="1497" y="17"/>
                    </a:lnTo>
                    <a:lnTo>
                      <a:pt x="1547" y="21"/>
                    </a:lnTo>
                    <a:lnTo>
                      <a:pt x="1593" y="25"/>
                    </a:lnTo>
                    <a:lnTo>
                      <a:pt x="1635" y="30"/>
                    </a:lnTo>
                    <a:lnTo>
                      <a:pt x="1673" y="34"/>
                    </a:lnTo>
                    <a:lnTo>
                      <a:pt x="1708" y="38"/>
                    </a:lnTo>
                    <a:lnTo>
                      <a:pt x="1739" y="44"/>
                    </a:lnTo>
                    <a:lnTo>
                      <a:pt x="1766" y="48"/>
                    </a:lnTo>
                    <a:lnTo>
                      <a:pt x="1787" y="53"/>
                    </a:lnTo>
                    <a:lnTo>
                      <a:pt x="1803" y="59"/>
                    </a:lnTo>
                    <a:lnTo>
                      <a:pt x="1815" y="64"/>
                    </a:lnTo>
                    <a:lnTo>
                      <a:pt x="1823" y="70"/>
                    </a:lnTo>
                    <a:lnTo>
                      <a:pt x="1825" y="76"/>
                    </a:lnTo>
                    <a:lnTo>
                      <a:pt x="1823" y="81"/>
                    </a:lnTo>
                    <a:lnTo>
                      <a:pt x="1815" y="87"/>
                    </a:lnTo>
                    <a:lnTo>
                      <a:pt x="1803" y="92"/>
                    </a:lnTo>
                    <a:lnTo>
                      <a:pt x="1787" y="98"/>
                    </a:lnTo>
                    <a:lnTo>
                      <a:pt x="1766" y="103"/>
                    </a:lnTo>
                    <a:lnTo>
                      <a:pt x="1739" y="108"/>
                    </a:lnTo>
                    <a:lnTo>
                      <a:pt x="1708" y="113"/>
                    </a:lnTo>
                    <a:lnTo>
                      <a:pt x="1673" y="118"/>
                    </a:lnTo>
                    <a:lnTo>
                      <a:pt x="1635" y="122"/>
                    </a:lnTo>
                    <a:lnTo>
                      <a:pt x="1593" y="127"/>
                    </a:lnTo>
                    <a:lnTo>
                      <a:pt x="1547" y="130"/>
                    </a:lnTo>
                    <a:lnTo>
                      <a:pt x="1497" y="134"/>
                    </a:lnTo>
                    <a:lnTo>
                      <a:pt x="1443" y="137"/>
                    </a:lnTo>
                    <a:lnTo>
                      <a:pt x="1389" y="141"/>
                    </a:lnTo>
                    <a:lnTo>
                      <a:pt x="1330" y="143"/>
                    </a:lnTo>
                    <a:lnTo>
                      <a:pt x="1269" y="146"/>
                    </a:lnTo>
                    <a:lnTo>
                      <a:pt x="1207" y="147"/>
                    </a:lnTo>
                    <a:lnTo>
                      <a:pt x="1143" y="149"/>
                    </a:lnTo>
                    <a:lnTo>
                      <a:pt x="1079" y="150"/>
                    </a:lnTo>
                    <a:lnTo>
                      <a:pt x="1013" y="151"/>
                    </a:lnTo>
                    <a:lnTo>
                      <a:pt x="946" y="151"/>
                    </a:lnTo>
                    <a:lnTo>
                      <a:pt x="880" y="151"/>
                    </a:lnTo>
                    <a:lnTo>
                      <a:pt x="812" y="151"/>
                    </a:lnTo>
                    <a:lnTo>
                      <a:pt x="746" y="150"/>
                    </a:lnTo>
                    <a:lnTo>
                      <a:pt x="682" y="149"/>
                    </a:lnTo>
                    <a:lnTo>
                      <a:pt x="618" y="147"/>
                    </a:lnTo>
                    <a:lnTo>
                      <a:pt x="556" y="146"/>
                    </a:lnTo>
                    <a:lnTo>
                      <a:pt x="495" y="143"/>
                    </a:lnTo>
                    <a:lnTo>
                      <a:pt x="438" y="141"/>
                    </a:lnTo>
                    <a:lnTo>
                      <a:pt x="382" y="137"/>
                    </a:lnTo>
                    <a:lnTo>
                      <a:pt x="328" y="134"/>
                    </a:lnTo>
                    <a:lnTo>
                      <a:pt x="280" y="130"/>
                    </a:lnTo>
                    <a:lnTo>
                      <a:pt x="233" y="127"/>
                    </a:lnTo>
                    <a:lnTo>
                      <a:pt x="190" y="122"/>
                    </a:lnTo>
                    <a:lnTo>
                      <a:pt x="152" y="118"/>
                    </a:lnTo>
                    <a:lnTo>
                      <a:pt x="117" y="113"/>
                    </a:lnTo>
                    <a:lnTo>
                      <a:pt x="87" y="108"/>
                    </a:lnTo>
                    <a:lnTo>
                      <a:pt x="61" y="103"/>
                    </a:lnTo>
                    <a:lnTo>
                      <a:pt x="39" y="98"/>
                    </a:lnTo>
                    <a:lnTo>
                      <a:pt x="22" y="92"/>
                    </a:lnTo>
                    <a:lnTo>
                      <a:pt x="10" y="87"/>
                    </a:lnTo>
                    <a:lnTo>
                      <a:pt x="2" y="81"/>
                    </a:lnTo>
                    <a:lnTo>
                      <a:pt x="0" y="76"/>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65" name="Freeform 1151"/>
              <p:cNvSpPr>
                <a:spLocks/>
              </p:cNvSpPr>
              <p:nvPr/>
            </p:nvSpPr>
            <p:spPr bwMode="auto">
              <a:xfrm>
                <a:off x="2375" y="19684"/>
                <a:ext cx="24" cy="12"/>
              </a:xfrm>
              <a:custGeom>
                <a:avLst/>
                <a:gdLst>
                  <a:gd name="T0" fmla="*/ 0 w 24"/>
                  <a:gd name="T1" fmla="*/ 6 h 12"/>
                  <a:gd name="T2" fmla="*/ 3 w 24"/>
                  <a:gd name="T3" fmla="*/ 2 h 12"/>
                  <a:gd name="T4" fmla="*/ 9 w 24"/>
                  <a:gd name="T5" fmla="*/ 0 h 12"/>
                  <a:gd name="T6" fmla="*/ 16 w 24"/>
                  <a:gd name="T7" fmla="*/ 0 h 12"/>
                  <a:gd name="T8" fmla="*/ 21 w 24"/>
                  <a:gd name="T9" fmla="*/ 2 h 12"/>
                  <a:gd name="T10" fmla="*/ 24 w 24"/>
                  <a:gd name="T11" fmla="*/ 6 h 12"/>
                  <a:gd name="T12" fmla="*/ 21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1" y="2"/>
                    </a:lnTo>
                    <a:lnTo>
                      <a:pt x="24" y="6"/>
                    </a:lnTo>
                    <a:lnTo>
                      <a:pt x="21"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66" name="Freeform 1152"/>
              <p:cNvSpPr>
                <a:spLocks/>
              </p:cNvSpPr>
              <p:nvPr/>
            </p:nvSpPr>
            <p:spPr bwMode="auto">
              <a:xfrm>
                <a:off x="2447" y="19716"/>
                <a:ext cx="24" cy="11"/>
              </a:xfrm>
              <a:custGeom>
                <a:avLst/>
                <a:gdLst>
                  <a:gd name="T0" fmla="*/ 0 w 24"/>
                  <a:gd name="T1" fmla="*/ 6 h 11"/>
                  <a:gd name="T2" fmla="*/ 3 w 24"/>
                  <a:gd name="T3" fmla="*/ 2 h 11"/>
                  <a:gd name="T4" fmla="*/ 8 w 24"/>
                  <a:gd name="T5" fmla="*/ 0 h 11"/>
                  <a:gd name="T6" fmla="*/ 15 w 24"/>
                  <a:gd name="T7" fmla="*/ 0 h 11"/>
                  <a:gd name="T8" fmla="*/ 22 w 24"/>
                  <a:gd name="T9" fmla="*/ 2 h 11"/>
                  <a:gd name="T10" fmla="*/ 24 w 24"/>
                  <a:gd name="T11" fmla="*/ 6 h 11"/>
                  <a:gd name="T12" fmla="*/ 22 w 24"/>
                  <a:gd name="T13" fmla="*/ 9 h 11"/>
                  <a:gd name="T14" fmla="*/ 15 w 24"/>
                  <a:gd name="T15" fmla="*/ 11 h 11"/>
                  <a:gd name="T16" fmla="*/ 8 w 24"/>
                  <a:gd name="T17" fmla="*/ 11 h 11"/>
                  <a:gd name="T18" fmla="*/ 3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3" y="2"/>
                    </a:lnTo>
                    <a:lnTo>
                      <a:pt x="8" y="0"/>
                    </a:lnTo>
                    <a:lnTo>
                      <a:pt x="15" y="0"/>
                    </a:lnTo>
                    <a:lnTo>
                      <a:pt x="22" y="2"/>
                    </a:lnTo>
                    <a:lnTo>
                      <a:pt x="24" y="6"/>
                    </a:lnTo>
                    <a:lnTo>
                      <a:pt x="22" y="9"/>
                    </a:lnTo>
                    <a:lnTo>
                      <a:pt x="15" y="11"/>
                    </a:lnTo>
                    <a:lnTo>
                      <a:pt x="8"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67" name="Freeform 1153"/>
              <p:cNvSpPr>
                <a:spLocks/>
              </p:cNvSpPr>
              <p:nvPr/>
            </p:nvSpPr>
            <p:spPr bwMode="auto">
              <a:xfrm>
                <a:off x="2556" y="19741"/>
                <a:ext cx="23" cy="12"/>
              </a:xfrm>
              <a:custGeom>
                <a:avLst/>
                <a:gdLst>
                  <a:gd name="T0" fmla="*/ 0 w 23"/>
                  <a:gd name="T1" fmla="*/ 6 h 12"/>
                  <a:gd name="T2" fmla="*/ 1 w 23"/>
                  <a:gd name="T3" fmla="*/ 3 h 12"/>
                  <a:gd name="T4" fmla="*/ 7 w 23"/>
                  <a:gd name="T5" fmla="*/ 0 h 12"/>
                  <a:gd name="T6" fmla="*/ 15 w 23"/>
                  <a:gd name="T7" fmla="*/ 0 h 12"/>
                  <a:gd name="T8" fmla="*/ 21 w 23"/>
                  <a:gd name="T9" fmla="*/ 3 h 12"/>
                  <a:gd name="T10" fmla="*/ 23 w 23"/>
                  <a:gd name="T11" fmla="*/ 6 h 12"/>
                  <a:gd name="T12" fmla="*/ 21 w 23"/>
                  <a:gd name="T13" fmla="*/ 10 h 12"/>
                  <a:gd name="T14" fmla="*/ 15 w 23"/>
                  <a:gd name="T15" fmla="*/ 12 h 12"/>
                  <a:gd name="T16" fmla="*/ 7 w 23"/>
                  <a:gd name="T17" fmla="*/ 12 h 12"/>
                  <a:gd name="T18" fmla="*/ 1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1" y="3"/>
                    </a:lnTo>
                    <a:lnTo>
                      <a:pt x="7" y="0"/>
                    </a:lnTo>
                    <a:lnTo>
                      <a:pt x="15" y="0"/>
                    </a:lnTo>
                    <a:lnTo>
                      <a:pt x="21" y="3"/>
                    </a:lnTo>
                    <a:lnTo>
                      <a:pt x="23" y="6"/>
                    </a:lnTo>
                    <a:lnTo>
                      <a:pt x="21" y="10"/>
                    </a:lnTo>
                    <a:lnTo>
                      <a:pt x="15" y="12"/>
                    </a:lnTo>
                    <a:lnTo>
                      <a:pt x="7" y="12"/>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68" name="Freeform 1154"/>
              <p:cNvSpPr>
                <a:spLocks/>
              </p:cNvSpPr>
              <p:nvPr/>
            </p:nvSpPr>
            <p:spPr bwMode="auto">
              <a:xfrm>
                <a:off x="2663" y="19753"/>
                <a:ext cx="25" cy="12"/>
              </a:xfrm>
              <a:custGeom>
                <a:avLst/>
                <a:gdLst>
                  <a:gd name="T0" fmla="*/ 0 w 25"/>
                  <a:gd name="T1" fmla="*/ 7 h 12"/>
                  <a:gd name="T2" fmla="*/ 2 w 25"/>
                  <a:gd name="T3" fmla="*/ 2 h 12"/>
                  <a:gd name="T4" fmla="*/ 8 w 25"/>
                  <a:gd name="T5" fmla="*/ 0 h 12"/>
                  <a:gd name="T6" fmla="*/ 16 w 25"/>
                  <a:gd name="T7" fmla="*/ 0 h 12"/>
                  <a:gd name="T8" fmla="*/ 22 w 25"/>
                  <a:gd name="T9" fmla="*/ 2 h 12"/>
                  <a:gd name="T10" fmla="*/ 25 w 25"/>
                  <a:gd name="T11" fmla="*/ 7 h 12"/>
                  <a:gd name="T12" fmla="*/ 22 w 25"/>
                  <a:gd name="T13" fmla="*/ 10 h 12"/>
                  <a:gd name="T14" fmla="*/ 16 w 25"/>
                  <a:gd name="T15" fmla="*/ 12 h 12"/>
                  <a:gd name="T16" fmla="*/ 8 w 25"/>
                  <a:gd name="T17" fmla="*/ 12 h 12"/>
                  <a:gd name="T18" fmla="*/ 2 w 25"/>
                  <a:gd name="T19" fmla="*/ 10 h 12"/>
                  <a:gd name="T20" fmla="*/ 0 w 2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7"/>
                    </a:moveTo>
                    <a:lnTo>
                      <a:pt x="2" y="2"/>
                    </a:lnTo>
                    <a:lnTo>
                      <a:pt x="8" y="0"/>
                    </a:lnTo>
                    <a:lnTo>
                      <a:pt x="16" y="0"/>
                    </a:lnTo>
                    <a:lnTo>
                      <a:pt x="22" y="2"/>
                    </a:lnTo>
                    <a:lnTo>
                      <a:pt x="25" y="7"/>
                    </a:lnTo>
                    <a:lnTo>
                      <a:pt x="22" y="10"/>
                    </a:lnTo>
                    <a:lnTo>
                      <a:pt x="16" y="12"/>
                    </a:lnTo>
                    <a:lnTo>
                      <a:pt x="8" y="12"/>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69" name="Freeform 1155"/>
              <p:cNvSpPr>
                <a:spLocks/>
              </p:cNvSpPr>
              <p:nvPr/>
            </p:nvSpPr>
            <p:spPr bwMode="auto">
              <a:xfrm>
                <a:off x="2796" y="19760"/>
                <a:ext cx="24" cy="12"/>
              </a:xfrm>
              <a:custGeom>
                <a:avLst/>
                <a:gdLst>
                  <a:gd name="T0" fmla="*/ 0 w 24"/>
                  <a:gd name="T1" fmla="*/ 6 h 12"/>
                  <a:gd name="T2" fmla="*/ 1 w 24"/>
                  <a:gd name="T3" fmla="*/ 2 h 12"/>
                  <a:gd name="T4" fmla="*/ 7 w 24"/>
                  <a:gd name="T5" fmla="*/ 0 h 12"/>
                  <a:gd name="T6" fmla="*/ 15 w 24"/>
                  <a:gd name="T7" fmla="*/ 0 h 12"/>
                  <a:gd name="T8" fmla="*/ 21 w 24"/>
                  <a:gd name="T9" fmla="*/ 2 h 12"/>
                  <a:gd name="T10" fmla="*/ 24 w 24"/>
                  <a:gd name="T11" fmla="*/ 6 h 12"/>
                  <a:gd name="T12" fmla="*/ 21 w 24"/>
                  <a:gd name="T13" fmla="*/ 9 h 12"/>
                  <a:gd name="T14" fmla="*/ 15 w 24"/>
                  <a:gd name="T15" fmla="*/ 12 h 12"/>
                  <a:gd name="T16" fmla="*/ 7 w 24"/>
                  <a:gd name="T17" fmla="*/ 12 h 12"/>
                  <a:gd name="T18" fmla="*/ 1 w 24"/>
                  <a:gd name="T19" fmla="*/ 9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1" y="2"/>
                    </a:lnTo>
                    <a:lnTo>
                      <a:pt x="7" y="0"/>
                    </a:lnTo>
                    <a:lnTo>
                      <a:pt x="15" y="0"/>
                    </a:lnTo>
                    <a:lnTo>
                      <a:pt x="21" y="2"/>
                    </a:lnTo>
                    <a:lnTo>
                      <a:pt x="24" y="6"/>
                    </a:lnTo>
                    <a:lnTo>
                      <a:pt x="21" y="9"/>
                    </a:lnTo>
                    <a:lnTo>
                      <a:pt x="15" y="12"/>
                    </a:lnTo>
                    <a:lnTo>
                      <a:pt x="7" y="12"/>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70" name="Freeform 1156"/>
              <p:cNvSpPr>
                <a:spLocks/>
              </p:cNvSpPr>
              <p:nvPr/>
            </p:nvSpPr>
            <p:spPr bwMode="auto">
              <a:xfrm>
                <a:off x="2975" y="19773"/>
                <a:ext cx="25" cy="11"/>
              </a:xfrm>
              <a:custGeom>
                <a:avLst/>
                <a:gdLst>
                  <a:gd name="T0" fmla="*/ 0 w 25"/>
                  <a:gd name="T1" fmla="*/ 6 h 11"/>
                  <a:gd name="T2" fmla="*/ 3 w 25"/>
                  <a:gd name="T3" fmla="*/ 2 h 11"/>
                  <a:gd name="T4" fmla="*/ 9 w 25"/>
                  <a:gd name="T5" fmla="*/ 0 h 11"/>
                  <a:gd name="T6" fmla="*/ 16 w 25"/>
                  <a:gd name="T7" fmla="*/ 0 h 11"/>
                  <a:gd name="T8" fmla="*/ 22 w 25"/>
                  <a:gd name="T9" fmla="*/ 2 h 11"/>
                  <a:gd name="T10" fmla="*/ 25 w 25"/>
                  <a:gd name="T11" fmla="*/ 6 h 11"/>
                  <a:gd name="T12" fmla="*/ 22 w 25"/>
                  <a:gd name="T13" fmla="*/ 9 h 11"/>
                  <a:gd name="T14" fmla="*/ 16 w 25"/>
                  <a:gd name="T15" fmla="*/ 11 h 11"/>
                  <a:gd name="T16" fmla="*/ 9 w 25"/>
                  <a:gd name="T17" fmla="*/ 11 h 11"/>
                  <a:gd name="T18" fmla="*/ 3 w 25"/>
                  <a:gd name="T19" fmla="*/ 9 h 11"/>
                  <a:gd name="T20" fmla="*/ 0 w 25"/>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6"/>
                    </a:moveTo>
                    <a:lnTo>
                      <a:pt x="3" y="2"/>
                    </a:lnTo>
                    <a:lnTo>
                      <a:pt x="9" y="0"/>
                    </a:lnTo>
                    <a:lnTo>
                      <a:pt x="16" y="0"/>
                    </a:lnTo>
                    <a:lnTo>
                      <a:pt x="22" y="2"/>
                    </a:lnTo>
                    <a:lnTo>
                      <a:pt x="25" y="6"/>
                    </a:lnTo>
                    <a:lnTo>
                      <a:pt x="22" y="9"/>
                    </a:lnTo>
                    <a:lnTo>
                      <a:pt x="16" y="11"/>
                    </a:lnTo>
                    <a:lnTo>
                      <a:pt x="9"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71" name="Freeform 1157"/>
              <p:cNvSpPr>
                <a:spLocks/>
              </p:cNvSpPr>
              <p:nvPr/>
            </p:nvSpPr>
            <p:spPr bwMode="auto">
              <a:xfrm>
                <a:off x="3179" y="19779"/>
                <a:ext cx="25" cy="12"/>
              </a:xfrm>
              <a:custGeom>
                <a:avLst/>
                <a:gdLst>
                  <a:gd name="T0" fmla="*/ 0 w 25"/>
                  <a:gd name="T1" fmla="*/ 5 h 12"/>
                  <a:gd name="T2" fmla="*/ 3 w 25"/>
                  <a:gd name="T3" fmla="*/ 2 h 12"/>
                  <a:gd name="T4" fmla="*/ 9 w 25"/>
                  <a:gd name="T5" fmla="*/ 0 h 12"/>
                  <a:gd name="T6" fmla="*/ 16 w 25"/>
                  <a:gd name="T7" fmla="*/ 0 h 12"/>
                  <a:gd name="T8" fmla="*/ 22 w 25"/>
                  <a:gd name="T9" fmla="*/ 2 h 12"/>
                  <a:gd name="T10" fmla="*/ 25 w 25"/>
                  <a:gd name="T11" fmla="*/ 5 h 12"/>
                  <a:gd name="T12" fmla="*/ 22 w 25"/>
                  <a:gd name="T13" fmla="*/ 10 h 12"/>
                  <a:gd name="T14" fmla="*/ 16 w 25"/>
                  <a:gd name="T15" fmla="*/ 12 h 12"/>
                  <a:gd name="T16" fmla="*/ 9 w 25"/>
                  <a:gd name="T17" fmla="*/ 12 h 12"/>
                  <a:gd name="T18" fmla="*/ 3 w 25"/>
                  <a:gd name="T19" fmla="*/ 10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3" y="2"/>
                    </a:lnTo>
                    <a:lnTo>
                      <a:pt x="9" y="0"/>
                    </a:lnTo>
                    <a:lnTo>
                      <a:pt x="16" y="0"/>
                    </a:lnTo>
                    <a:lnTo>
                      <a:pt x="22" y="2"/>
                    </a:lnTo>
                    <a:lnTo>
                      <a:pt x="25" y="5"/>
                    </a:lnTo>
                    <a:lnTo>
                      <a:pt x="22" y="10"/>
                    </a:lnTo>
                    <a:lnTo>
                      <a:pt x="16"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72" name="Freeform 1158"/>
              <p:cNvSpPr>
                <a:spLocks/>
              </p:cNvSpPr>
              <p:nvPr/>
            </p:nvSpPr>
            <p:spPr bwMode="auto">
              <a:xfrm>
                <a:off x="3372" y="19779"/>
                <a:ext cx="24" cy="12"/>
              </a:xfrm>
              <a:custGeom>
                <a:avLst/>
                <a:gdLst>
                  <a:gd name="T0" fmla="*/ 0 w 24"/>
                  <a:gd name="T1" fmla="*/ 5 h 12"/>
                  <a:gd name="T2" fmla="*/ 2 w 24"/>
                  <a:gd name="T3" fmla="*/ 2 h 12"/>
                  <a:gd name="T4" fmla="*/ 9 w 24"/>
                  <a:gd name="T5" fmla="*/ 0 h 12"/>
                  <a:gd name="T6" fmla="*/ 15 w 24"/>
                  <a:gd name="T7" fmla="*/ 0 h 12"/>
                  <a:gd name="T8" fmla="*/ 21 w 24"/>
                  <a:gd name="T9" fmla="*/ 2 h 12"/>
                  <a:gd name="T10" fmla="*/ 24 w 24"/>
                  <a:gd name="T11" fmla="*/ 5 h 12"/>
                  <a:gd name="T12" fmla="*/ 21 w 24"/>
                  <a:gd name="T13" fmla="*/ 10 h 12"/>
                  <a:gd name="T14" fmla="*/ 15 w 24"/>
                  <a:gd name="T15" fmla="*/ 12 h 12"/>
                  <a:gd name="T16" fmla="*/ 9 w 24"/>
                  <a:gd name="T17" fmla="*/ 12 h 12"/>
                  <a:gd name="T18" fmla="*/ 2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9" y="0"/>
                    </a:lnTo>
                    <a:lnTo>
                      <a:pt x="15" y="0"/>
                    </a:lnTo>
                    <a:lnTo>
                      <a:pt x="21" y="2"/>
                    </a:lnTo>
                    <a:lnTo>
                      <a:pt x="24" y="5"/>
                    </a:lnTo>
                    <a:lnTo>
                      <a:pt x="21" y="10"/>
                    </a:lnTo>
                    <a:lnTo>
                      <a:pt x="15" y="12"/>
                    </a:lnTo>
                    <a:lnTo>
                      <a:pt x="9"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73" name="Freeform 1159"/>
              <p:cNvSpPr>
                <a:spLocks/>
              </p:cNvSpPr>
              <p:nvPr/>
            </p:nvSpPr>
            <p:spPr bwMode="auto">
              <a:xfrm>
                <a:off x="3612" y="19773"/>
                <a:ext cx="24" cy="11"/>
              </a:xfrm>
              <a:custGeom>
                <a:avLst/>
                <a:gdLst>
                  <a:gd name="T0" fmla="*/ 0 w 24"/>
                  <a:gd name="T1" fmla="*/ 6 h 11"/>
                  <a:gd name="T2" fmla="*/ 3 w 24"/>
                  <a:gd name="T3" fmla="*/ 2 h 11"/>
                  <a:gd name="T4" fmla="*/ 9 w 24"/>
                  <a:gd name="T5" fmla="*/ 0 h 11"/>
                  <a:gd name="T6" fmla="*/ 15 w 24"/>
                  <a:gd name="T7" fmla="*/ 0 h 11"/>
                  <a:gd name="T8" fmla="*/ 21 w 24"/>
                  <a:gd name="T9" fmla="*/ 2 h 11"/>
                  <a:gd name="T10" fmla="*/ 24 w 24"/>
                  <a:gd name="T11" fmla="*/ 6 h 11"/>
                  <a:gd name="T12" fmla="*/ 21 w 24"/>
                  <a:gd name="T13" fmla="*/ 9 h 11"/>
                  <a:gd name="T14" fmla="*/ 15 w 24"/>
                  <a:gd name="T15" fmla="*/ 11 h 11"/>
                  <a:gd name="T16" fmla="*/ 9 w 24"/>
                  <a:gd name="T17" fmla="*/ 11 h 11"/>
                  <a:gd name="T18" fmla="*/ 3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3" y="2"/>
                    </a:lnTo>
                    <a:lnTo>
                      <a:pt x="9" y="0"/>
                    </a:lnTo>
                    <a:lnTo>
                      <a:pt x="15" y="0"/>
                    </a:lnTo>
                    <a:lnTo>
                      <a:pt x="21" y="2"/>
                    </a:lnTo>
                    <a:lnTo>
                      <a:pt x="24" y="6"/>
                    </a:lnTo>
                    <a:lnTo>
                      <a:pt x="21" y="9"/>
                    </a:lnTo>
                    <a:lnTo>
                      <a:pt x="15" y="11"/>
                    </a:lnTo>
                    <a:lnTo>
                      <a:pt x="9"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74" name="Freeform 1160"/>
              <p:cNvSpPr>
                <a:spLocks/>
              </p:cNvSpPr>
              <p:nvPr/>
            </p:nvSpPr>
            <p:spPr bwMode="auto">
              <a:xfrm>
                <a:off x="3804" y="19766"/>
                <a:ext cx="25" cy="12"/>
              </a:xfrm>
              <a:custGeom>
                <a:avLst/>
                <a:gdLst>
                  <a:gd name="T0" fmla="*/ 0 w 25"/>
                  <a:gd name="T1" fmla="*/ 7 h 12"/>
                  <a:gd name="T2" fmla="*/ 2 w 25"/>
                  <a:gd name="T3" fmla="*/ 2 h 12"/>
                  <a:gd name="T4" fmla="*/ 8 w 25"/>
                  <a:gd name="T5" fmla="*/ 0 h 12"/>
                  <a:gd name="T6" fmla="*/ 16 w 25"/>
                  <a:gd name="T7" fmla="*/ 0 h 12"/>
                  <a:gd name="T8" fmla="*/ 22 w 25"/>
                  <a:gd name="T9" fmla="*/ 2 h 12"/>
                  <a:gd name="T10" fmla="*/ 25 w 25"/>
                  <a:gd name="T11" fmla="*/ 7 h 12"/>
                  <a:gd name="T12" fmla="*/ 22 w 25"/>
                  <a:gd name="T13" fmla="*/ 10 h 12"/>
                  <a:gd name="T14" fmla="*/ 16 w 25"/>
                  <a:gd name="T15" fmla="*/ 12 h 12"/>
                  <a:gd name="T16" fmla="*/ 8 w 25"/>
                  <a:gd name="T17" fmla="*/ 12 h 12"/>
                  <a:gd name="T18" fmla="*/ 2 w 25"/>
                  <a:gd name="T19" fmla="*/ 10 h 12"/>
                  <a:gd name="T20" fmla="*/ 0 w 2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7"/>
                    </a:moveTo>
                    <a:lnTo>
                      <a:pt x="2" y="2"/>
                    </a:lnTo>
                    <a:lnTo>
                      <a:pt x="8" y="0"/>
                    </a:lnTo>
                    <a:lnTo>
                      <a:pt x="16" y="0"/>
                    </a:lnTo>
                    <a:lnTo>
                      <a:pt x="22" y="2"/>
                    </a:lnTo>
                    <a:lnTo>
                      <a:pt x="25" y="7"/>
                    </a:lnTo>
                    <a:lnTo>
                      <a:pt x="22" y="10"/>
                    </a:lnTo>
                    <a:lnTo>
                      <a:pt x="16" y="12"/>
                    </a:lnTo>
                    <a:lnTo>
                      <a:pt x="8" y="12"/>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75" name="Freeform 1161"/>
              <p:cNvSpPr>
                <a:spLocks/>
              </p:cNvSpPr>
              <p:nvPr/>
            </p:nvSpPr>
            <p:spPr bwMode="auto">
              <a:xfrm>
                <a:off x="3984" y="19747"/>
                <a:ext cx="24" cy="13"/>
              </a:xfrm>
              <a:custGeom>
                <a:avLst/>
                <a:gdLst>
                  <a:gd name="T0" fmla="*/ 0 w 24"/>
                  <a:gd name="T1" fmla="*/ 6 h 13"/>
                  <a:gd name="T2" fmla="*/ 3 w 24"/>
                  <a:gd name="T3" fmla="*/ 3 h 13"/>
                  <a:gd name="T4" fmla="*/ 9 w 24"/>
                  <a:gd name="T5" fmla="*/ 0 h 13"/>
                  <a:gd name="T6" fmla="*/ 16 w 24"/>
                  <a:gd name="T7" fmla="*/ 0 h 13"/>
                  <a:gd name="T8" fmla="*/ 21 w 24"/>
                  <a:gd name="T9" fmla="*/ 3 h 13"/>
                  <a:gd name="T10" fmla="*/ 24 w 24"/>
                  <a:gd name="T11" fmla="*/ 6 h 13"/>
                  <a:gd name="T12" fmla="*/ 21 w 24"/>
                  <a:gd name="T13" fmla="*/ 9 h 13"/>
                  <a:gd name="T14" fmla="*/ 16 w 24"/>
                  <a:gd name="T15" fmla="*/ 13 h 13"/>
                  <a:gd name="T16" fmla="*/ 9 w 24"/>
                  <a:gd name="T17" fmla="*/ 13 h 13"/>
                  <a:gd name="T18" fmla="*/ 3 w 24"/>
                  <a:gd name="T19" fmla="*/ 9 h 13"/>
                  <a:gd name="T20" fmla="*/ 0 w 24"/>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6"/>
                    </a:moveTo>
                    <a:lnTo>
                      <a:pt x="3" y="3"/>
                    </a:lnTo>
                    <a:lnTo>
                      <a:pt x="9" y="0"/>
                    </a:lnTo>
                    <a:lnTo>
                      <a:pt x="16" y="0"/>
                    </a:lnTo>
                    <a:lnTo>
                      <a:pt x="21" y="3"/>
                    </a:lnTo>
                    <a:lnTo>
                      <a:pt x="24" y="6"/>
                    </a:lnTo>
                    <a:lnTo>
                      <a:pt x="21" y="9"/>
                    </a:lnTo>
                    <a:lnTo>
                      <a:pt x="16" y="13"/>
                    </a:lnTo>
                    <a:lnTo>
                      <a:pt x="9" y="13"/>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76" name="Freeform 1162"/>
              <p:cNvSpPr>
                <a:spLocks/>
              </p:cNvSpPr>
              <p:nvPr/>
            </p:nvSpPr>
            <p:spPr bwMode="auto">
              <a:xfrm>
                <a:off x="4152" y="19722"/>
                <a:ext cx="24" cy="12"/>
              </a:xfrm>
              <a:custGeom>
                <a:avLst/>
                <a:gdLst>
                  <a:gd name="T0" fmla="*/ 0 w 24"/>
                  <a:gd name="T1" fmla="*/ 6 h 12"/>
                  <a:gd name="T2" fmla="*/ 3 w 24"/>
                  <a:gd name="T3" fmla="*/ 2 h 12"/>
                  <a:gd name="T4" fmla="*/ 9 w 24"/>
                  <a:gd name="T5" fmla="*/ 0 h 12"/>
                  <a:gd name="T6" fmla="*/ 16 w 24"/>
                  <a:gd name="T7" fmla="*/ 0 h 12"/>
                  <a:gd name="T8" fmla="*/ 22 w 24"/>
                  <a:gd name="T9" fmla="*/ 2 h 12"/>
                  <a:gd name="T10" fmla="*/ 24 w 24"/>
                  <a:gd name="T11" fmla="*/ 6 h 12"/>
                  <a:gd name="T12" fmla="*/ 22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2" y="2"/>
                    </a:lnTo>
                    <a:lnTo>
                      <a:pt x="24" y="6"/>
                    </a:lnTo>
                    <a:lnTo>
                      <a:pt x="22"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77" name="Freeform 1163"/>
              <p:cNvSpPr>
                <a:spLocks/>
              </p:cNvSpPr>
              <p:nvPr/>
            </p:nvSpPr>
            <p:spPr bwMode="auto">
              <a:xfrm>
                <a:off x="4224" y="19684"/>
                <a:ext cx="24" cy="12"/>
              </a:xfrm>
              <a:custGeom>
                <a:avLst/>
                <a:gdLst>
                  <a:gd name="T0" fmla="*/ 0 w 24"/>
                  <a:gd name="T1" fmla="*/ 6 h 12"/>
                  <a:gd name="T2" fmla="*/ 3 w 24"/>
                  <a:gd name="T3" fmla="*/ 2 h 12"/>
                  <a:gd name="T4" fmla="*/ 9 w 24"/>
                  <a:gd name="T5" fmla="*/ 0 h 12"/>
                  <a:gd name="T6" fmla="*/ 16 w 24"/>
                  <a:gd name="T7" fmla="*/ 0 h 12"/>
                  <a:gd name="T8" fmla="*/ 21 w 24"/>
                  <a:gd name="T9" fmla="*/ 2 h 12"/>
                  <a:gd name="T10" fmla="*/ 24 w 24"/>
                  <a:gd name="T11" fmla="*/ 6 h 12"/>
                  <a:gd name="T12" fmla="*/ 21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1" y="2"/>
                    </a:lnTo>
                    <a:lnTo>
                      <a:pt x="24" y="6"/>
                    </a:lnTo>
                    <a:lnTo>
                      <a:pt x="21"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78" name="Freeform 1164"/>
              <p:cNvSpPr>
                <a:spLocks/>
              </p:cNvSpPr>
              <p:nvPr/>
            </p:nvSpPr>
            <p:spPr bwMode="auto">
              <a:xfrm>
                <a:off x="4237" y="19159"/>
                <a:ext cx="23" cy="11"/>
              </a:xfrm>
              <a:custGeom>
                <a:avLst/>
                <a:gdLst>
                  <a:gd name="T0" fmla="*/ 0 w 23"/>
                  <a:gd name="T1" fmla="*/ 6 h 11"/>
                  <a:gd name="T2" fmla="*/ 2 w 23"/>
                  <a:gd name="T3" fmla="*/ 2 h 11"/>
                  <a:gd name="T4" fmla="*/ 7 w 23"/>
                  <a:gd name="T5" fmla="*/ 0 h 11"/>
                  <a:gd name="T6" fmla="*/ 15 w 23"/>
                  <a:gd name="T7" fmla="*/ 0 h 11"/>
                  <a:gd name="T8" fmla="*/ 21 w 23"/>
                  <a:gd name="T9" fmla="*/ 2 h 11"/>
                  <a:gd name="T10" fmla="*/ 23 w 23"/>
                  <a:gd name="T11" fmla="*/ 6 h 11"/>
                  <a:gd name="T12" fmla="*/ 21 w 23"/>
                  <a:gd name="T13" fmla="*/ 9 h 11"/>
                  <a:gd name="T14" fmla="*/ 15 w 23"/>
                  <a:gd name="T15" fmla="*/ 11 h 11"/>
                  <a:gd name="T16" fmla="*/ 7 w 23"/>
                  <a:gd name="T17" fmla="*/ 11 h 11"/>
                  <a:gd name="T18" fmla="*/ 2 w 23"/>
                  <a:gd name="T19" fmla="*/ 9 h 11"/>
                  <a:gd name="T20" fmla="*/ 0 w 23"/>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6"/>
                    </a:moveTo>
                    <a:lnTo>
                      <a:pt x="2" y="2"/>
                    </a:lnTo>
                    <a:lnTo>
                      <a:pt x="7" y="0"/>
                    </a:lnTo>
                    <a:lnTo>
                      <a:pt x="15" y="0"/>
                    </a:lnTo>
                    <a:lnTo>
                      <a:pt x="21" y="2"/>
                    </a:lnTo>
                    <a:lnTo>
                      <a:pt x="23" y="6"/>
                    </a:lnTo>
                    <a:lnTo>
                      <a:pt x="21" y="9"/>
                    </a:lnTo>
                    <a:lnTo>
                      <a:pt x="15" y="11"/>
                    </a:lnTo>
                    <a:lnTo>
                      <a:pt x="7" y="11"/>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79" name="Freeform 1165"/>
              <p:cNvSpPr>
                <a:spLocks/>
              </p:cNvSpPr>
              <p:nvPr/>
            </p:nvSpPr>
            <p:spPr bwMode="auto">
              <a:xfrm>
                <a:off x="4152" y="19196"/>
                <a:ext cx="24" cy="12"/>
              </a:xfrm>
              <a:custGeom>
                <a:avLst/>
                <a:gdLst>
                  <a:gd name="T0" fmla="*/ 0 w 24"/>
                  <a:gd name="T1" fmla="*/ 7 h 12"/>
                  <a:gd name="T2" fmla="*/ 3 w 24"/>
                  <a:gd name="T3" fmla="*/ 2 h 12"/>
                  <a:gd name="T4" fmla="*/ 9 w 24"/>
                  <a:gd name="T5" fmla="*/ 0 h 12"/>
                  <a:gd name="T6" fmla="*/ 16 w 24"/>
                  <a:gd name="T7" fmla="*/ 0 h 12"/>
                  <a:gd name="T8" fmla="*/ 22 w 24"/>
                  <a:gd name="T9" fmla="*/ 2 h 12"/>
                  <a:gd name="T10" fmla="*/ 24 w 24"/>
                  <a:gd name="T11" fmla="*/ 7 h 12"/>
                  <a:gd name="T12" fmla="*/ 22 w 24"/>
                  <a:gd name="T13" fmla="*/ 10 h 12"/>
                  <a:gd name="T14" fmla="*/ 16 w 24"/>
                  <a:gd name="T15" fmla="*/ 12 h 12"/>
                  <a:gd name="T16" fmla="*/ 9 w 24"/>
                  <a:gd name="T17" fmla="*/ 12 h 12"/>
                  <a:gd name="T18" fmla="*/ 3 w 24"/>
                  <a:gd name="T19" fmla="*/ 10 h 12"/>
                  <a:gd name="T20" fmla="*/ 0 w 24"/>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7"/>
                    </a:moveTo>
                    <a:lnTo>
                      <a:pt x="3" y="2"/>
                    </a:lnTo>
                    <a:lnTo>
                      <a:pt x="9" y="0"/>
                    </a:lnTo>
                    <a:lnTo>
                      <a:pt x="16" y="0"/>
                    </a:lnTo>
                    <a:lnTo>
                      <a:pt x="22" y="2"/>
                    </a:lnTo>
                    <a:lnTo>
                      <a:pt x="24" y="7"/>
                    </a:lnTo>
                    <a:lnTo>
                      <a:pt x="22" y="10"/>
                    </a:lnTo>
                    <a:lnTo>
                      <a:pt x="16" y="12"/>
                    </a:lnTo>
                    <a:lnTo>
                      <a:pt x="9" y="12"/>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80" name="Freeform 1166"/>
              <p:cNvSpPr>
                <a:spLocks/>
              </p:cNvSpPr>
              <p:nvPr/>
            </p:nvSpPr>
            <p:spPr bwMode="auto">
              <a:xfrm>
                <a:off x="4140" y="19114"/>
                <a:ext cx="25" cy="12"/>
              </a:xfrm>
              <a:custGeom>
                <a:avLst/>
                <a:gdLst>
                  <a:gd name="T0" fmla="*/ 0 w 25"/>
                  <a:gd name="T1" fmla="*/ 7 h 12"/>
                  <a:gd name="T2" fmla="*/ 2 w 25"/>
                  <a:gd name="T3" fmla="*/ 3 h 12"/>
                  <a:gd name="T4" fmla="*/ 8 w 25"/>
                  <a:gd name="T5" fmla="*/ 0 h 12"/>
                  <a:gd name="T6" fmla="*/ 16 w 25"/>
                  <a:gd name="T7" fmla="*/ 0 h 12"/>
                  <a:gd name="T8" fmla="*/ 22 w 25"/>
                  <a:gd name="T9" fmla="*/ 3 h 12"/>
                  <a:gd name="T10" fmla="*/ 25 w 25"/>
                  <a:gd name="T11" fmla="*/ 7 h 12"/>
                  <a:gd name="T12" fmla="*/ 22 w 25"/>
                  <a:gd name="T13" fmla="*/ 10 h 12"/>
                  <a:gd name="T14" fmla="*/ 16 w 25"/>
                  <a:gd name="T15" fmla="*/ 12 h 12"/>
                  <a:gd name="T16" fmla="*/ 8 w 25"/>
                  <a:gd name="T17" fmla="*/ 12 h 12"/>
                  <a:gd name="T18" fmla="*/ 2 w 25"/>
                  <a:gd name="T19" fmla="*/ 10 h 12"/>
                  <a:gd name="T20" fmla="*/ 0 w 2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7"/>
                    </a:moveTo>
                    <a:lnTo>
                      <a:pt x="2" y="3"/>
                    </a:lnTo>
                    <a:lnTo>
                      <a:pt x="8" y="0"/>
                    </a:lnTo>
                    <a:lnTo>
                      <a:pt x="16" y="0"/>
                    </a:lnTo>
                    <a:lnTo>
                      <a:pt x="22" y="3"/>
                    </a:lnTo>
                    <a:lnTo>
                      <a:pt x="25" y="7"/>
                    </a:lnTo>
                    <a:lnTo>
                      <a:pt x="22" y="10"/>
                    </a:lnTo>
                    <a:lnTo>
                      <a:pt x="16" y="12"/>
                    </a:lnTo>
                    <a:lnTo>
                      <a:pt x="8" y="12"/>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81" name="Freeform 1167"/>
              <p:cNvSpPr>
                <a:spLocks/>
              </p:cNvSpPr>
              <p:nvPr/>
            </p:nvSpPr>
            <p:spPr bwMode="auto">
              <a:xfrm>
                <a:off x="4020" y="19101"/>
                <a:ext cx="24" cy="12"/>
              </a:xfrm>
              <a:custGeom>
                <a:avLst/>
                <a:gdLst>
                  <a:gd name="T0" fmla="*/ 0 w 24"/>
                  <a:gd name="T1" fmla="*/ 7 h 12"/>
                  <a:gd name="T2" fmla="*/ 3 w 24"/>
                  <a:gd name="T3" fmla="*/ 3 h 12"/>
                  <a:gd name="T4" fmla="*/ 9 w 24"/>
                  <a:gd name="T5" fmla="*/ 0 h 12"/>
                  <a:gd name="T6" fmla="*/ 16 w 24"/>
                  <a:gd name="T7" fmla="*/ 0 h 12"/>
                  <a:gd name="T8" fmla="*/ 21 w 24"/>
                  <a:gd name="T9" fmla="*/ 3 h 12"/>
                  <a:gd name="T10" fmla="*/ 24 w 24"/>
                  <a:gd name="T11" fmla="*/ 7 h 12"/>
                  <a:gd name="T12" fmla="*/ 21 w 24"/>
                  <a:gd name="T13" fmla="*/ 10 h 12"/>
                  <a:gd name="T14" fmla="*/ 16 w 24"/>
                  <a:gd name="T15" fmla="*/ 12 h 12"/>
                  <a:gd name="T16" fmla="*/ 9 w 24"/>
                  <a:gd name="T17" fmla="*/ 12 h 12"/>
                  <a:gd name="T18" fmla="*/ 3 w 24"/>
                  <a:gd name="T19" fmla="*/ 10 h 12"/>
                  <a:gd name="T20" fmla="*/ 0 w 24"/>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7"/>
                    </a:moveTo>
                    <a:lnTo>
                      <a:pt x="3" y="3"/>
                    </a:lnTo>
                    <a:lnTo>
                      <a:pt x="9" y="0"/>
                    </a:lnTo>
                    <a:lnTo>
                      <a:pt x="16" y="0"/>
                    </a:lnTo>
                    <a:lnTo>
                      <a:pt x="21" y="3"/>
                    </a:lnTo>
                    <a:lnTo>
                      <a:pt x="24" y="7"/>
                    </a:lnTo>
                    <a:lnTo>
                      <a:pt x="21" y="10"/>
                    </a:lnTo>
                    <a:lnTo>
                      <a:pt x="16" y="12"/>
                    </a:lnTo>
                    <a:lnTo>
                      <a:pt x="9" y="12"/>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82" name="Freeform 1168"/>
              <p:cNvSpPr>
                <a:spLocks/>
              </p:cNvSpPr>
              <p:nvPr/>
            </p:nvSpPr>
            <p:spPr bwMode="auto">
              <a:xfrm>
                <a:off x="3900" y="19089"/>
                <a:ext cx="24" cy="12"/>
              </a:xfrm>
              <a:custGeom>
                <a:avLst/>
                <a:gdLst>
                  <a:gd name="T0" fmla="*/ 0 w 24"/>
                  <a:gd name="T1" fmla="*/ 6 h 12"/>
                  <a:gd name="T2" fmla="*/ 2 w 24"/>
                  <a:gd name="T3" fmla="*/ 3 h 12"/>
                  <a:gd name="T4" fmla="*/ 8 w 24"/>
                  <a:gd name="T5" fmla="*/ 0 h 12"/>
                  <a:gd name="T6" fmla="*/ 16 w 24"/>
                  <a:gd name="T7" fmla="*/ 0 h 12"/>
                  <a:gd name="T8" fmla="*/ 22 w 24"/>
                  <a:gd name="T9" fmla="*/ 3 h 12"/>
                  <a:gd name="T10" fmla="*/ 24 w 24"/>
                  <a:gd name="T11" fmla="*/ 6 h 12"/>
                  <a:gd name="T12" fmla="*/ 22 w 24"/>
                  <a:gd name="T13" fmla="*/ 9 h 12"/>
                  <a:gd name="T14" fmla="*/ 16 w 24"/>
                  <a:gd name="T15" fmla="*/ 12 h 12"/>
                  <a:gd name="T16" fmla="*/ 8 w 24"/>
                  <a:gd name="T17" fmla="*/ 12 h 12"/>
                  <a:gd name="T18" fmla="*/ 2 w 24"/>
                  <a:gd name="T19" fmla="*/ 9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2" y="3"/>
                    </a:lnTo>
                    <a:lnTo>
                      <a:pt x="8" y="0"/>
                    </a:lnTo>
                    <a:lnTo>
                      <a:pt x="16" y="0"/>
                    </a:lnTo>
                    <a:lnTo>
                      <a:pt x="22" y="3"/>
                    </a:lnTo>
                    <a:lnTo>
                      <a:pt x="24" y="6"/>
                    </a:lnTo>
                    <a:lnTo>
                      <a:pt x="22" y="9"/>
                    </a:lnTo>
                    <a:lnTo>
                      <a:pt x="16" y="12"/>
                    </a:lnTo>
                    <a:lnTo>
                      <a:pt x="8" y="12"/>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83" name="Freeform 1169"/>
              <p:cNvSpPr>
                <a:spLocks/>
              </p:cNvSpPr>
              <p:nvPr/>
            </p:nvSpPr>
            <p:spPr bwMode="auto">
              <a:xfrm>
                <a:off x="4033" y="19216"/>
                <a:ext cx="23" cy="11"/>
              </a:xfrm>
              <a:custGeom>
                <a:avLst/>
                <a:gdLst>
                  <a:gd name="T0" fmla="*/ 0 w 23"/>
                  <a:gd name="T1" fmla="*/ 6 h 11"/>
                  <a:gd name="T2" fmla="*/ 1 w 23"/>
                  <a:gd name="T3" fmla="*/ 2 h 11"/>
                  <a:gd name="T4" fmla="*/ 7 w 23"/>
                  <a:gd name="T5" fmla="*/ 0 h 11"/>
                  <a:gd name="T6" fmla="*/ 15 w 23"/>
                  <a:gd name="T7" fmla="*/ 0 h 11"/>
                  <a:gd name="T8" fmla="*/ 21 w 23"/>
                  <a:gd name="T9" fmla="*/ 2 h 11"/>
                  <a:gd name="T10" fmla="*/ 23 w 23"/>
                  <a:gd name="T11" fmla="*/ 6 h 11"/>
                  <a:gd name="T12" fmla="*/ 21 w 23"/>
                  <a:gd name="T13" fmla="*/ 9 h 11"/>
                  <a:gd name="T14" fmla="*/ 15 w 23"/>
                  <a:gd name="T15" fmla="*/ 11 h 11"/>
                  <a:gd name="T16" fmla="*/ 7 w 23"/>
                  <a:gd name="T17" fmla="*/ 11 h 11"/>
                  <a:gd name="T18" fmla="*/ 1 w 23"/>
                  <a:gd name="T19" fmla="*/ 9 h 11"/>
                  <a:gd name="T20" fmla="*/ 0 w 23"/>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6"/>
                    </a:moveTo>
                    <a:lnTo>
                      <a:pt x="1" y="2"/>
                    </a:lnTo>
                    <a:lnTo>
                      <a:pt x="7" y="0"/>
                    </a:lnTo>
                    <a:lnTo>
                      <a:pt x="15" y="0"/>
                    </a:lnTo>
                    <a:lnTo>
                      <a:pt x="21" y="2"/>
                    </a:lnTo>
                    <a:lnTo>
                      <a:pt x="23" y="6"/>
                    </a:lnTo>
                    <a:lnTo>
                      <a:pt x="21" y="9"/>
                    </a:lnTo>
                    <a:lnTo>
                      <a:pt x="15" y="11"/>
                    </a:lnTo>
                    <a:lnTo>
                      <a:pt x="7" y="11"/>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84" name="Freeform 1170"/>
              <p:cNvSpPr>
                <a:spLocks/>
              </p:cNvSpPr>
              <p:nvPr/>
            </p:nvSpPr>
            <p:spPr bwMode="auto">
              <a:xfrm>
                <a:off x="3900" y="19229"/>
                <a:ext cx="24" cy="11"/>
              </a:xfrm>
              <a:custGeom>
                <a:avLst/>
                <a:gdLst>
                  <a:gd name="T0" fmla="*/ 0 w 24"/>
                  <a:gd name="T1" fmla="*/ 5 h 11"/>
                  <a:gd name="T2" fmla="*/ 2 w 24"/>
                  <a:gd name="T3" fmla="*/ 2 h 11"/>
                  <a:gd name="T4" fmla="*/ 8 w 24"/>
                  <a:gd name="T5" fmla="*/ 0 h 11"/>
                  <a:gd name="T6" fmla="*/ 16 w 24"/>
                  <a:gd name="T7" fmla="*/ 0 h 11"/>
                  <a:gd name="T8" fmla="*/ 22 w 24"/>
                  <a:gd name="T9" fmla="*/ 2 h 11"/>
                  <a:gd name="T10" fmla="*/ 24 w 24"/>
                  <a:gd name="T11" fmla="*/ 5 h 11"/>
                  <a:gd name="T12" fmla="*/ 22 w 24"/>
                  <a:gd name="T13" fmla="*/ 9 h 11"/>
                  <a:gd name="T14" fmla="*/ 16 w 24"/>
                  <a:gd name="T15" fmla="*/ 11 h 11"/>
                  <a:gd name="T16" fmla="*/ 8 w 24"/>
                  <a:gd name="T17" fmla="*/ 11 h 11"/>
                  <a:gd name="T18" fmla="*/ 2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2" y="2"/>
                    </a:lnTo>
                    <a:lnTo>
                      <a:pt x="8" y="0"/>
                    </a:lnTo>
                    <a:lnTo>
                      <a:pt x="16" y="0"/>
                    </a:lnTo>
                    <a:lnTo>
                      <a:pt x="22" y="2"/>
                    </a:lnTo>
                    <a:lnTo>
                      <a:pt x="24" y="5"/>
                    </a:lnTo>
                    <a:lnTo>
                      <a:pt x="22" y="9"/>
                    </a:lnTo>
                    <a:lnTo>
                      <a:pt x="16" y="11"/>
                    </a:lnTo>
                    <a:lnTo>
                      <a:pt x="8" y="11"/>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85" name="Freeform 1171"/>
              <p:cNvSpPr>
                <a:spLocks/>
              </p:cNvSpPr>
              <p:nvPr/>
            </p:nvSpPr>
            <p:spPr bwMode="auto">
              <a:xfrm>
                <a:off x="3768" y="19083"/>
                <a:ext cx="25" cy="12"/>
              </a:xfrm>
              <a:custGeom>
                <a:avLst/>
                <a:gdLst>
                  <a:gd name="T0" fmla="*/ 0 w 25"/>
                  <a:gd name="T1" fmla="*/ 6 h 12"/>
                  <a:gd name="T2" fmla="*/ 2 w 25"/>
                  <a:gd name="T3" fmla="*/ 2 h 12"/>
                  <a:gd name="T4" fmla="*/ 8 w 25"/>
                  <a:gd name="T5" fmla="*/ 0 h 12"/>
                  <a:gd name="T6" fmla="*/ 16 w 25"/>
                  <a:gd name="T7" fmla="*/ 0 h 12"/>
                  <a:gd name="T8" fmla="*/ 22 w 25"/>
                  <a:gd name="T9" fmla="*/ 2 h 12"/>
                  <a:gd name="T10" fmla="*/ 25 w 25"/>
                  <a:gd name="T11" fmla="*/ 6 h 12"/>
                  <a:gd name="T12" fmla="*/ 22 w 25"/>
                  <a:gd name="T13" fmla="*/ 10 h 12"/>
                  <a:gd name="T14" fmla="*/ 16 w 25"/>
                  <a:gd name="T15" fmla="*/ 12 h 12"/>
                  <a:gd name="T16" fmla="*/ 8 w 25"/>
                  <a:gd name="T17" fmla="*/ 12 h 12"/>
                  <a:gd name="T18" fmla="*/ 2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2" y="2"/>
                    </a:lnTo>
                    <a:lnTo>
                      <a:pt x="8" y="0"/>
                    </a:lnTo>
                    <a:lnTo>
                      <a:pt x="16" y="0"/>
                    </a:lnTo>
                    <a:lnTo>
                      <a:pt x="22" y="2"/>
                    </a:lnTo>
                    <a:lnTo>
                      <a:pt x="25" y="6"/>
                    </a:lnTo>
                    <a:lnTo>
                      <a:pt x="22" y="10"/>
                    </a:lnTo>
                    <a:lnTo>
                      <a:pt x="16" y="12"/>
                    </a:lnTo>
                    <a:lnTo>
                      <a:pt x="8"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86" name="Freeform 1172"/>
              <p:cNvSpPr>
                <a:spLocks/>
              </p:cNvSpPr>
              <p:nvPr/>
            </p:nvSpPr>
            <p:spPr bwMode="auto">
              <a:xfrm>
                <a:off x="3756" y="19235"/>
                <a:ext cx="24" cy="12"/>
              </a:xfrm>
              <a:custGeom>
                <a:avLst/>
                <a:gdLst>
                  <a:gd name="T0" fmla="*/ 0 w 24"/>
                  <a:gd name="T1" fmla="*/ 5 h 12"/>
                  <a:gd name="T2" fmla="*/ 3 w 24"/>
                  <a:gd name="T3" fmla="*/ 2 h 12"/>
                  <a:gd name="T4" fmla="*/ 8 w 24"/>
                  <a:gd name="T5" fmla="*/ 0 h 12"/>
                  <a:gd name="T6" fmla="*/ 15 w 24"/>
                  <a:gd name="T7" fmla="*/ 0 h 12"/>
                  <a:gd name="T8" fmla="*/ 22 w 24"/>
                  <a:gd name="T9" fmla="*/ 2 h 12"/>
                  <a:gd name="T10" fmla="*/ 24 w 24"/>
                  <a:gd name="T11" fmla="*/ 5 h 12"/>
                  <a:gd name="T12" fmla="*/ 22 w 24"/>
                  <a:gd name="T13" fmla="*/ 10 h 12"/>
                  <a:gd name="T14" fmla="*/ 15 w 24"/>
                  <a:gd name="T15" fmla="*/ 12 h 12"/>
                  <a:gd name="T16" fmla="*/ 8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8" y="0"/>
                    </a:lnTo>
                    <a:lnTo>
                      <a:pt x="15" y="0"/>
                    </a:lnTo>
                    <a:lnTo>
                      <a:pt x="22" y="2"/>
                    </a:lnTo>
                    <a:lnTo>
                      <a:pt x="24" y="5"/>
                    </a:lnTo>
                    <a:lnTo>
                      <a:pt x="22" y="10"/>
                    </a:lnTo>
                    <a:lnTo>
                      <a:pt x="15" y="12"/>
                    </a:lnTo>
                    <a:lnTo>
                      <a:pt x="8"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87" name="Freeform 1173"/>
              <p:cNvSpPr>
                <a:spLocks/>
              </p:cNvSpPr>
              <p:nvPr/>
            </p:nvSpPr>
            <p:spPr bwMode="auto">
              <a:xfrm>
                <a:off x="3636" y="19240"/>
                <a:ext cx="23" cy="13"/>
              </a:xfrm>
              <a:custGeom>
                <a:avLst/>
                <a:gdLst>
                  <a:gd name="T0" fmla="*/ 0 w 23"/>
                  <a:gd name="T1" fmla="*/ 7 h 13"/>
                  <a:gd name="T2" fmla="*/ 2 w 23"/>
                  <a:gd name="T3" fmla="*/ 4 h 13"/>
                  <a:gd name="T4" fmla="*/ 8 w 23"/>
                  <a:gd name="T5" fmla="*/ 0 h 13"/>
                  <a:gd name="T6" fmla="*/ 16 w 23"/>
                  <a:gd name="T7" fmla="*/ 0 h 13"/>
                  <a:gd name="T8" fmla="*/ 22 w 23"/>
                  <a:gd name="T9" fmla="*/ 4 h 13"/>
                  <a:gd name="T10" fmla="*/ 23 w 23"/>
                  <a:gd name="T11" fmla="*/ 7 h 13"/>
                  <a:gd name="T12" fmla="*/ 22 w 23"/>
                  <a:gd name="T13" fmla="*/ 10 h 13"/>
                  <a:gd name="T14" fmla="*/ 16 w 23"/>
                  <a:gd name="T15" fmla="*/ 13 h 13"/>
                  <a:gd name="T16" fmla="*/ 8 w 23"/>
                  <a:gd name="T17" fmla="*/ 13 h 13"/>
                  <a:gd name="T18" fmla="*/ 2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2" y="4"/>
                    </a:lnTo>
                    <a:lnTo>
                      <a:pt x="8" y="0"/>
                    </a:lnTo>
                    <a:lnTo>
                      <a:pt x="16" y="0"/>
                    </a:lnTo>
                    <a:lnTo>
                      <a:pt x="22" y="4"/>
                    </a:lnTo>
                    <a:lnTo>
                      <a:pt x="23" y="7"/>
                    </a:lnTo>
                    <a:lnTo>
                      <a:pt x="22" y="10"/>
                    </a:lnTo>
                    <a:lnTo>
                      <a:pt x="16" y="13"/>
                    </a:lnTo>
                    <a:lnTo>
                      <a:pt x="8"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88" name="Freeform 1174"/>
              <p:cNvSpPr>
                <a:spLocks/>
              </p:cNvSpPr>
              <p:nvPr/>
            </p:nvSpPr>
            <p:spPr bwMode="auto">
              <a:xfrm>
                <a:off x="3642" y="19077"/>
                <a:ext cx="24" cy="12"/>
              </a:xfrm>
              <a:custGeom>
                <a:avLst/>
                <a:gdLst>
                  <a:gd name="T0" fmla="*/ 0 w 24"/>
                  <a:gd name="T1" fmla="*/ 5 h 12"/>
                  <a:gd name="T2" fmla="*/ 2 w 24"/>
                  <a:gd name="T3" fmla="*/ 2 h 12"/>
                  <a:gd name="T4" fmla="*/ 9 w 24"/>
                  <a:gd name="T5" fmla="*/ 0 h 12"/>
                  <a:gd name="T6" fmla="*/ 16 w 24"/>
                  <a:gd name="T7" fmla="*/ 0 h 12"/>
                  <a:gd name="T8" fmla="*/ 21 w 24"/>
                  <a:gd name="T9" fmla="*/ 2 h 12"/>
                  <a:gd name="T10" fmla="*/ 24 w 24"/>
                  <a:gd name="T11" fmla="*/ 5 h 12"/>
                  <a:gd name="T12" fmla="*/ 21 w 24"/>
                  <a:gd name="T13" fmla="*/ 9 h 12"/>
                  <a:gd name="T14" fmla="*/ 16 w 24"/>
                  <a:gd name="T15" fmla="*/ 12 h 12"/>
                  <a:gd name="T16" fmla="*/ 9 w 24"/>
                  <a:gd name="T17" fmla="*/ 12 h 12"/>
                  <a:gd name="T18" fmla="*/ 2 w 24"/>
                  <a:gd name="T19" fmla="*/ 9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9" y="0"/>
                    </a:lnTo>
                    <a:lnTo>
                      <a:pt x="16" y="0"/>
                    </a:lnTo>
                    <a:lnTo>
                      <a:pt x="21" y="2"/>
                    </a:lnTo>
                    <a:lnTo>
                      <a:pt x="24" y="5"/>
                    </a:lnTo>
                    <a:lnTo>
                      <a:pt x="21" y="9"/>
                    </a:lnTo>
                    <a:lnTo>
                      <a:pt x="16" y="12"/>
                    </a:lnTo>
                    <a:lnTo>
                      <a:pt x="9" y="12"/>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89" name="Freeform 1175"/>
              <p:cNvSpPr>
                <a:spLocks/>
              </p:cNvSpPr>
              <p:nvPr/>
            </p:nvSpPr>
            <p:spPr bwMode="auto">
              <a:xfrm>
                <a:off x="3527" y="19070"/>
                <a:ext cx="25" cy="12"/>
              </a:xfrm>
              <a:custGeom>
                <a:avLst/>
                <a:gdLst>
                  <a:gd name="T0" fmla="*/ 0 w 25"/>
                  <a:gd name="T1" fmla="*/ 6 h 12"/>
                  <a:gd name="T2" fmla="*/ 3 w 25"/>
                  <a:gd name="T3" fmla="*/ 2 h 12"/>
                  <a:gd name="T4" fmla="*/ 9 w 25"/>
                  <a:gd name="T5" fmla="*/ 0 h 12"/>
                  <a:gd name="T6" fmla="*/ 17 w 25"/>
                  <a:gd name="T7" fmla="*/ 0 h 12"/>
                  <a:gd name="T8" fmla="*/ 23 w 25"/>
                  <a:gd name="T9" fmla="*/ 2 h 12"/>
                  <a:gd name="T10" fmla="*/ 25 w 25"/>
                  <a:gd name="T11" fmla="*/ 6 h 12"/>
                  <a:gd name="T12" fmla="*/ 23 w 25"/>
                  <a:gd name="T13" fmla="*/ 10 h 12"/>
                  <a:gd name="T14" fmla="*/ 17 w 25"/>
                  <a:gd name="T15" fmla="*/ 12 h 12"/>
                  <a:gd name="T16" fmla="*/ 9 w 25"/>
                  <a:gd name="T17" fmla="*/ 12 h 12"/>
                  <a:gd name="T18" fmla="*/ 3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3" y="2"/>
                    </a:lnTo>
                    <a:lnTo>
                      <a:pt x="9" y="0"/>
                    </a:lnTo>
                    <a:lnTo>
                      <a:pt x="17" y="0"/>
                    </a:lnTo>
                    <a:lnTo>
                      <a:pt x="23" y="2"/>
                    </a:lnTo>
                    <a:lnTo>
                      <a:pt x="25" y="6"/>
                    </a:lnTo>
                    <a:lnTo>
                      <a:pt x="23" y="10"/>
                    </a:lnTo>
                    <a:lnTo>
                      <a:pt x="17"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90" name="Freeform 1176"/>
              <p:cNvSpPr>
                <a:spLocks/>
              </p:cNvSpPr>
              <p:nvPr/>
            </p:nvSpPr>
            <p:spPr bwMode="auto">
              <a:xfrm>
                <a:off x="3516" y="19247"/>
                <a:ext cx="24" cy="12"/>
              </a:xfrm>
              <a:custGeom>
                <a:avLst/>
                <a:gdLst>
                  <a:gd name="T0" fmla="*/ 0 w 24"/>
                  <a:gd name="T1" fmla="*/ 6 h 12"/>
                  <a:gd name="T2" fmla="*/ 3 w 24"/>
                  <a:gd name="T3" fmla="*/ 2 h 12"/>
                  <a:gd name="T4" fmla="*/ 8 w 24"/>
                  <a:gd name="T5" fmla="*/ 0 h 12"/>
                  <a:gd name="T6" fmla="*/ 15 w 24"/>
                  <a:gd name="T7" fmla="*/ 0 h 12"/>
                  <a:gd name="T8" fmla="*/ 21 w 24"/>
                  <a:gd name="T9" fmla="*/ 2 h 12"/>
                  <a:gd name="T10" fmla="*/ 24 w 24"/>
                  <a:gd name="T11" fmla="*/ 6 h 12"/>
                  <a:gd name="T12" fmla="*/ 21 w 24"/>
                  <a:gd name="T13" fmla="*/ 10 h 12"/>
                  <a:gd name="T14" fmla="*/ 15 w 24"/>
                  <a:gd name="T15" fmla="*/ 12 h 12"/>
                  <a:gd name="T16" fmla="*/ 8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8" y="0"/>
                    </a:lnTo>
                    <a:lnTo>
                      <a:pt x="15" y="0"/>
                    </a:lnTo>
                    <a:lnTo>
                      <a:pt x="21" y="2"/>
                    </a:lnTo>
                    <a:lnTo>
                      <a:pt x="24" y="6"/>
                    </a:lnTo>
                    <a:lnTo>
                      <a:pt x="21" y="10"/>
                    </a:lnTo>
                    <a:lnTo>
                      <a:pt x="15" y="12"/>
                    </a:lnTo>
                    <a:lnTo>
                      <a:pt x="8"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91" name="Freeform 1177"/>
              <p:cNvSpPr>
                <a:spLocks/>
              </p:cNvSpPr>
              <p:nvPr/>
            </p:nvSpPr>
            <p:spPr bwMode="auto">
              <a:xfrm>
                <a:off x="3384" y="19070"/>
                <a:ext cx="24" cy="12"/>
              </a:xfrm>
              <a:custGeom>
                <a:avLst/>
                <a:gdLst>
                  <a:gd name="T0" fmla="*/ 0 w 24"/>
                  <a:gd name="T1" fmla="*/ 6 h 12"/>
                  <a:gd name="T2" fmla="*/ 2 w 24"/>
                  <a:gd name="T3" fmla="*/ 2 h 12"/>
                  <a:gd name="T4" fmla="*/ 8 w 24"/>
                  <a:gd name="T5" fmla="*/ 0 h 12"/>
                  <a:gd name="T6" fmla="*/ 15 w 24"/>
                  <a:gd name="T7" fmla="*/ 0 h 12"/>
                  <a:gd name="T8" fmla="*/ 22 w 24"/>
                  <a:gd name="T9" fmla="*/ 2 h 12"/>
                  <a:gd name="T10" fmla="*/ 24 w 24"/>
                  <a:gd name="T11" fmla="*/ 6 h 12"/>
                  <a:gd name="T12" fmla="*/ 22 w 24"/>
                  <a:gd name="T13" fmla="*/ 10 h 12"/>
                  <a:gd name="T14" fmla="*/ 15 w 24"/>
                  <a:gd name="T15" fmla="*/ 12 h 12"/>
                  <a:gd name="T16" fmla="*/ 8 w 24"/>
                  <a:gd name="T17" fmla="*/ 12 h 12"/>
                  <a:gd name="T18" fmla="*/ 2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2" y="2"/>
                    </a:lnTo>
                    <a:lnTo>
                      <a:pt x="8" y="0"/>
                    </a:lnTo>
                    <a:lnTo>
                      <a:pt x="15" y="0"/>
                    </a:lnTo>
                    <a:lnTo>
                      <a:pt x="22" y="2"/>
                    </a:lnTo>
                    <a:lnTo>
                      <a:pt x="24" y="6"/>
                    </a:lnTo>
                    <a:lnTo>
                      <a:pt x="22" y="10"/>
                    </a:lnTo>
                    <a:lnTo>
                      <a:pt x="15" y="12"/>
                    </a:lnTo>
                    <a:lnTo>
                      <a:pt x="8"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92" name="Freeform 1178"/>
              <p:cNvSpPr>
                <a:spLocks/>
              </p:cNvSpPr>
              <p:nvPr/>
            </p:nvSpPr>
            <p:spPr bwMode="auto">
              <a:xfrm>
                <a:off x="3396" y="19247"/>
                <a:ext cx="23" cy="12"/>
              </a:xfrm>
              <a:custGeom>
                <a:avLst/>
                <a:gdLst>
                  <a:gd name="T0" fmla="*/ 0 w 23"/>
                  <a:gd name="T1" fmla="*/ 6 h 12"/>
                  <a:gd name="T2" fmla="*/ 2 w 23"/>
                  <a:gd name="T3" fmla="*/ 2 h 12"/>
                  <a:gd name="T4" fmla="*/ 8 w 23"/>
                  <a:gd name="T5" fmla="*/ 0 h 12"/>
                  <a:gd name="T6" fmla="*/ 16 w 23"/>
                  <a:gd name="T7" fmla="*/ 0 h 12"/>
                  <a:gd name="T8" fmla="*/ 22 w 23"/>
                  <a:gd name="T9" fmla="*/ 2 h 12"/>
                  <a:gd name="T10" fmla="*/ 23 w 23"/>
                  <a:gd name="T11" fmla="*/ 6 h 12"/>
                  <a:gd name="T12" fmla="*/ 22 w 23"/>
                  <a:gd name="T13" fmla="*/ 10 h 12"/>
                  <a:gd name="T14" fmla="*/ 16 w 23"/>
                  <a:gd name="T15" fmla="*/ 12 h 12"/>
                  <a:gd name="T16" fmla="*/ 8 w 23"/>
                  <a:gd name="T17" fmla="*/ 12 h 12"/>
                  <a:gd name="T18" fmla="*/ 2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2"/>
                    </a:lnTo>
                    <a:lnTo>
                      <a:pt x="8" y="0"/>
                    </a:lnTo>
                    <a:lnTo>
                      <a:pt x="16" y="0"/>
                    </a:lnTo>
                    <a:lnTo>
                      <a:pt x="22" y="2"/>
                    </a:lnTo>
                    <a:lnTo>
                      <a:pt x="23" y="6"/>
                    </a:lnTo>
                    <a:lnTo>
                      <a:pt x="22" y="10"/>
                    </a:lnTo>
                    <a:lnTo>
                      <a:pt x="16" y="12"/>
                    </a:lnTo>
                    <a:lnTo>
                      <a:pt x="8"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93" name="Freeform 1179"/>
              <p:cNvSpPr>
                <a:spLocks/>
              </p:cNvSpPr>
              <p:nvPr/>
            </p:nvSpPr>
            <p:spPr bwMode="auto">
              <a:xfrm>
                <a:off x="3257" y="19070"/>
                <a:ext cx="24" cy="12"/>
              </a:xfrm>
              <a:custGeom>
                <a:avLst/>
                <a:gdLst>
                  <a:gd name="T0" fmla="*/ 0 w 24"/>
                  <a:gd name="T1" fmla="*/ 6 h 12"/>
                  <a:gd name="T2" fmla="*/ 3 w 24"/>
                  <a:gd name="T3" fmla="*/ 2 h 12"/>
                  <a:gd name="T4" fmla="*/ 9 w 24"/>
                  <a:gd name="T5" fmla="*/ 0 h 12"/>
                  <a:gd name="T6" fmla="*/ 17 w 24"/>
                  <a:gd name="T7" fmla="*/ 0 h 12"/>
                  <a:gd name="T8" fmla="*/ 23 w 24"/>
                  <a:gd name="T9" fmla="*/ 2 h 12"/>
                  <a:gd name="T10" fmla="*/ 24 w 24"/>
                  <a:gd name="T11" fmla="*/ 6 h 12"/>
                  <a:gd name="T12" fmla="*/ 23 w 24"/>
                  <a:gd name="T13" fmla="*/ 10 h 12"/>
                  <a:gd name="T14" fmla="*/ 17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7" y="0"/>
                    </a:lnTo>
                    <a:lnTo>
                      <a:pt x="23" y="2"/>
                    </a:lnTo>
                    <a:lnTo>
                      <a:pt x="24" y="6"/>
                    </a:lnTo>
                    <a:lnTo>
                      <a:pt x="23" y="10"/>
                    </a:lnTo>
                    <a:lnTo>
                      <a:pt x="17"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94" name="Freeform 1180"/>
              <p:cNvSpPr>
                <a:spLocks/>
              </p:cNvSpPr>
              <p:nvPr/>
            </p:nvSpPr>
            <p:spPr bwMode="auto">
              <a:xfrm>
                <a:off x="3276" y="19247"/>
                <a:ext cx="24" cy="12"/>
              </a:xfrm>
              <a:custGeom>
                <a:avLst/>
                <a:gdLst>
                  <a:gd name="T0" fmla="*/ 0 w 24"/>
                  <a:gd name="T1" fmla="*/ 6 h 12"/>
                  <a:gd name="T2" fmla="*/ 3 w 24"/>
                  <a:gd name="T3" fmla="*/ 2 h 12"/>
                  <a:gd name="T4" fmla="*/ 8 w 24"/>
                  <a:gd name="T5" fmla="*/ 0 h 12"/>
                  <a:gd name="T6" fmla="*/ 15 w 24"/>
                  <a:gd name="T7" fmla="*/ 0 h 12"/>
                  <a:gd name="T8" fmla="*/ 21 w 24"/>
                  <a:gd name="T9" fmla="*/ 2 h 12"/>
                  <a:gd name="T10" fmla="*/ 24 w 24"/>
                  <a:gd name="T11" fmla="*/ 6 h 12"/>
                  <a:gd name="T12" fmla="*/ 21 w 24"/>
                  <a:gd name="T13" fmla="*/ 10 h 12"/>
                  <a:gd name="T14" fmla="*/ 15 w 24"/>
                  <a:gd name="T15" fmla="*/ 12 h 12"/>
                  <a:gd name="T16" fmla="*/ 8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8" y="0"/>
                    </a:lnTo>
                    <a:lnTo>
                      <a:pt x="15" y="0"/>
                    </a:lnTo>
                    <a:lnTo>
                      <a:pt x="21" y="2"/>
                    </a:lnTo>
                    <a:lnTo>
                      <a:pt x="24" y="6"/>
                    </a:lnTo>
                    <a:lnTo>
                      <a:pt x="21" y="10"/>
                    </a:lnTo>
                    <a:lnTo>
                      <a:pt x="15" y="12"/>
                    </a:lnTo>
                    <a:lnTo>
                      <a:pt x="8"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95" name="Freeform 1181"/>
              <p:cNvSpPr>
                <a:spLocks/>
              </p:cNvSpPr>
              <p:nvPr/>
            </p:nvSpPr>
            <p:spPr bwMode="auto">
              <a:xfrm>
                <a:off x="3144" y="19070"/>
                <a:ext cx="24" cy="12"/>
              </a:xfrm>
              <a:custGeom>
                <a:avLst/>
                <a:gdLst>
                  <a:gd name="T0" fmla="*/ 0 w 24"/>
                  <a:gd name="T1" fmla="*/ 6 h 12"/>
                  <a:gd name="T2" fmla="*/ 1 w 24"/>
                  <a:gd name="T3" fmla="*/ 2 h 12"/>
                  <a:gd name="T4" fmla="*/ 8 w 24"/>
                  <a:gd name="T5" fmla="*/ 0 h 12"/>
                  <a:gd name="T6" fmla="*/ 15 w 24"/>
                  <a:gd name="T7" fmla="*/ 0 h 12"/>
                  <a:gd name="T8" fmla="*/ 21 w 24"/>
                  <a:gd name="T9" fmla="*/ 2 h 12"/>
                  <a:gd name="T10" fmla="*/ 24 w 24"/>
                  <a:gd name="T11" fmla="*/ 6 h 12"/>
                  <a:gd name="T12" fmla="*/ 21 w 24"/>
                  <a:gd name="T13" fmla="*/ 10 h 12"/>
                  <a:gd name="T14" fmla="*/ 15 w 24"/>
                  <a:gd name="T15" fmla="*/ 12 h 12"/>
                  <a:gd name="T16" fmla="*/ 8 w 24"/>
                  <a:gd name="T17" fmla="*/ 12 h 12"/>
                  <a:gd name="T18" fmla="*/ 1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1" y="2"/>
                    </a:lnTo>
                    <a:lnTo>
                      <a:pt x="8" y="0"/>
                    </a:lnTo>
                    <a:lnTo>
                      <a:pt x="15" y="0"/>
                    </a:lnTo>
                    <a:lnTo>
                      <a:pt x="21" y="2"/>
                    </a:lnTo>
                    <a:lnTo>
                      <a:pt x="24" y="6"/>
                    </a:lnTo>
                    <a:lnTo>
                      <a:pt x="21" y="10"/>
                    </a:lnTo>
                    <a:lnTo>
                      <a:pt x="15" y="12"/>
                    </a:lnTo>
                    <a:lnTo>
                      <a:pt x="8" y="12"/>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96" name="Freeform 1182"/>
              <p:cNvSpPr>
                <a:spLocks/>
              </p:cNvSpPr>
              <p:nvPr/>
            </p:nvSpPr>
            <p:spPr bwMode="auto">
              <a:xfrm>
                <a:off x="3144" y="19247"/>
                <a:ext cx="24" cy="12"/>
              </a:xfrm>
              <a:custGeom>
                <a:avLst/>
                <a:gdLst>
                  <a:gd name="T0" fmla="*/ 0 w 24"/>
                  <a:gd name="T1" fmla="*/ 6 h 12"/>
                  <a:gd name="T2" fmla="*/ 1 w 24"/>
                  <a:gd name="T3" fmla="*/ 2 h 12"/>
                  <a:gd name="T4" fmla="*/ 8 w 24"/>
                  <a:gd name="T5" fmla="*/ 0 h 12"/>
                  <a:gd name="T6" fmla="*/ 15 w 24"/>
                  <a:gd name="T7" fmla="*/ 0 h 12"/>
                  <a:gd name="T8" fmla="*/ 21 w 24"/>
                  <a:gd name="T9" fmla="*/ 2 h 12"/>
                  <a:gd name="T10" fmla="*/ 24 w 24"/>
                  <a:gd name="T11" fmla="*/ 6 h 12"/>
                  <a:gd name="T12" fmla="*/ 21 w 24"/>
                  <a:gd name="T13" fmla="*/ 10 h 12"/>
                  <a:gd name="T14" fmla="*/ 15 w 24"/>
                  <a:gd name="T15" fmla="*/ 12 h 12"/>
                  <a:gd name="T16" fmla="*/ 8 w 24"/>
                  <a:gd name="T17" fmla="*/ 12 h 12"/>
                  <a:gd name="T18" fmla="*/ 1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1" y="2"/>
                    </a:lnTo>
                    <a:lnTo>
                      <a:pt x="8" y="0"/>
                    </a:lnTo>
                    <a:lnTo>
                      <a:pt x="15" y="0"/>
                    </a:lnTo>
                    <a:lnTo>
                      <a:pt x="21" y="2"/>
                    </a:lnTo>
                    <a:lnTo>
                      <a:pt x="24" y="6"/>
                    </a:lnTo>
                    <a:lnTo>
                      <a:pt x="21" y="10"/>
                    </a:lnTo>
                    <a:lnTo>
                      <a:pt x="15" y="12"/>
                    </a:lnTo>
                    <a:lnTo>
                      <a:pt x="8" y="12"/>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97" name="Freeform 1183"/>
              <p:cNvSpPr>
                <a:spLocks/>
              </p:cNvSpPr>
              <p:nvPr/>
            </p:nvSpPr>
            <p:spPr bwMode="auto">
              <a:xfrm>
                <a:off x="3011" y="19077"/>
                <a:ext cx="25" cy="12"/>
              </a:xfrm>
              <a:custGeom>
                <a:avLst/>
                <a:gdLst>
                  <a:gd name="T0" fmla="*/ 0 w 25"/>
                  <a:gd name="T1" fmla="*/ 5 h 12"/>
                  <a:gd name="T2" fmla="*/ 3 w 25"/>
                  <a:gd name="T3" fmla="*/ 2 h 12"/>
                  <a:gd name="T4" fmla="*/ 9 w 25"/>
                  <a:gd name="T5" fmla="*/ 0 h 12"/>
                  <a:gd name="T6" fmla="*/ 16 w 25"/>
                  <a:gd name="T7" fmla="*/ 0 h 12"/>
                  <a:gd name="T8" fmla="*/ 23 w 25"/>
                  <a:gd name="T9" fmla="*/ 2 h 12"/>
                  <a:gd name="T10" fmla="*/ 25 w 25"/>
                  <a:gd name="T11" fmla="*/ 5 h 12"/>
                  <a:gd name="T12" fmla="*/ 23 w 25"/>
                  <a:gd name="T13" fmla="*/ 9 h 12"/>
                  <a:gd name="T14" fmla="*/ 16 w 25"/>
                  <a:gd name="T15" fmla="*/ 12 h 12"/>
                  <a:gd name="T16" fmla="*/ 9 w 25"/>
                  <a:gd name="T17" fmla="*/ 12 h 12"/>
                  <a:gd name="T18" fmla="*/ 3 w 25"/>
                  <a:gd name="T19" fmla="*/ 9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3" y="2"/>
                    </a:lnTo>
                    <a:lnTo>
                      <a:pt x="9" y="0"/>
                    </a:lnTo>
                    <a:lnTo>
                      <a:pt x="16" y="0"/>
                    </a:lnTo>
                    <a:lnTo>
                      <a:pt x="23" y="2"/>
                    </a:lnTo>
                    <a:lnTo>
                      <a:pt x="25" y="5"/>
                    </a:lnTo>
                    <a:lnTo>
                      <a:pt x="23" y="9"/>
                    </a:lnTo>
                    <a:lnTo>
                      <a:pt x="16" y="12"/>
                    </a:lnTo>
                    <a:lnTo>
                      <a:pt x="9" y="12"/>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98" name="Freeform 1184"/>
              <p:cNvSpPr>
                <a:spLocks/>
              </p:cNvSpPr>
              <p:nvPr/>
            </p:nvSpPr>
            <p:spPr bwMode="auto">
              <a:xfrm>
                <a:off x="3017" y="19240"/>
                <a:ext cx="24" cy="13"/>
              </a:xfrm>
              <a:custGeom>
                <a:avLst/>
                <a:gdLst>
                  <a:gd name="T0" fmla="*/ 0 w 24"/>
                  <a:gd name="T1" fmla="*/ 7 h 13"/>
                  <a:gd name="T2" fmla="*/ 3 w 24"/>
                  <a:gd name="T3" fmla="*/ 4 h 13"/>
                  <a:gd name="T4" fmla="*/ 9 w 24"/>
                  <a:gd name="T5" fmla="*/ 0 h 13"/>
                  <a:gd name="T6" fmla="*/ 17 w 24"/>
                  <a:gd name="T7" fmla="*/ 0 h 13"/>
                  <a:gd name="T8" fmla="*/ 23 w 24"/>
                  <a:gd name="T9" fmla="*/ 4 h 13"/>
                  <a:gd name="T10" fmla="*/ 24 w 24"/>
                  <a:gd name="T11" fmla="*/ 7 h 13"/>
                  <a:gd name="T12" fmla="*/ 23 w 24"/>
                  <a:gd name="T13" fmla="*/ 10 h 13"/>
                  <a:gd name="T14" fmla="*/ 17 w 24"/>
                  <a:gd name="T15" fmla="*/ 13 h 13"/>
                  <a:gd name="T16" fmla="*/ 9 w 24"/>
                  <a:gd name="T17" fmla="*/ 13 h 13"/>
                  <a:gd name="T18" fmla="*/ 3 w 24"/>
                  <a:gd name="T19" fmla="*/ 10 h 13"/>
                  <a:gd name="T20" fmla="*/ 0 w 24"/>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7"/>
                    </a:moveTo>
                    <a:lnTo>
                      <a:pt x="3" y="4"/>
                    </a:lnTo>
                    <a:lnTo>
                      <a:pt x="9" y="0"/>
                    </a:lnTo>
                    <a:lnTo>
                      <a:pt x="17" y="0"/>
                    </a:lnTo>
                    <a:lnTo>
                      <a:pt x="23" y="4"/>
                    </a:lnTo>
                    <a:lnTo>
                      <a:pt x="24" y="7"/>
                    </a:lnTo>
                    <a:lnTo>
                      <a:pt x="23" y="10"/>
                    </a:lnTo>
                    <a:lnTo>
                      <a:pt x="17" y="13"/>
                    </a:lnTo>
                    <a:lnTo>
                      <a:pt x="9"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99" name="Freeform 1185"/>
              <p:cNvSpPr>
                <a:spLocks/>
              </p:cNvSpPr>
              <p:nvPr/>
            </p:nvSpPr>
            <p:spPr bwMode="auto">
              <a:xfrm>
                <a:off x="2747" y="19235"/>
                <a:ext cx="24" cy="12"/>
              </a:xfrm>
              <a:custGeom>
                <a:avLst/>
                <a:gdLst>
                  <a:gd name="T0" fmla="*/ 0 w 24"/>
                  <a:gd name="T1" fmla="*/ 5 h 12"/>
                  <a:gd name="T2" fmla="*/ 3 w 24"/>
                  <a:gd name="T3" fmla="*/ 2 h 12"/>
                  <a:gd name="T4" fmla="*/ 9 w 24"/>
                  <a:gd name="T5" fmla="*/ 0 h 12"/>
                  <a:gd name="T6" fmla="*/ 17 w 24"/>
                  <a:gd name="T7" fmla="*/ 0 h 12"/>
                  <a:gd name="T8" fmla="*/ 23 w 24"/>
                  <a:gd name="T9" fmla="*/ 2 h 12"/>
                  <a:gd name="T10" fmla="*/ 24 w 24"/>
                  <a:gd name="T11" fmla="*/ 5 h 12"/>
                  <a:gd name="T12" fmla="*/ 23 w 24"/>
                  <a:gd name="T13" fmla="*/ 10 h 12"/>
                  <a:gd name="T14" fmla="*/ 17 w 24"/>
                  <a:gd name="T15" fmla="*/ 12 h 12"/>
                  <a:gd name="T16" fmla="*/ 9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7" y="0"/>
                    </a:lnTo>
                    <a:lnTo>
                      <a:pt x="23" y="2"/>
                    </a:lnTo>
                    <a:lnTo>
                      <a:pt x="24" y="5"/>
                    </a:lnTo>
                    <a:lnTo>
                      <a:pt x="23" y="10"/>
                    </a:lnTo>
                    <a:lnTo>
                      <a:pt x="17"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00" name="Freeform 1186"/>
              <p:cNvSpPr>
                <a:spLocks/>
              </p:cNvSpPr>
              <p:nvPr/>
            </p:nvSpPr>
            <p:spPr bwMode="auto">
              <a:xfrm>
                <a:off x="2879" y="19240"/>
                <a:ext cx="25" cy="13"/>
              </a:xfrm>
              <a:custGeom>
                <a:avLst/>
                <a:gdLst>
                  <a:gd name="T0" fmla="*/ 0 w 25"/>
                  <a:gd name="T1" fmla="*/ 7 h 13"/>
                  <a:gd name="T2" fmla="*/ 3 w 25"/>
                  <a:gd name="T3" fmla="*/ 4 h 13"/>
                  <a:gd name="T4" fmla="*/ 9 w 25"/>
                  <a:gd name="T5" fmla="*/ 0 h 13"/>
                  <a:gd name="T6" fmla="*/ 16 w 25"/>
                  <a:gd name="T7" fmla="*/ 0 h 13"/>
                  <a:gd name="T8" fmla="*/ 23 w 25"/>
                  <a:gd name="T9" fmla="*/ 4 h 13"/>
                  <a:gd name="T10" fmla="*/ 25 w 25"/>
                  <a:gd name="T11" fmla="*/ 7 h 13"/>
                  <a:gd name="T12" fmla="*/ 23 w 25"/>
                  <a:gd name="T13" fmla="*/ 10 h 13"/>
                  <a:gd name="T14" fmla="*/ 16 w 25"/>
                  <a:gd name="T15" fmla="*/ 13 h 13"/>
                  <a:gd name="T16" fmla="*/ 9 w 25"/>
                  <a:gd name="T17" fmla="*/ 13 h 13"/>
                  <a:gd name="T18" fmla="*/ 3 w 25"/>
                  <a:gd name="T19" fmla="*/ 10 h 13"/>
                  <a:gd name="T20" fmla="*/ 0 w 25"/>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7"/>
                    </a:moveTo>
                    <a:lnTo>
                      <a:pt x="3" y="4"/>
                    </a:lnTo>
                    <a:lnTo>
                      <a:pt x="9" y="0"/>
                    </a:lnTo>
                    <a:lnTo>
                      <a:pt x="16" y="0"/>
                    </a:lnTo>
                    <a:lnTo>
                      <a:pt x="23" y="4"/>
                    </a:lnTo>
                    <a:lnTo>
                      <a:pt x="25" y="7"/>
                    </a:lnTo>
                    <a:lnTo>
                      <a:pt x="23" y="10"/>
                    </a:lnTo>
                    <a:lnTo>
                      <a:pt x="16" y="13"/>
                    </a:lnTo>
                    <a:lnTo>
                      <a:pt x="9"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01" name="Freeform 1187"/>
              <p:cNvSpPr>
                <a:spLocks/>
              </p:cNvSpPr>
              <p:nvPr/>
            </p:nvSpPr>
            <p:spPr bwMode="auto">
              <a:xfrm>
                <a:off x="2760" y="19089"/>
                <a:ext cx="23" cy="12"/>
              </a:xfrm>
              <a:custGeom>
                <a:avLst/>
                <a:gdLst>
                  <a:gd name="T0" fmla="*/ 0 w 23"/>
                  <a:gd name="T1" fmla="*/ 6 h 12"/>
                  <a:gd name="T2" fmla="*/ 2 w 23"/>
                  <a:gd name="T3" fmla="*/ 3 h 12"/>
                  <a:gd name="T4" fmla="*/ 7 w 23"/>
                  <a:gd name="T5" fmla="*/ 0 h 12"/>
                  <a:gd name="T6" fmla="*/ 15 w 23"/>
                  <a:gd name="T7" fmla="*/ 0 h 12"/>
                  <a:gd name="T8" fmla="*/ 21 w 23"/>
                  <a:gd name="T9" fmla="*/ 3 h 12"/>
                  <a:gd name="T10" fmla="*/ 23 w 23"/>
                  <a:gd name="T11" fmla="*/ 6 h 12"/>
                  <a:gd name="T12" fmla="*/ 21 w 23"/>
                  <a:gd name="T13" fmla="*/ 9 h 12"/>
                  <a:gd name="T14" fmla="*/ 15 w 23"/>
                  <a:gd name="T15" fmla="*/ 12 h 12"/>
                  <a:gd name="T16" fmla="*/ 7 w 23"/>
                  <a:gd name="T17" fmla="*/ 12 h 12"/>
                  <a:gd name="T18" fmla="*/ 2 w 23"/>
                  <a:gd name="T19" fmla="*/ 9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3"/>
                    </a:lnTo>
                    <a:lnTo>
                      <a:pt x="7" y="0"/>
                    </a:lnTo>
                    <a:lnTo>
                      <a:pt x="15" y="0"/>
                    </a:lnTo>
                    <a:lnTo>
                      <a:pt x="21" y="3"/>
                    </a:lnTo>
                    <a:lnTo>
                      <a:pt x="23" y="6"/>
                    </a:lnTo>
                    <a:lnTo>
                      <a:pt x="21" y="9"/>
                    </a:lnTo>
                    <a:lnTo>
                      <a:pt x="15" y="12"/>
                    </a:lnTo>
                    <a:lnTo>
                      <a:pt x="7" y="12"/>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02" name="Freeform 1188"/>
              <p:cNvSpPr>
                <a:spLocks/>
              </p:cNvSpPr>
              <p:nvPr/>
            </p:nvSpPr>
            <p:spPr bwMode="auto">
              <a:xfrm>
                <a:off x="2639" y="19095"/>
                <a:ext cx="24" cy="12"/>
              </a:xfrm>
              <a:custGeom>
                <a:avLst/>
                <a:gdLst>
                  <a:gd name="T0" fmla="*/ 0 w 24"/>
                  <a:gd name="T1" fmla="*/ 6 h 12"/>
                  <a:gd name="T2" fmla="*/ 3 w 24"/>
                  <a:gd name="T3" fmla="*/ 2 h 12"/>
                  <a:gd name="T4" fmla="*/ 9 w 24"/>
                  <a:gd name="T5" fmla="*/ 0 h 12"/>
                  <a:gd name="T6" fmla="*/ 16 w 24"/>
                  <a:gd name="T7" fmla="*/ 0 h 12"/>
                  <a:gd name="T8" fmla="*/ 22 w 24"/>
                  <a:gd name="T9" fmla="*/ 2 h 12"/>
                  <a:gd name="T10" fmla="*/ 24 w 24"/>
                  <a:gd name="T11" fmla="*/ 6 h 12"/>
                  <a:gd name="T12" fmla="*/ 22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6" y="0"/>
                    </a:lnTo>
                    <a:lnTo>
                      <a:pt x="22" y="2"/>
                    </a:lnTo>
                    <a:lnTo>
                      <a:pt x="24" y="6"/>
                    </a:lnTo>
                    <a:lnTo>
                      <a:pt x="22"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03" name="Freeform 1189"/>
              <p:cNvSpPr>
                <a:spLocks/>
              </p:cNvSpPr>
              <p:nvPr/>
            </p:nvSpPr>
            <p:spPr bwMode="auto">
              <a:xfrm>
                <a:off x="2495" y="19114"/>
                <a:ext cx="25" cy="12"/>
              </a:xfrm>
              <a:custGeom>
                <a:avLst/>
                <a:gdLst>
                  <a:gd name="T0" fmla="*/ 0 w 25"/>
                  <a:gd name="T1" fmla="*/ 7 h 12"/>
                  <a:gd name="T2" fmla="*/ 2 w 25"/>
                  <a:gd name="T3" fmla="*/ 3 h 12"/>
                  <a:gd name="T4" fmla="*/ 8 w 25"/>
                  <a:gd name="T5" fmla="*/ 0 h 12"/>
                  <a:gd name="T6" fmla="*/ 16 w 25"/>
                  <a:gd name="T7" fmla="*/ 0 h 12"/>
                  <a:gd name="T8" fmla="*/ 22 w 25"/>
                  <a:gd name="T9" fmla="*/ 3 h 12"/>
                  <a:gd name="T10" fmla="*/ 25 w 25"/>
                  <a:gd name="T11" fmla="*/ 7 h 12"/>
                  <a:gd name="T12" fmla="*/ 22 w 25"/>
                  <a:gd name="T13" fmla="*/ 10 h 12"/>
                  <a:gd name="T14" fmla="*/ 16 w 25"/>
                  <a:gd name="T15" fmla="*/ 12 h 12"/>
                  <a:gd name="T16" fmla="*/ 8 w 25"/>
                  <a:gd name="T17" fmla="*/ 12 h 12"/>
                  <a:gd name="T18" fmla="*/ 2 w 25"/>
                  <a:gd name="T19" fmla="*/ 10 h 12"/>
                  <a:gd name="T20" fmla="*/ 0 w 2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7"/>
                    </a:moveTo>
                    <a:lnTo>
                      <a:pt x="2" y="3"/>
                    </a:lnTo>
                    <a:lnTo>
                      <a:pt x="8" y="0"/>
                    </a:lnTo>
                    <a:lnTo>
                      <a:pt x="16" y="0"/>
                    </a:lnTo>
                    <a:lnTo>
                      <a:pt x="22" y="3"/>
                    </a:lnTo>
                    <a:lnTo>
                      <a:pt x="25" y="7"/>
                    </a:lnTo>
                    <a:lnTo>
                      <a:pt x="22" y="10"/>
                    </a:lnTo>
                    <a:lnTo>
                      <a:pt x="16" y="12"/>
                    </a:lnTo>
                    <a:lnTo>
                      <a:pt x="8" y="12"/>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04" name="Freeform 1190"/>
              <p:cNvSpPr>
                <a:spLocks/>
              </p:cNvSpPr>
              <p:nvPr/>
            </p:nvSpPr>
            <p:spPr bwMode="auto">
              <a:xfrm>
                <a:off x="2603" y="19216"/>
                <a:ext cx="25" cy="11"/>
              </a:xfrm>
              <a:custGeom>
                <a:avLst/>
                <a:gdLst>
                  <a:gd name="T0" fmla="*/ 0 w 25"/>
                  <a:gd name="T1" fmla="*/ 6 h 11"/>
                  <a:gd name="T2" fmla="*/ 2 w 25"/>
                  <a:gd name="T3" fmla="*/ 2 h 11"/>
                  <a:gd name="T4" fmla="*/ 9 w 25"/>
                  <a:gd name="T5" fmla="*/ 0 h 11"/>
                  <a:gd name="T6" fmla="*/ 16 w 25"/>
                  <a:gd name="T7" fmla="*/ 0 h 11"/>
                  <a:gd name="T8" fmla="*/ 22 w 25"/>
                  <a:gd name="T9" fmla="*/ 2 h 11"/>
                  <a:gd name="T10" fmla="*/ 25 w 25"/>
                  <a:gd name="T11" fmla="*/ 6 h 11"/>
                  <a:gd name="T12" fmla="*/ 22 w 25"/>
                  <a:gd name="T13" fmla="*/ 9 h 11"/>
                  <a:gd name="T14" fmla="*/ 16 w 25"/>
                  <a:gd name="T15" fmla="*/ 11 h 11"/>
                  <a:gd name="T16" fmla="*/ 9 w 25"/>
                  <a:gd name="T17" fmla="*/ 11 h 11"/>
                  <a:gd name="T18" fmla="*/ 2 w 25"/>
                  <a:gd name="T19" fmla="*/ 9 h 11"/>
                  <a:gd name="T20" fmla="*/ 0 w 25"/>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6"/>
                    </a:moveTo>
                    <a:lnTo>
                      <a:pt x="2" y="2"/>
                    </a:lnTo>
                    <a:lnTo>
                      <a:pt x="9" y="0"/>
                    </a:lnTo>
                    <a:lnTo>
                      <a:pt x="16" y="0"/>
                    </a:lnTo>
                    <a:lnTo>
                      <a:pt x="22" y="2"/>
                    </a:lnTo>
                    <a:lnTo>
                      <a:pt x="25" y="6"/>
                    </a:lnTo>
                    <a:lnTo>
                      <a:pt x="22" y="9"/>
                    </a:lnTo>
                    <a:lnTo>
                      <a:pt x="16" y="11"/>
                    </a:lnTo>
                    <a:lnTo>
                      <a:pt x="9" y="11"/>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05" name="Freeform 1191"/>
              <p:cNvSpPr>
                <a:spLocks/>
              </p:cNvSpPr>
              <p:nvPr/>
            </p:nvSpPr>
            <p:spPr bwMode="auto">
              <a:xfrm>
                <a:off x="2484" y="19203"/>
                <a:ext cx="23" cy="12"/>
              </a:xfrm>
              <a:custGeom>
                <a:avLst/>
                <a:gdLst>
                  <a:gd name="T0" fmla="*/ 0 w 23"/>
                  <a:gd name="T1" fmla="*/ 6 h 12"/>
                  <a:gd name="T2" fmla="*/ 2 w 23"/>
                  <a:gd name="T3" fmla="*/ 2 h 12"/>
                  <a:gd name="T4" fmla="*/ 7 w 23"/>
                  <a:gd name="T5" fmla="*/ 0 h 12"/>
                  <a:gd name="T6" fmla="*/ 14 w 23"/>
                  <a:gd name="T7" fmla="*/ 0 h 12"/>
                  <a:gd name="T8" fmla="*/ 21 w 23"/>
                  <a:gd name="T9" fmla="*/ 2 h 12"/>
                  <a:gd name="T10" fmla="*/ 23 w 23"/>
                  <a:gd name="T11" fmla="*/ 6 h 12"/>
                  <a:gd name="T12" fmla="*/ 21 w 23"/>
                  <a:gd name="T13" fmla="*/ 9 h 12"/>
                  <a:gd name="T14" fmla="*/ 14 w 23"/>
                  <a:gd name="T15" fmla="*/ 12 h 12"/>
                  <a:gd name="T16" fmla="*/ 7 w 23"/>
                  <a:gd name="T17" fmla="*/ 12 h 12"/>
                  <a:gd name="T18" fmla="*/ 2 w 23"/>
                  <a:gd name="T19" fmla="*/ 9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2"/>
                    </a:lnTo>
                    <a:lnTo>
                      <a:pt x="7" y="0"/>
                    </a:lnTo>
                    <a:lnTo>
                      <a:pt x="14" y="0"/>
                    </a:lnTo>
                    <a:lnTo>
                      <a:pt x="21" y="2"/>
                    </a:lnTo>
                    <a:lnTo>
                      <a:pt x="23" y="6"/>
                    </a:lnTo>
                    <a:lnTo>
                      <a:pt x="21" y="9"/>
                    </a:lnTo>
                    <a:lnTo>
                      <a:pt x="14" y="12"/>
                    </a:lnTo>
                    <a:lnTo>
                      <a:pt x="7" y="12"/>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06" name="Freeform 1192"/>
              <p:cNvSpPr>
                <a:spLocks/>
              </p:cNvSpPr>
              <p:nvPr/>
            </p:nvSpPr>
            <p:spPr bwMode="auto">
              <a:xfrm>
                <a:off x="2369" y="19159"/>
                <a:ext cx="24" cy="11"/>
              </a:xfrm>
              <a:custGeom>
                <a:avLst/>
                <a:gdLst>
                  <a:gd name="T0" fmla="*/ 0 w 24"/>
                  <a:gd name="T1" fmla="*/ 6 h 11"/>
                  <a:gd name="T2" fmla="*/ 3 w 24"/>
                  <a:gd name="T3" fmla="*/ 2 h 11"/>
                  <a:gd name="T4" fmla="*/ 9 w 24"/>
                  <a:gd name="T5" fmla="*/ 0 h 11"/>
                  <a:gd name="T6" fmla="*/ 16 w 24"/>
                  <a:gd name="T7" fmla="*/ 0 h 11"/>
                  <a:gd name="T8" fmla="*/ 22 w 24"/>
                  <a:gd name="T9" fmla="*/ 2 h 11"/>
                  <a:gd name="T10" fmla="*/ 24 w 24"/>
                  <a:gd name="T11" fmla="*/ 6 h 11"/>
                  <a:gd name="T12" fmla="*/ 22 w 24"/>
                  <a:gd name="T13" fmla="*/ 9 h 11"/>
                  <a:gd name="T14" fmla="*/ 16 w 24"/>
                  <a:gd name="T15" fmla="*/ 11 h 11"/>
                  <a:gd name="T16" fmla="*/ 9 w 24"/>
                  <a:gd name="T17" fmla="*/ 11 h 11"/>
                  <a:gd name="T18" fmla="*/ 3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3" y="2"/>
                    </a:lnTo>
                    <a:lnTo>
                      <a:pt x="9" y="0"/>
                    </a:lnTo>
                    <a:lnTo>
                      <a:pt x="16" y="0"/>
                    </a:lnTo>
                    <a:lnTo>
                      <a:pt x="22" y="2"/>
                    </a:lnTo>
                    <a:lnTo>
                      <a:pt x="24" y="6"/>
                    </a:lnTo>
                    <a:lnTo>
                      <a:pt x="22" y="9"/>
                    </a:lnTo>
                    <a:lnTo>
                      <a:pt x="16" y="11"/>
                    </a:lnTo>
                    <a:lnTo>
                      <a:pt x="9"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19607" name="Group 1193"/>
              <p:cNvGrpSpPr>
                <a:grpSpLocks/>
              </p:cNvGrpSpPr>
              <p:nvPr/>
            </p:nvGrpSpPr>
            <p:grpSpPr bwMode="auto">
              <a:xfrm>
                <a:off x="2352" y="18480"/>
                <a:ext cx="1922" cy="779"/>
                <a:chOff x="2622" y="240"/>
                <a:chExt cx="1922" cy="779"/>
              </a:xfrm>
            </p:grpSpPr>
            <p:sp>
              <p:nvSpPr>
                <p:cNvPr id="19608" name="Freeform 1194"/>
                <p:cNvSpPr>
                  <a:spLocks/>
                </p:cNvSpPr>
                <p:nvPr/>
              </p:nvSpPr>
              <p:spPr bwMode="auto">
                <a:xfrm>
                  <a:off x="2622" y="816"/>
                  <a:ext cx="1921" cy="203"/>
                </a:xfrm>
                <a:custGeom>
                  <a:avLst/>
                  <a:gdLst>
                    <a:gd name="T0" fmla="*/ 2 w 1921"/>
                    <a:gd name="T1" fmla="*/ 94 h 203"/>
                    <a:gd name="T2" fmla="*/ 21 w 1921"/>
                    <a:gd name="T3" fmla="*/ 80 h 203"/>
                    <a:gd name="T4" fmla="*/ 59 w 1921"/>
                    <a:gd name="T5" fmla="*/ 66 h 203"/>
                    <a:gd name="T6" fmla="*/ 117 w 1921"/>
                    <a:gd name="T7" fmla="*/ 53 h 203"/>
                    <a:gd name="T8" fmla="*/ 191 w 1921"/>
                    <a:gd name="T9" fmla="*/ 40 h 203"/>
                    <a:gd name="T10" fmla="*/ 281 w 1921"/>
                    <a:gd name="T11" fmla="*/ 29 h 203"/>
                    <a:gd name="T12" fmla="*/ 384 w 1921"/>
                    <a:gd name="T13" fmla="*/ 19 h 203"/>
                    <a:gd name="T14" fmla="*/ 500 w 1921"/>
                    <a:gd name="T15" fmla="*/ 12 h 203"/>
                    <a:gd name="T16" fmla="*/ 624 w 1921"/>
                    <a:gd name="T17" fmla="*/ 6 h 203"/>
                    <a:gd name="T18" fmla="*/ 756 w 1921"/>
                    <a:gd name="T19" fmla="*/ 2 h 203"/>
                    <a:gd name="T20" fmla="*/ 892 w 1921"/>
                    <a:gd name="T21" fmla="*/ 0 h 203"/>
                    <a:gd name="T22" fmla="*/ 1029 w 1921"/>
                    <a:gd name="T23" fmla="*/ 0 h 203"/>
                    <a:gd name="T24" fmla="*/ 1164 w 1921"/>
                    <a:gd name="T25" fmla="*/ 2 h 203"/>
                    <a:gd name="T26" fmla="*/ 1295 w 1921"/>
                    <a:gd name="T27" fmla="*/ 6 h 203"/>
                    <a:gd name="T28" fmla="*/ 1421 w 1921"/>
                    <a:gd name="T29" fmla="*/ 12 h 203"/>
                    <a:gd name="T30" fmla="*/ 1535 w 1921"/>
                    <a:gd name="T31" fmla="*/ 19 h 203"/>
                    <a:gd name="T32" fmla="*/ 1640 w 1921"/>
                    <a:gd name="T33" fmla="*/ 29 h 203"/>
                    <a:gd name="T34" fmla="*/ 1729 w 1921"/>
                    <a:gd name="T35" fmla="*/ 40 h 203"/>
                    <a:gd name="T36" fmla="*/ 1803 w 1921"/>
                    <a:gd name="T37" fmla="*/ 53 h 203"/>
                    <a:gd name="T38" fmla="*/ 1860 w 1921"/>
                    <a:gd name="T39" fmla="*/ 66 h 203"/>
                    <a:gd name="T40" fmla="*/ 1898 w 1921"/>
                    <a:gd name="T41" fmla="*/ 80 h 203"/>
                    <a:gd name="T42" fmla="*/ 1918 w 1921"/>
                    <a:gd name="T43" fmla="*/ 94 h 203"/>
                    <a:gd name="T44" fmla="*/ 1918 w 1921"/>
                    <a:gd name="T45" fmla="*/ 108 h 203"/>
                    <a:gd name="T46" fmla="*/ 1898 w 1921"/>
                    <a:gd name="T47" fmla="*/ 123 h 203"/>
                    <a:gd name="T48" fmla="*/ 1860 w 1921"/>
                    <a:gd name="T49" fmla="*/ 137 h 203"/>
                    <a:gd name="T50" fmla="*/ 1803 w 1921"/>
                    <a:gd name="T51" fmla="*/ 150 h 203"/>
                    <a:gd name="T52" fmla="*/ 1729 w 1921"/>
                    <a:gd name="T53" fmla="*/ 162 h 203"/>
                    <a:gd name="T54" fmla="*/ 1640 w 1921"/>
                    <a:gd name="T55" fmla="*/ 172 h 203"/>
                    <a:gd name="T56" fmla="*/ 1535 w 1921"/>
                    <a:gd name="T57" fmla="*/ 182 h 203"/>
                    <a:gd name="T58" fmla="*/ 1421 w 1921"/>
                    <a:gd name="T59" fmla="*/ 190 h 203"/>
                    <a:gd name="T60" fmla="*/ 1295 w 1921"/>
                    <a:gd name="T61" fmla="*/ 196 h 203"/>
                    <a:gd name="T62" fmla="*/ 1164 w 1921"/>
                    <a:gd name="T63" fmla="*/ 200 h 203"/>
                    <a:gd name="T64" fmla="*/ 1029 w 1921"/>
                    <a:gd name="T65" fmla="*/ 201 h 203"/>
                    <a:gd name="T66" fmla="*/ 892 w 1921"/>
                    <a:gd name="T67" fmla="*/ 201 h 203"/>
                    <a:gd name="T68" fmla="*/ 756 w 1921"/>
                    <a:gd name="T69" fmla="*/ 200 h 203"/>
                    <a:gd name="T70" fmla="*/ 624 w 1921"/>
                    <a:gd name="T71" fmla="*/ 196 h 203"/>
                    <a:gd name="T72" fmla="*/ 500 w 1921"/>
                    <a:gd name="T73" fmla="*/ 190 h 203"/>
                    <a:gd name="T74" fmla="*/ 384 w 1921"/>
                    <a:gd name="T75" fmla="*/ 182 h 203"/>
                    <a:gd name="T76" fmla="*/ 281 w 1921"/>
                    <a:gd name="T77" fmla="*/ 172 h 203"/>
                    <a:gd name="T78" fmla="*/ 191 w 1921"/>
                    <a:gd name="T79" fmla="*/ 162 h 203"/>
                    <a:gd name="T80" fmla="*/ 117 w 1921"/>
                    <a:gd name="T81" fmla="*/ 150 h 203"/>
                    <a:gd name="T82" fmla="*/ 59 w 1921"/>
                    <a:gd name="T83" fmla="*/ 137 h 203"/>
                    <a:gd name="T84" fmla="*/ 21 w 1921"/>
                    <a:gd name="T85" fmla="*/ 123 h 203"/>
                    <a:gd name="T86" fmla="*/ 2 w 1921"/>
                    <a:gd name="T87" fmla="*/ 108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3"/>
                    <a:gd name="T134" fmla="*/ 1921 w 1921"/>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3">
                      <a:moveTo>
                        <a:pt x="0" y="101"/>
                      </a:moveTo>
                      <a:lnTo>
                        <a:pt x="2" y="94"/>
                      </a:lnTo>
                      <a:lnTo>
                        <a:pt x="8" y="86"/>
                      </a:lnTo>
                      <a:lnTo>
                        <a:pt x="21" y="80"/>
                      </a:lnTo>
                      <a:lnTo>
                        <a:pt x="38" y="72"/>
                      </a:lnTo>
                      <a:lnTo>
                        <a:pt x="59" y="66"/>
                      </a:lnTo>
                      <a:lnTo>
                        <a:pt x="86" y="59"/>
                      </a:lnTo>
                      <a:lnTo>
                        <a:pt x="117" y="53"/>
                      </a:lnTo>
                      <a:lnTo>
                        <a:pt x="151" y="46"/>
                      </a:lnTo>
                      <a:lnTo>
                        <a:pt x="191" y="40"/>
                      </a:lnTo>
                      <a:lnTo>
                        <a:pt x="234" y="34"/>
                      </a:lnTo>
                      <a:lnTo>
                        <a:pt x="281" y="29"/>
                      </a:lnTo>
                      <a:lnTo>
                        <a:pt x="331" y="25"/>
                      </a:lnTo>
                      <a:lnTo>
                        <a:pt x="384" y="19"/>
                      </a:lnTo>
                      <a:lnTo>
                        <a:pt x="440" y="16"/>
                      </a:lnTo>
                      <a:lnTo>
                        <a:pt x="500" y="12"/>
                      </a:lnTo>
                      <a:lnTo>
                        <a:pt x="561" y="9"/>
                      </a:lnTo>
                      <a:lnTo>
                        <a:pt x="624" y="6"/>
                      </a:lnTo>
                      <a:lnTo>
                        <a:pt x="689" y="3"/>
                      </a:lnTo>
                      <a:lnTo>
                        <a:pt x="756" y="2"/>
                      </a:lnTo>
                      <a:lnTo>
                        <a:pt x="823" y="1"/>
                      </a:lnTo>
                      <a:lnTo>
                        <a:pt x="892" y="0"/>
                      </a:lnTo>
                      <a:lnTo>
                        <a:pt x="960" y="0"/>
                      </a:lnTo>
                      <a:lnTo>
                        <a:pt x="1029" y="0"/>
                      </a:lnTo>
                      <a:lnTo>
                        <a:pt x="1096" y="1"/>
                      </a:lnTo>
                      <a:lnTo>
                        <a:pt x="1164" y="2"/>
                      </a:lnTo>
                      <a:lnTo>
                        <a:pt x="1230" y="3"/>
                      </a:lnTo>
                      <a:lnTo>
                        <a:pt x="1295" y="6"/>
                      </a:lnTo>
                      <a:lnTo>
                        <a:pt x="1358" y="9"/>
                      </a:lnTo>
                      <a:lnTo>
                        <a:pt x="1421" y="12"/>
                      </a:lnTo>
                      <a:lnTo>
                        <a:pt x="1479" y="16"/>
                      </a:lnTo>
                      <a:lnTo>
                        <a:pt x="1535" y="19"/>
                      </a:lnTo>
                      <a:lnTo>
                        <a:pt x="1589" y="25"/>
                      </a:lnTo>
                      <a:lnTo>
                        <a:pt x="1640" y="29"/>
                      </a:lnTo>
                      <a:lnTo>
                        <a:pt x="1686" y="34"/>
                      </a:lnTo>
                      <a:lnTo>
                        <a:pt x="1729" y="40"/>
                      </a:lnTo>
                      <a:lnTo>
                        <a:pt x="1768" y="46"/>
                      </a:lnTo>
                      <a:lnTo>
                        <a:pt x="1803" y="53"/>
                      </a:lnTo>
                      <a:lnTo>
                        <a:pt x="1834" y="59"/>
                      </a:lnTo>
                      <a:lnTo>
                        <a:pt x="1860" y="66"/>
                      </a:lnTo>
                      <a:lnTo>
                        <a:pt x="1881" y="72"/>
                      </a:lnTo>
                      <a:lnTo>
                        <a:pt x="1898" y="80"/>
                      </a:lnTo>
                      <a:lnTo>
                        <a:pt x="1911" y="86"/>
                      </a:lnTo>
                      <a:lnTo>
                        <a:pt x="1918" y="94"/>
                      </a:lnTo>
                      <a:lnTo>
                        <a:pt x="1921" y="101"/>
                      </a:lnTo>
                      <a:lnTo>
                        <a:pt x="1918" y="108"/>
                      </a:lnTo>
                      <a:lnTo>
                        <a:pt x="1911" y="115"/>
                      </a:lnTo>
                      <a:lnTo>
                        <a:pt x="1898" y="123"/>
                      </a:lnTo>
                      <a:lnTo>
                        <a:pt x="1881" y="129"/>
                      </a:lnTo>
                      <a:lnTo>
                        <a:pt x="1860" y="137"/>
                      </a:lnTo>
                      <a:lnTo>
                        <a:pt x="1834" y="143"/>
                      </a:lnTo>
                      <a:lnTo>
                        <a:pt x="1803" y="150"/>
                      </a:lnTo>
                      <a:lnTo>
                        <a:pt x="1768" y="155"/>
                      </a:lnTo>
                      <a:lnTo>
                        <a:pt x="1729" y="162"/>
                      </a:lnTo>
                      <a:lnTo>
                        <a:pt x="1686" y="167"/>
                      </a:lnTo>
                      <a:lnTo>
                        <a:pt x="1640" y="172"/>
                      </a:lnTo>
                      <a:lnTo>
                        <a:pt x="1589" y="178"/>
                      </a:lnTo>
                      <a:lnTo>
                        <a:pt x="1535" y="182"/>
                      </a:lnTo>
                      <a:lnTo>
                        <a:pt x="1479" y="186"/>
                      </a:lnTo>
                      <a:lnTo>
                        <a:pt x="1421" y="190"/>
                      </a:lnTo>
                      <a:lnTo>
                        <a:pt x="1358" y="193"/>
                      </a:lnTo>
                      <a:lnTo>
                        <a:pt x="1295" y="196"/>
                      </a:lnTo>
                      <a:lnTo>
                        <a:pt x="1230" y="198"/>
                      </a:lnTo>
                      <a:lnTo>
                        <a:pt x="1164" y="200"/>
                      </a:lnTo>
                      <a:lnTo>
                        <a:pt x="1096" y="201"/>
                      </a:lnTo>
                      <a:lnTo>
                        <a:pt x="1029" y="201"/>
                      </a:lnTo>
                      <a:lnTo>
                        <a:pt x="960" y="203"/>
                      </a:lnTo>
                      <a:lnTo>
                        <a:pt x="892" y="201"/>
                      </a:lnTo>
                      <a:lnTo>
                        <a:pt x="823" y="201"/>
                      </a:lnTo>
                      <a:lnTo>
                        <a:pt x="756" y="200"/>
                      </a:lnTo>
                      <a:lnTo>
                        <a:pt x="689" y="198"/>
                      </a:lnTo>
                      <a:lnTo>
                        <a:pt x="624" y="196"/>
                      </a:lnTo>
                      <a:lnTo>
                        <a:pt x="561" y="193"/>
                      </a:lnTo>
                      <a:lnTo>
                        <a:pt x="500" y="190"/>
                      </a:lnTo>
                      <a:lnTo>
                        <a:pt x="440" y="186"/>
                      </a:lnTo>
                      <a:lnTo>
                        <a:pt x="384" y="182"/>
                      </a:lnTo>
                      <a:lnTo>
                        <a:pt x="331" y="178"/>
                      </a:lnTo>
                      <a:lnTo>
                        <a:pt x="281" y="172"/>
                      </a:lnTo>
                      <a:lnTo>
                        <a:pt x="234" y="167"/>
                      </a:lnTo>
                      <a:lnTo>
                        <a:pt x="191" y="162"/>
                      </a:lnTo>
                      <a:lnTo>
                        <a:pt x="151" y="155"/>
                      </a:lnTo>
                      <a:lnTo>
                        <a:pt x="117" y="150"/>
                      </a:lnTo>
                      <a:lnTo>
                        <a:pt x="86" y="143"/>
                      </a:lnTo>
                      <a:lnTo>
                        <a:pt x="59" y="137"/>
                      </a:lnTo>
                      <a:lnTo>
                        <a:pt x="38" y="129"/>
                      </a:lnTo>
                      <a:lnTo>
                        <a:pt x="21" y="123"/>
                      </a:lnTo>
                      <a:lnTo>
                        <a:pt x="8" y="115"/>
                      </a:lnTo>
                      <a:lnTo>
                        <a:pt x="2" y="108"/>
                      </a:lnTo>
                      <a:lnTo>
                        <a:pt x="0" y="101"/>
                      </a:lnTo>
                      <a:close/>
                    </a:path>
                  </a:pathLst>
                </a:custGeom>
                <a:solidFill>
                  <a:srgbClr val="FFFFFF"/>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09" name="Freeform 1195"/>
                <p:cNvSpPr>
                  <a:spLocks/>
                </p:cNvSpPr>
                <p:nvPr/>
              </p:nvSpPr>
              <p:spPr bwMode="auto">
                <a:xfrm>
                  <a:off x="2622" y="715"/>
                  <a:ext cx="1921" cy="202"/>
                </a:xfrm>
                <a:custGeom>
                  <a:avLst/>
                  <a:gdLst>
                    <a:gd name="T0" fmla="*/ 2 w 1921"/>
                    <a:gd name="T1" fmla="*/ 93 h 202"/>
                    <a:gd name="T2" fmla="*/ 21 w 1921"/>
                    <a:gd name="T3" fmla="*/ 79 h 202"/>
                    <a:gd name="T4" fmla="*/ 59 w 1921"/>
                    <a:gd name="T5" fmla="*/ 65 h 202"/>
                    <a:gd name="T6" fmla="*/ 117 w 1921"/>
                    <a:gd name="T7" fmla="*/ 52 h 202"/>
                    <a:gd name="T8" fmla="*/ 191 w 1921"/>
                    <a:gd name="T9" fmla="*/ 40 h 202"/>
                    <a:gd name="T10" fmla="*/ 281 w 1921"/>
                    <a:gd name="T11" fmla="*/ 29 h 202"/>
                    <a:gd name="T12" fmla="*/ 384 w 1921"/>
                    <a:gd name="T13" fmla="*/ 19 h 202"/>
                    <a:gd name="T14" fmla="*/ 500 w 1921"/>
                    <a:gd name="T15" fmla="*/ 12 h 202"/>
                    <a:gd name="T16" fmla="*/ 624 w 1921"/>
                    <a:gd name="T17" fmla="*/ 6 h 202"/>
                    <a:gd name="T18" fmla="*/ 756 w 1921"/>
                    <a:gd name="T19" fmla="*/ 2 h 202"/>
                    <a:gd name="T20" fmla="*/ 892 w 1921"/>
                    <a:gd name="T21" fmla="*/ 0 h 202"/>
                    <a:gd name="T22" fmla="*/ 1029 w 1921"/>
                    <a:gd name="T23" fmla="*/ 0 h 202"/>
                    <a:gd name="T24" fmla="*/ 1164 w 1921"/>
                    <a:gd name="T25" fmla="*/ 2 h 202"/>
                    <a:gd name="T26" fmla="*/ 1295 w 1921"/>
                    <a:gd name="T27" fmla="*/ 6 h 202"/>
                    <a:gd name="T28" fmla="*/ 1421 w 1921"/>
                    <a:gd name="T29" fmla="*/ 12 h 202"/>
                    <a:gd name="T30" fmla="*/ 1535 w 1921"/>
                    <a:gd name="T31" fmla="*/ 19 h 202"/>
                    <a:gd name="T32" fmla="*/ 1640 w 1921"/>
                    <a:gd name="T33" fmla="*/ 29 h 202"/>
                    <a:gd name="T34" fmla="*/ 1729 w 1921"/>
                    <a:gd name="T35" fmla="*/ 40 h 202"/>
                    <a:gd name="T36" fmla="*/ 1803 w 1921"/>
                    <a:gd name="T37" fmla="*/ 52 h 202"/>
                    <a:gd name="T38" fmla="*/ 1860 w 1921"/>
                    <a:gd name="T39" fmla="*/ 65 h 202"/>
                    <a:gd name="T40" fmla="*/ 1898 w 1921"/>
                    <a:gd name="T41" fmla="*/ 79 h 202"/>
                    <a:gd name="T42" fmla="*/ 1918 w 1921"/>
                    <a:gd name="T43" fmla="*/ 93 h 202"/>
                    <a:gd name="T44" fmla="*/ 1918 w 1921"/>
                    <a:gd name="T45" fmla="*/ 107 h 202"/>
                    <a:gd name="T46" fmla="*/ 1898 w 1921"/>
                    <a:gd name="T47" fmla="*/ 123 h 202"/>
                    <a:gd name="T48" fmla="*/ 1860 w 1921"/>
                    <a:gd name="T49" fmla="*/ 137 h 202"/>
                    <a:gd name="T50" fmla="*/ 1803 w 1921"/>
                    <a:gd name="T51" fmla="*/ 149 h 202"/>
                    <a:gd name="T52" fmla="*/ 1729 w 1921"/>
                    <a:gd name="T53" fmla="*/ 161 h 202"/>
                    <a:gd name="T54" fmla="*/ 1640 w 1921"/>
                    <a:gd name="T55" fmla="*/ 172 h 202"/>
                    <a:gd name="T56" fmla="*/ 1535 w 1921"/>
                    <a:gd name="T57" fmla="*/ 182 h 202"/>
                    <a:gd name="T58" fmla="*/ 1421 w 1921"/>
                    <a:gd name="T59" fmla="*/ 189 h 202"/>
                    <a:gd name="T60" fmla="*/ 1295 w 1921"/>
                    <a:gd name="T61" fmla="*/ 196 h 202"/>
                    <a:gd name="T62" fmla="*/ 1164 w 1921"/>
                    <a:gd name="T63" fmla="*/ 200 h 202"/>
                    <a:gd name="T64" fmla="*/ 1029 w 1921"/>
                    <a:gd name="T65" fmla="*/ 201 h 202"/>
                    <a:gd name="T66" fmla="*/ 892 w 1921"/>
                    <a:gd name="T67" fmla="*/ 201 h 202"/>
                    <a:gd name="T68" fmla="*/ 756 w 1921"/>
                    <a:gd name="T69" fmla="*/ 200 h 202"/>
                    <a:gd name="T70" fmla="*/ 624 w 1921"/>
                    <a:gd name="T71" fmla="*/ 196 h 202"/>
                    <a:gd name="T72" fmla="*/ 500 w 1921"/>
                    <a:gd name="T73" fmla="*/ 189 h 202"/>
                    <a:gd name="T74" fmla="*/ 384 w 1921"/>
                    <a:gd name="T75" fmla="*/ 182 h 202"/>
                    <a:gd name="T76" fmla="*/ 281 w 1921"/>
                    <a:gd name="T77" fmla="*/ 172 h 202"/>
                    <a:gd name="T78" fmla="*/ 191 w 1921"/>
                    <a:gd name="T79" fmla="*/ 161 h 202"/>
                    <a:gd name="T80" fmla="*/ 117 w 1921"/>
                    <a:gd name="T81" fmla="*/ 149 h 202"/>
                    <a:gd name="T82" fmla="*/ 59 w 1921"/>
                    <a:gd name="T83" fmla="*/ 137 h 202"/>
                    <a:gd name="T84" fmla="*/ 21 w 1921"/>
                    <a:gd name="T85" fmla="*/ 123 h 202"/>
                    <a:gd name="T86" fmla="*/ 2 w 1921"/>
                    <a:gd name="T87" fmla="*/ 107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1"/>
                    <a:gd name="T133" fmla="*/ 0 h 202"/>
                    <a:gd name="T134" fmla="*/ 1921 w 1921"/>
                    <a:gd name="T135" fmla="*/ 202 h 2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1" h="202">
                      <a:moveTo>
                        <a:pt x="0" y="101"/>
                      </a:moveTo>
                      <a:lnTo>
                        <a:pt x="2" y="93"/>
                      </a:lnTo>
                      <a:lnTo>
                        <a:pt x="8" y="86"/>
                      </a:lnTo>
                      <a:lnTo>
                        <a:pt x="21" y="79"/>
                      </a:lnTo>
                      <a:lnTo>
                        <a:pt x="38" y="72"/>
                      </a:lnTo>
                      <a:lnTo>
                        <a:pt x="59" y="65"/>
                      </a:lnTo>
                      <a:lnTo>
                        <a:pt x="86" y="59"/>
                      </a:lnTo>
                      <a:lnTo>
                        <a:pt x="117" y="52"/>
                      </a:lnTo>
                      <a:lnTo>
                        <a:pt x="151" y="46"/>
                      </a:lnTo>
                      <a:lnTo>
                        <a:pt x="191" y="40"/>
                      </a:lnTo>
                      <a:lnTo>
                        <a:pt x="234" y="34"/>
                      </a:lnTo>
                      <a:lnTo>
                        <a:pt x="281" y="29"/>
                      </a:lnTo>
                      <a:lnTo>
                        <a:pt x="331" y="24"/>
                      </a:lnTo>
                      <a:lnTo>
                        <a:pt x="384" y="19"/>
                      </a:lnTo>
                      <a:lnTo>
                        <a:pt x="440" y="16"/>
                      </a:lnTo>
                      <a:lnTo>
                        <a:pt x="500" y="12"/>
                      </a:lnTo>
                      <a:lnTo>
                        <a:pt x="561" y="8"/>
                      </a:lnTo>
                      <a:lnTo>
                        <a:pt x="624" y="6"/>
                      </a:lnTo>
                      <a:lnTo>
                        <a:pt x="689" y="3"/>
                      </a:lnTo>
                      <a:lnTo>
                        <a:pt x="756" y="2"/>
                      </a:lnTo>
                      <a:lnTo>
                        <a:pt x="823" y="1"/>
                      </a:lnTo>
                      <a:lnTo>
                        <a:pt x="892" y="0"/>
                      </a:lnTo>
                      <a:lnTo>
                        <a:pt x="960" y="0"/>
                      </a:lnTo>
                      <a:lnTo>
                        <a:pt x="1029" y="0"/>
                      </a:lnTo>
                      <a:lnTo>
                        <a:pt x="1096" y="1"/>
                      </a:lnTo>
                      <a:lnTo>
                        <a:pt x="1164" y="2"/>
                      </a:lnTo>
                      <a:lnTo>
                        <a:pt x="1230" y="3"/>
                      </a:lnTo>
                      <a:lnTo>
                        <a:pt x="1295" y="6"/>
                      </a:lnTo>
                      <a:lnTo>
                        <a:pt x="1358" y="8"/>
                      </a:lnTo>
                      <a:lnTo>
                        <a:pt x="1421" y="12"/>
                      </a:lnTo>
                      <a:lnTo>
                        <a:pt x="1479" y="16"/>
                      </a:lnTo>
                      <a:lnTo>
                        <a:pt x="1535" y="19"/>
                      </a:lnTo>
                      <a:lnTo>
                        <a:pt x="1589" y="24"/>
                      </a:lnTo>
                      <a:lnTo>
                        <a:pt x="1640" y="29"/>
                      </a:lnTo>
                      <a:lnTo>
                        <a:pt x="1686" y="34"/>
                      </a:lnTo>
                      <a:lnTo>
                        <a:pt x="1729" y="40"/>
                      </a:lnTo>
                      <a:lnTo>
                        <a:pt x="1768" y="46"/>
                      </a:lnTo>
                      <a:lnTo>
                        <a:pt x="1803" y="52"/>
                      </a:lnTo>
                      <a:lnTo>
                        <a:pt x="1834" y="59"/>
                      </a:lnTo>
                      <a:lnTo>
                        <a:pt x="1860" y="65"/>
                      </a:lnTo>
                      <a:lnTo>
                        <a:pt x="1881" y="72"/>
                      </a:lnTo>
                      <a:lnTo>
                        <a:pt x="1898" y="79"/>
                      </a:lnTo>
                      <a:lnTo>
                        <a:pt x="1911" y="86"/>
                      </a:lnTo>
                      <a:lnTo>
                        <a:pt x="1918" y="93"/>
                      </a:lnTo>
                      <a:lnTo>
                        <a:pt x="1921" y="101"/>
                      </a:lnTo>
                      <a:lnTo>
                        <a:pt x="1918" y="107"/>
                      </a:lnTo>
                      <a:lnTo>
                        <a:pt x="1911" y="115"/>
                      </a:lnTo>
                      <a:lnTo>
                        <a:pt x="1898" y="123"/>
                      </a:lnTo>
                      <a:lnTo>
                        <a:pt x="1881" y="129"/>
                      </a:lnTo>
                      <a:lnTo>
                        <a:pt x="1860" y="137"/>
                      </a:lnTo>
                      <a:lnTo>
                        <a:pt x="1834" y="143"/>
                      </a:lnTo>
                      <a:lnTo>
                        <a:pt x="1803" y="149"/>
                      </a:lnTo>
                      <a:lnTo>
                        <a:pt x="1768" y="155"/>
                      </a:lnTo>
                      <a:lnTo>
                        <a:pt x="1729" y="161"/>
                      </a:lnTo>
                      <a:lnTo>
                        <a:pt x="1686" y="167"/>
                      </a:lnTo>
                      <a:lnTo>
                        <a:pt x="1640" y="172"/>
                      </a:lnTo>
                      <a:lnTo>
                        <a:pt x="1589" y="177"/>
                      </a:lnTo>
                      <a:lnTo>
                        <a:pt x="1535" y="182"/>
                      </a:lnTo>
                      <a:lnTo>
                        <a:pt x="1479" y="186"/>
                      </a:lnTo>
                      <a:lnTo>
                        <a:pt x="1421" y="189"/>
                      </a:lnTo>
                      <a:lnTo>
                        <a:pt x="1358" y="193"/>
                      </a:lnTo>
                      <a:lnTo>
                        <a:pt x="1295" y="196"/>
                      </a:lnTo>
                      <a:lnTo>
                        <a:pt x="1230" y="198"/>
                      </a:lnTo>
                      <a:lnTo>
                        <a:pt x="1164" y="200"/>
                      </a:lnTo>
                      <a:lnTo>
                        <a:pt x="1096" y="201"/>
                      </a:lnTo>
                      <a:lnTo>
                        <a:pt x="1029" y="201"/>
                      </a:lnTo>
                      <a:lnTo>
                        <a:pt x="960" y="202"/>
                      </a:lnTo>
                      <a:lnTo>
                        <a:pt x="892" y="201"/>
                      </a:lnTo>
                      <a:lnTo>
                        <a:pt x="823" y="201"/>
                      </a:lnTo>
                      <a:lnTo>
                        <a:pt x="756" y="200"/>
                      </a:lnTo>
                      <a:lnTo>
                        <a:pt x="689" y="198"/>
                      </a:lnTo>
                      <a:lnTo>
                        <a:pt x="624" y="196"/>
                      </a:lnTo>
                      <a:lnTo>
                        <a:pt x="561" y="193"/>
                      </a:lnTo>
                      <a:lnTo>
                        <a:pt x="500" y="189"/>
                      </a:lnTo>
                      <a:lnTo>
                        <a:pt x="440" y="186"/>
                      </a:lnTo>
                      <a:lnTo>
                        <a:pt x="384" y="182"/>
                      </a:lnTo>
                      <a:lnTo>
                        <a:pt x="331" y="177"/>
                      </a:lnTo>
                      <a:lnTo>
                        <a:pt x="281" y="172"/>
                      </a:lnTo>
                      <a:lnTo>
                        <a:pt x="234" y="167"/>
                      </a:lnTo>
                      <a:lnTo>
                        <a:pt x="191" y="161"/>
                      </a:lnTo>
                      <a:lnTo>
                        <a:pt x="151" y="155"/>
                      </a:lnTo>
                      <a:lnTo>
                        <a:pt x="117" y="149"/>
                      </a:lnTo>
                      <a:lnTo>
                        <a:pt x="86" y="143"/>
                      </a:lnTo>
                      <a:lnTo>
                        <a:pt x="59" y="137"/>
                      </a:lnTo>
                      <a:lnTo>
                        <a:pt x="38" y="129"/>
                      </a:lnTo>
                      <a:lnTo>
                        <a:pt x="21" y="123"/>
                      </a:lnTo>
                      <a:lnTo>
                        <a:pt x="8" y="115"/>
                      </a:lnTo>
                      <a:lnTo>
                        <a:pt x="2" y="107"/>
                      </a:lnTo>
                      <a:lnTo>
                        <a:pt x="0" y="101"/>
                      </a:lnTo>
                      <a:close/>
                    </a:path>
                  </a:pathLst>
                </a:custGeom>
                <a:solidFill>
                  <a:srgbClr val="80808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10" name="Line 1196"/>
                <p:cNvSpPr>
                  <a:spLocks noChangeShapeType="1"/>
                </p:cNvSpPr>
                <p:nvPr/>
              </p:nvSpPr>
              <p:spPr bwMode="auto">
                <a:xfrm>
                  <a:off x="4543" y="816"/>
                  <a:ext cx="1" cy="10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9611" name="Line 1197"/>
                <p:cNvSpPr>
                  <a:spLocks noChangeShapeType="1"/>
                </p:cNvSpPr>
                <p:nvPr/>
              </p:nvSpPr>
              <p:spPr bwMode="auto">
                <a:xfrm>
                  <a:off x="2622" y="816"/>
                  <a:ext cx="1" cy="10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9612" name="Freeform 1198"/>
                <p:cNvSpPr>
                  <a:spLocks/>
                </p:cNvSpPr>
                <p:nvPr/>
              </p:nvSpPr>
              <p:spPr bwMode="auto">
                <a:xfrm>
                  <a:off x="2622" y="816"/>
                  <a:ext cx="1921" cy="203"/>
                </a:xfrm>
                <a:custGeom>
                  <a:avLst/>
                  <a:gdLst>
                    <a:gd name="T0" fmla="*/ 0 w 1921"/>
                    <a:gd name="T1" fmla="*/ 101 h 203"/>
                    <a:gd name="T2" fmla="*/ 8 w 1921"/>
                    <a:gd name="T3" fmla="*/ 115 h 203"/>
                    <a:gd name="T4" fmla="*/ 38 w 1921"/>
                    <a:gd name="T5" fmla="*/ 129 h 203"/>
                    <a:gd name="T6" fmla="*/ 86 w 1921"/>
                    <a:gd name="T7" fmla="*/ 143 h 203"/>
                    <a:gd name="T8" fmla="*/ 151 w 1921"/>
                    <a:gd name="T9" fmla="*/ 155 h 203"/>
                    <a:gd name="T10" fmla="*/ 234 w 1921"/>
                    <a:gd name="T11" fmla="*/ 167 h 203"/>
                    <a:gd name="T12" fmla="*/ 331 w 1921"/>
                    <a:gd name="T13" fmla="*/ 178 h 203"/>
                    <a:gd name="T14" fmla="*/ 440 w 1921"/>
                    <a:gd name="T15" fmla="*/ 186 h 203"/>
                    <a:gd name="T16" fmla="*/ 561 w 1921"/>
                    <a:gd name="T17" fmla="*/ 193 h 203"/>
                    <a:gd name="T18" fmla="*/ 689 w 1921"/>
                    <a:gd name="T19" fmla="*/ 198 h 203"/>
                    <a:gd name="T20" fmla="*/ 823 w 1921"/>
                    <a:gd name="T21" fmla="*/ 201 h 203"/>
                    <a:gd name="T22" fmla="*/ 960 w 1921"/>
                    <a:gd name="T23" fmla="*/ 203 h 203"/>
                    <a:gd name="T24" fmla="*/ 1096 w 1921"/>
                    <a:gd name="T25" fmla="*/ 201 h 203"/>
                    <a:gd name="T26" fmla="*/ 1230 w 1921"/>
                    <a:gd name="T27" fmla="*/ 198 h 203"/>
                    <a:gd name="T28" fmla="*/ 1358 w 1921"/>
                    <a:gd name="T29" fmla="*/ 193 h 203"/>
                    <a:gd name="T30" fmla="*/ 1479 w 1921"/>
                    <a:gd name="T31" fmla="*/ 186 h 203"/>
                    <a:gd name="T32" fmla="*/ 1589 w 1921"/>
                    <a:gd name="T33" fmla="*/ 178 h 203"/>
                    <a:gd name="T34" fmla="*/ 1686 w 1921"/>
                    <a:gd name="T35" fmla="*/ 167 h 203"/>
                    <a:gd name="T36" fmla="*/ 1768 w 1921"/>
                    <a:gd name="T37" fmla="*/ 155 h 203"/>
                    <a:gd name="T38" fmla="*/ 1834 w 1921"/>
                    <a:gd name="T39" fmla="*/ 143 h 203"/>
                    <a:gd name="T40" fmla="*/ 1881 w 1921"/>
                    <a:gd name="T41" fmla="*/ 129 h 203"/>
                    <a:gd name="T42" fmla="*/ 1911 w 1921"/>
                    <a:gd name="T43" fmla="*/ 115 h 203"/>
                    <a:gd name="T44" fmla="*/ 1921 w 1921"/>
                    <a:gd name="T45" fmla="*/ 101 h 203"/>
                    <a:gd name="T46" fmla="*/ 1918 w 1921"/>
                    <a:gd name="T47" fmla="*/ 6 h 203"/>
                    <a:gd name="T48" fmla="*/ 1898 w 1921"/>
                    <a:gd name="T49" fmla="*/ 22 h 203"/>
                    <a:gd name="T50" fmla="*/ 1860 w 1921"/>
                    <a:gd name="T51" fmla="*/ 36 h 203"/>
                    <a:gd name="T52" fmla="*/ 1803 w 1921"/>
                    <a:gd name="T53" fmla="*/ 48 h 203"/>
                    <a:gd name="T54" fmla="*/ 1729 w 1921"/>
                    <a:gd name="T55" fmla="*/ 60 h 203"/>
                    <a:gd name="T56" fmla="*/ 1640 w 1921"/>
                    <a:gd name="T57" fmla="*/ 71 h 203"/>
                    <a:gd name="T58" fmla="*/ 1535 w 1921"/>
                    <a:gd name="T59" fmla="*/ 81 h 203"/>
                    <a:gd name="T60" fmla="*/ 1421 w 1921"/>
                    <a:gd name="T61" fmla="*/ 88 h 203"/>
                    <a:gd name="T62" fmla="*/ 1295 w 1921"/>
                    <a:gd name="T63" fmla="*/ 95 h 203"/>
                    <a:gd name="T64" fmla="*/ 1164 w 1921"/>
                    <a:gd name="T65" fmla="*/ 99 h 203"/>
                    <a:gd name="T66" fmla="*/ 1029 w 1921"/>
                    <a:gd name="T67" fmla="*/ 100 h 203"/>
                    <a:gd name="T68" fmla="*/ 892 w 1921"/>
                    <a:gd name="T69" fmla="*/ 100 h 203"/>
                    <a:gd name="T70" fmla="*/ 756 w 1921"/>
                    <a:gd name="T71" fmla="*/ 99 h 203"/>
                    <a:gd name="T72" fmla="*/ 624 w 1921"/>
                    <a:gd name="T73" fmla="*/ 95 h 203"/>
                    <a:gd name="T74" fmla="*/ 500 w 1921"/>
                    <a:gd name="T75" fmla="*/ 88 h 203"/>
                    <a:gd name="T76" fmla="*/ 384 w 1921"/>
                    <a:gd name="T77" fmla="*/ 81 h 203"/>
                    <a:gd name="T78" fmla="*/ 281 w 1921"/>
                    <a:gd name="T79" fmla="*/ 71 h 203"/>
                    <a:gd name="T80" fmla="*/ 191 w 1921"/>
                    <a:gd name="T81" fmla="*/ 60 h 203"/>
                    <a:gd name="T82" fmla="*/ 117 w 1921"/>
                    <a:gd name="T83" fmla="*/ 48 h 203"/>
                    <a:gd name="T84" fmla="*/ 59 w 1921"/>
                    <a:gd name="T85" fmla="*/ 36 h 203"/>
                    <a:gd name="T86" fmla="*/ 21 w 1921"/>
                    <a:gd name="T87" fmla="*/ 22 h 203"/>
                    <a:gd name="T88" fmla="*/ 2 w 1921"/>
                    <a:gd name="T89" fmla="*/ 6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1"/>
                    <a:gd name="T136" fmla="*/ 0 h 203"/>
                    <a:gd name="T137" fmla="*/ 1921 w 1921"/>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1" h="203">
                      <a:moveTo>
                        <a:pt x="0" y="0"/>
                      </a:moveTo>
                      <a:lnTo>
                        <a:pt x="0" y="101"/>
                      </a:lnTo>
                      <a:lnTo>
                        <a:pt x="2" y="108"/>
                      </a:lnTo>
                      <a:lnTo>
                        <a:pt x="8" y="115"/>
                      </a:lnTo>
                      <a:lnTo>
                        <a:pt x="21" y="123"/>
                      </a:lnTo>
                      <a:lnTo>
                        <a:pt x="38" y="129"/>
                      </a:lnTo>
                      <a:lnTo>
                        <a:pt x="59" y="137"/>
                      </a:lnTo>
                      <a:lnTo>
                        <a:pt x="86" y="143"/>
                      </a:lnTo>
                      <a:lnTo>
                        <a:pt x="117" y="150"/>
                      </a:lnTo>
                      <a:lnTo>
                        <a:pt x="151" y="155"/>
                      </a:lnTo>
                      <a:lnTo>
                        <a:pt x="191" y="162"/>
                      </a:lnTo>
                      <a:lnTo>
                        <a:pt x="234" y="167"/>
                      </a:lnTo>
                      <a:lnTo>
                        <a:pt x="281" y="172"/>
                      </a:lnTo>
                      <a:lnTo>
                        <a:pt x="331" y="178"/>
                      </a:lnTo>
                      <a:lnTo>
                        <a:pt x="384" y="182"/>
                      </a:lnTo>
                      <a:lnTo>
                        <a:pt x="440" y="186"/>
                      </a:lnTo>
                      <a:lnTo>
                        <a:pt x="500" y="190"/>
                      </a:lnTo>
                      <a:lnTo>
                        <a:pt x="561" y="193"/>
                      </a:lnTo>
                      <a:lnTo>
                        <a:pt x="624" y="196"/>
                      </a:lnTo>
                      <a:lnTo>
                        <a:pt x="689" y="198"/>
                      </a:lnTo>
                      <a:lnTo>
                        <a:pt x="756" y="200"/>
                      </a:lnTo>
                      <a:lnTo>
                        <a:pt x="823" y="201"/>
                      </a:lnTo>
                      <a:lnTo>
                        <a:pt x="892" y="201"/>
                      </a:lnTo>
                      <a:lnTo>
                        <a:pt x="960" y="203"/>
                      </a:lnTo>
                      <a:lnTo>
                        <a:pt x="1029" y="201"/>
                      </a:lnTo>
                      <a:lnTo>
                        <a:pt x="1096" y="201"/>
                      </a:lnTo>
                      <a:lnTo>
                        <a:pt x="1164" y="200"/>
                      </a:lnTo>
                      <a:lnTo>
                        <a:pt x="1230" y="198"/>
                      </a:lnTo>
                      <a:lnTo>
                        <a:pt x="1295" y="196"/>
                      </a:lnTo>
                      <a:lnTo>
                        <a:pt x="1358" y="193"/>
                      </a:lnTo>
                      <a:lnTo>
                        <a:pt x="1421" y="190"/>
                      </a:lnTo>
                      <a:lnTo>
                        <a:pt x="1479" y="186"/>
                      </a:lnTo>
                      <a:lnTo>
                        <a:pt x="1535" y="182"/>
                      </a:lnTo>
                      <a:lnTo>
                        <a:pt x="1589" y="178"/>
                      </a:lnTo>
                      <a:lnTo>
                        <a:pt x="1640" y="172"/>
                      </a:lnTo>
                      <a:lnTo>
                        <a:pt x="1686" y="167"/>
                      </a:lnTo>
                      <a:lnTo>
                        <a:pt x="1729" y="162"/>
                      </a:lnTo>
                      <a:lnTo>
                        <a:pt x="1768" y="155"/>
                      </a:lnTo>
                      <a:lnTo>
                        <a:pt x="1803" y="150"/>
                      </a:lnTo>
                      <a:lnTo>
                        <a:pt x="1834" y="143"/>
                      </a:lnTo>
                      <a:lnTo>
                        <a:pt x="1860" y="137"/>
                      </a:lnTo>
                      <a:lnTo>
                        <a:pt x="1881" y="129"/>
                      </a:lnTo>
                      <a:lnTo>
                        <a:pt x="1898" y="123"/>
                      </a:lnTo>
                      <a:lnTo>
                        <a:pt x="1911" y="115"/>
                      </a:lnTo>
                      <a:lnTo>
                        <a:pt x="1918" y="108"/>
                      </a:lnTo>
                      <a:lnTo>
                        <a:pt x="1921" y="101"/>
                      </a:lnTo>
                      <a:lnTo>
                        <a:pt x="1921" y="0"/>
                      </a:lnTo>
                      <a:lnTo>
                        <a:pt x="1918" y="6"/>
                      </a:lnTo>
                      <a:lnTo>
                        <a:pt x="1911" y="14"/>
                      </a:lnTo>
                      <a:lnTo>
                        <a:pt x="1898" y="22"/>
                      </a:lnTo>
                      <a:lnTo>
                        <a:pt x="1881" y="28"/>
                      </a:lnTo>
                      <a:lnTo>
                        <a:pt x="1860" y="36"/>
                      </a:lnTo>
                      <a:lnTo>
                        <a:pt x="1834" y="42"/>
                      </a:lnTo>
                      <a:lnTo>
                        <a:pt x="1803" y="48"/>
                      </a:lnTo>
                      <a:lnTo>
                        <a:pt x="1768" y="54"/>
                      </a:lnTo>
                      <a:lnTo>
                        <a:pt x="1729" y="60"/>
                      </a:lnTo>
                      <a:lnTo>
                        <a:pt x="1686" y="66"/>
                      </a:lnTo>
                      <a:lnTo>
                        <a:pt x="1640" y="71"/>
                      </a:lnTo>
                      <a:lnTo>
                        <a:pt x="1589" y="76"/>
                      </a:lnTo>
                      <a:lnTo>
                        <a:pt x="1535" y="81"/>
                      </a:lnTo>
                      <a:lnTo>
                        <a:pt x="1479" y="85"/>
                      </a:lnTo>
                      <a:lnTo>
                        <a:pt x="1421" y="88"/>
                      </a:lnTo>
                      <a:lnTo>
                        <a:pt x="1358" y="92"/>
                      </a:lnTo>
                      <a:lnTo>
                        <a:pt x="1295" y="95"/>
                      </a:lnTo>
                      <a:lnTo>
                        <a:pt x="1230" y="97"/>
                      </a:lnTo>
                      <a:lnTo>
                        <a:pt x="1164" y="99"/>
                      </a:lnTo>
                      <a:lnTo>
                        <a:pt x="1096" y="100"/>
                      </a:lnTo>
                      <a:lnTo>
                        <a:pt x="1029" y="100"/>
                      </a:lnTo>
                      <a:lnTo>
                        <a:pt x="960" y="101"/>
                      </a:lnTo>
                      <a:lnTo>
                        <a:pt x="892" y="100"/>
                      </a:lnTo>
                      <a:lnTo>
                        <a:pt x="823" y="100"/>
                      </a:lnTo>
                      <a:lnTo>
                        <a:pt x="756" y="99"/>
                      </a:lnTo>
                      <a:lnTo>
                        <a:pt x="689" y="97"/>
                      </a:lnTo>
                      <a:lnTo>
                        <a:pt x="624" y="95"/>
                      </a:lnTo>
                      <a:lnTo>
                        <a:pt x="561" y="92"/>
                      </a:lnTo>
                      <a:lnTo>
                        <a:pt x="500" y="88"/>
                      </a:lnTo>
                      <a:lnTo>
                        <a:pt x="440" y="85"/>
                      </a:lnTo>
                      <a:lnTo>
                        <a:pt x="384" y="81"/>
                      </a:lnTo>
                      <a:lnTo>
                        <a:pt x="331" y="76"/>
                      </a:lnTo>
                      <a:lnTo>
                        <a:pt x="281" y="71"/>
                      </a:lnTo>
                      <a:lnTo>
                        <a:pt x="234" y="66"/>
                      </a:lnTo>
                      <a:lnTo>
                        <a:pt x="191" y="60"/>
                      </a:lnTo>
                      <a:lnTo>
                        <a:pt x="151" y="54"/>
                      </a:lnTo>
                      <a:lnTo>
                        <a:pt x="117" y="48"/>
                      </a:lnTo>
                      <a:lnTo>
                        <a:pt x="86" y="42"/>
                      </a:lnTo>
                      <a:lnTo>
                        <a:pt x="59" y="36"/>
                      </a:lnTo>
                      <a:lnTo>
                        <a:pt x="38" y="28"/>
                      </a:lnTo>
                      <a:lnTo>
                        <a:pt x="21" y="22"/>
                      </a:lnTo>
                      <a:lnTo>
                        <a:pt x="8" y="14"/>
                      </a:lnTo>
                      <a:lnTo>
                        <a:pt x="2" y="6"/>
                      </a:lnTo>
                      <a:lnTo>
                        <a:pt x="0" y="0"/>
                      </a:lnTo>
                      <a:close/>
                    </a:path>
                  </a:pathLst>
                </a:custGeom>
                <a:solidFill>
                  <a:srgbClr val="80808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13" name="Freeform 1199"/>
                <p:cNvSpPr>
                  <a:spLocks/>
                </p:cNvSpPr>
                <p:nvPr/>
              </p:nvSpPr>
              <p:spPr bwMode="auto">
                <a:xfrm>
                  <a:off x="3582" y="486"/>
                  <a:ext cx="336" cy="279"/>
                </a:xfrm>
                <a:custGeom>
                  <a:avLst/>
                  <a:gdLst>
                    <a:gd name="T0" fmla="*/ 336 w 336"/>
                    <a:gd name="T1" fmla="*/ 279 h 279"/>
                    <a:gd name="T2" fmla="*/ 336 w 336"/>
                    <a:gd name="T3" fmla="*/ 117 h 279"/>
                    <a:gd name="T4" fmla="*/ 334 w 336"/>
                    <a:gd name="T5" fmla="*/ 96 h 279"/>
                    <a:gd name="T6" fmla="*/ 327 w 336"/>
                    <a:gd name="T7" fmla="*/ 77 h 279"/>
                    <a:gd name="T8" fmla="*/ 318 w 336"/>
                    <a:gd name="T9" fmla="*/ 58 h 279"/>
                    <a:gd name="T10" fmla="*/ 305 w 336"/>
                    <a:gd name="T11" fmla="*/ 42 h 279"/>
                    <a:gd name="T12" fmla="*/ 288 w 336"/>
                    <a:gd name="T13" fmla="*/ 27 h 279"/>
                    <a:gd name="T14" fmla="*/ 269 w 336"/>
                    <a:gd name="T15" fmla="*/ 16 h 279"/>
                    <a:gd name="T16" fmla="*/ 248 w 336"/>
                    <a:gd name="T17" fmla="*/ 8 h 279"/>
                    <a:gd name="T18" fmla="*/ 225 w 336"/>
                    <a:gd name="T19" fmla="*/ 2 h 279"/>
                    <a:gd name="T20" fmla="*/ 202 w 336"/>
                    <a:gd name="T21" fmla="*/ 0 h 279"/>
                    <a:gd name="T22" fmla="*/ 0 w 336"/>
                    <a:gd name="T23" fmla="*/ 0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279"/>
                    <a:gd name="T38" fmla="*/ 336 w 336"/>
                    <a:gd name="T39" fmla="*/ 279 h 2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279">
                      <a:moveTo>
                        <a:pt x="336" y="279"/>
                      </a:moveTo>
                      <a:lnTo>
                        <a:pt x="336" y="117"/>
                      </a:lnTo>
                      <a:lnTo>
                        <a:pt x="334" y="96"/>
                      </a:lnTo>
                      <a:lnTo>
                        <a:pt x="327" y="77"/>
                      </a:lnTo>
                      <a:lnTo>
                        <a:pt x="318" y="58"/>
                      </a:lnTo>
                      <a:lnTo>
                        <a:pt x="305" y="42"/>
                      </a:lnTo>
                      <a:lnTo>
                        <a:pt x="288" y="27"/>
                      </a:lnTo>
                      <a:lnTo>
                        <a:pt x="269" y="16"/>
                      </a:lnTo>
                      <a:lnTo>
                        <a:pt x="248" y="8"/>
                      </a:lnTo>
                      <a:lnTo>
                        <a:pt x="225" y="2"/>
                      </a:lnTo>
                      <a:lnTo>
                        <a:pt x="202" y="0"/>
                      </a:lnTo>
                      <a:lnTo>
                        <a:pt x="0" y="0"/>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14" name="Freeform 1200"/>
                <p:cNvSpPr>
                  <a:spLocks/>
                </p:cNvSpPr>
                <p:nvPr/>
              </p:nvSpPr>
              <p:spPr bwMode="auto">
                <a:xfrm>
                  <a:off x="3294" y="486"/>
                  <a:ext cx="288" cy="355"/>
                </a:xfrm>
                <a:custGeom>
                  <a:avLst/>
                  <a:gdLst>
                    <a:gd name="T0" fmla="*/ 0 w 288"/>
                    <a:gd name="T1" fmla="*/ 355 h 355"/>
                    <a:gd name="T2" fmla="*/ 0 w 288"/>
                    <a:gd name="T3" fmla="*/ 101 h 355"/>
                    <a:gd name="T4" fmla="*/ 2 w 288"/>
                    <a:gd name="T5" fmla="*/ 81 h 355"/>
                    <a:gd name="T6" fmla="*/ 8 w 288"/>
                    <a:gd name="T7" fmla="*/ 62 h 355"/>
                    <a:gd name="T8" fmla="*/ 19 w 288"/>
                    <a:gd name="T9" fmla="*/ 44 h 355"/>
                    <a:gd name="T10" fmla="*/ 33 w 288"/>
                    <a:gd name="T11" fmla="*/ 29 h 355"/>
                    <a:gd name="T12" fmla="*/ 51 w 288"/>
                    <a:gd name="T13" fmla="*/ 18 h 355"/>
                    <a:gd name="T14" fmla="*/ 70 w 288"/>
                    <a:gd name="T15" fmla="*/ 8 h 355"/>
                    <a:gd name="T16" fmla="*/ 93 w 288"/>
                    <a:gd name="T17" fmla="*/ 2 h 355"/>
                    <a:gd name="T18" fmla="*/ 115 w 288"/>
                    <a:gd name="T19" fmla="*/ 0 h 355"/>
                    <a:gd name="T20" fmla="*/ 288 w 288"/>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355"/>
                    <a:gd name="T35" fmla="*/ 288 w 288"/>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355">
                      <a:moveTo>
                        <a:pt x="0" y="355"/>
                      </a:moveTo>
                      <a:lnTo>
                        <a:pt x="0" y="101"/>
                      </a:lnTo>
                      <a:lnTo>
                        <a:pt x="2" y="81"/>
                      </a:lnTo>
                      <a:lnTo>
                        <a:pt x="8" y="62"/>
                      </a:lnTo>
                      <a:lnTo>
                        <a:pt x="19" y="44"/>
                      </a:lnTo>
                      <a:lnTo>
                        <a:pt x="33" y="29"/>
                      </a:lnTo>
                      <a:lnTo>
                        <a:pt x="51" y="18"/>
                      </a:lnTo>
                      <a:lnTo>
                        <a:pt x="70" y="8"/>
                      </a:lnTo>
                      <a:lnTo>
                        <a:pt x="93" y="2"/>
                      </a:lnTo>
                      <a:lnTo>
                        <a:pt x="115" y="0"/>
                      </a:lnTo>
                      <a:lnTo>
                        <a:pt x="288" y="0"/>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15" name="Line 1201"/>
                <p:cNvSpPr>
                  <a:spLocks noChangeShapeType="1"/>
                </p:cNvSpPr>
                <p:nvPr/>
              </p:nvSpPr>
              <p:spPr bwMode="auto">
                <a:xfrm>
                  <a:off x="3582" y="360"/>
                  <a:ext cx="1" cy="126"/>
                </a:xfrm>
                <a:prstGeom prst="line">
                  <a:avLst/>
                </a:prstGeom>
                <a:noFill/>
                <a:ln w="50800">
                  <a:solidFill>
                    <a:srgbClr val="C0C0C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9616" name="Freeform 1202"/>
                <p:cNvSpPr>
                  <a:spLocks/>
                </p:cNvSpPr>
                <p:nvPr/>
              </p:nvSpPr>
              <p:spPr bwMode="auto">
                <a:xfrm>
                  <a:off x="3534" y="240"/>
                  <a:ext cx="96" cy="139"/>
                </a:xfrm>
                <a:custGeom>
                  <a:avLst/>
                  <a:gdLst>
                    <a:gd name="T0" fmla="*/ 96 w 96"/>
                    <a:gd name="T1" fmla="*/ 0 h 139"/>
                    <a:gd name="T2" fmla="*/ 0 w 96"/>
                    <a:gd name="T3" fmla="*/ 139 h 139"/>
                    <a:gd name="T4" fmla="*/ 96 w 96"/>
                    <a:gd name="T5" fmla="*/ 139 h 139"/>
                    <a:gd name="T6" fmla="*/ 0 w 96"/>
                    <a:gd name="T7" fmla="*/ 0 h 139"/>
                    <a:gd name="T8" fmla="*/ 96 w 96"/>
                    <a:gd name="T9" fmla="*/ 0 h 139"/>
                    <a:gd name="T10" fmla="*/ 0 60000 65536"/>
                    <a:gd name="T11" fmla="*/ 0 60000 65536"/>
                    <a:gd name="T12" fmla="*/ 0 60000 65536"/>
                    <a:gd name="T13" fmla="*/ 0 60000 65536"/>
                    <a:gd name="T14" fmla="*/ 0 60000 65536"/>
                    <a:gd name="T15" fmla="*/ 0 w 96"/>
                    <a:gd name="T16" fmla="*/ 0 h 139"/>
                    <a:gd name="T17" fmla="*/ 96 w 96"/>
                    <a:gd name="T18" fmla="*/ 139 h 139"/>
                  </a:gdLst>
                  <a:ahLst/>
                  <a:cxnLst>
                    <a:cxn ang="T10">
                      <a:pos x="T0" y="T1"/>
                    </a:cxn>
                    <a:cxn ang="T11">
                      <a:pos x="T2" y="T3"/>
                    </a:cxn>
                    <a:cxn ang="T12">
                      <a:pos x="T4" y="T5"/>
                    </a:cxn>
                    <a:cxn ang="T13">
                      <a:pos x="T6" y="T7"/>
                    </a:cxn>
                    <a:cxn ang="T14">
                      <a:pos x="T8" y="T9"/>
                    </a:cxn>
                  </a:cxnLst>
                  <a:rect l="T15" t="T16" r="T17" b="T18"/>
                  <a:pathLst>
                    <a:path w="96" h="139">
                      <a:moveTo>
                        <a:pt x="96" y="0"/>
                      </a:moveTo>
                      <a:lnTo>
                        <a:pt x="0" y="139"/>
                      </a:lnTo>
                      <a:lnTo>
                        <a:pt x="96" y="139"/>
                      </a:lnTo>
                      <a:lnTo>
                        <a:pt x="0" y="0"/>
                      </a:lnTo>
                      <a:lnTo>
                        <a:pt x="96" y="0"/>
                      </a:lnTo>
                      <a:close/>
                    </a:path>
                  </a:pathLst>
                </a:custGeom>
                <a:solidFill>
                  <a:srgbClr val="C0C0C0"/>
                </a:solidFill>
                <a:ln w="50800">
                  <a:solidFill>
                    <a:srgbClr val="C0C0C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17" name="Freeform 1203"/>
                <p:cNvSpPr>
                  <a:spLocks/>
                </p:cNvSpPr>
                <p:nvPr/>
              </p:nvSpPr>
              <p:spPr bwMode="auto">
                <a:xfrm>
                  <a:off x="3667" y="282"/>
                  <a:ext cx="16" cy="56"/>
                </a:xfrm>
                <a:custGeom>
                  <a:avLst/>
                  <a:gdLst>
                    <a:gd name="T0" fmla="*/ 0 w 16"/>
                    <a:gd name="T1" fmla="*/ 0 h 56"/>
                    <a:gd name="T2" fmla="*/ 7 w 16"/>
                    <a:gd name="T3" fmla="*/ 4 h 56"/>
                    <a:gd name="T4" fmla="*/ 14 w 16"/>
                    <a:gd name="T5" fmla="*/ 13 h 56"/>
                    <a:gd name="T6" fmla="*/ 16 w 16"/>
                    <a:gd name="T7" fmla="*/ 22 h 56"/>
                    <a:gd name="T8" fmla="*/ 16 w 16"/>
                    <a:gd name="T9" fmla="*/ 33 h 56"/>
                    <a:gd name="T10" fmla="*/ 14 w 16"/>
                    <a:gd name="T11" fmla="*/ 43 h 56"/>
                    <a:gd name="T12" fmla="*/ 7 w 16"/>
                    <a:gd name="T13" fmla="*/ 50 h 56"/>
                    <a:gd name="T14" fmla="*/ 0 w 16"/>
                    <a:gd name="T15" fmla="*/ 56 h 56"/>
                    <a:gd name="T16" fmla="*/ 0 w 16"/>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56"/>
                    <a:gd name="T29" fmla="*/ 16 w 16"/>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56">
                      <a:moveTo>
                        <a:pt x="0" y="0"/>
                      </a:moveTo>
                      <a:lnTo>
                        <a:pt x="7" y="4"/>
                      </a:lnTo>
                      <a:lnTo>
                        <a:pt x="14" y="13"/>
                      </a:lnTo>
                      <a:lnTo>
                        <a:pt x="16" y="22"/>
                      </a:lnTo>
                      <a:lnTo>
                        <a:pt x="16" y="33"/>
                      </a:lnTo>
                      <a:lnTo>
                        <a:pt x="14" y="43"/>
                      </a:lnTo>
                      <a:lnTo>
                        <a:pt x="7" y="50"/>
                      </a:lnTo>
                      <a:lnTo>
                        <a:pt x="0" y="56"/>
                      </a:lnTo>
                      <a:lnTo>
                        <a:pt x="0" y="0"/>
                      </a:lnTo>
                      <a:close/>
                    </a:path>
                  </a:pathLst>
                </a:custGeom>
                <a:solidFill>
                  <a:srgbClr val="000000"/>
                </a:solidFill>
                <a:ln w="50800">
                  <a:solidFill>
                    <a:srgbClr val="C0C0C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18" name="Line 1204"/>
                <p:cNvSpPr>
                  <a:spLocks noChangeShapeType="1"/>
                </p:cNvSpPr>
                <p:nvPr/>
              </p:nvSpPr>
              <p:spPr bwMode="auto">
                <a:xfrm>
                  <a:off x="3582" y="310"/>
                  <a:ext cx="85" cy="1"/>
                </a:xfrm>
                <a:prstGeom prst="line">
                  <a:avLst/>
                </a:prstGeom>
                <a:noFill/>
                <a:ln w="50800">
                  <a:solidFill>
                    <a:srgbClr val="C0C0C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9619" name="Freeform 1205"/>
                <p:cNvSpPr>
                  <a:spLocks/>
                </p:cNvSpPr>
                <p:nvPr/>
              </p:nvSpPr>
              <p:spPr bwMode="auto">
                <a:xfrm>
                  <a:off x="2658" y="810"/>
                  <a:ext cx="23" cy="11"/>
                </a:xfrm>
                <a:custGeom>
                  <a:avLst/>
                  <a:gdLst>
                    <a:gd name="T0" fmla="*/ 0 w 23"/>
                    <a:gd name="T1" fmla="*/ 6 h 11"/>
                    <a:gd name="T2" fmla="*/ 1 w 23"/>
                    <a:gd name="T3" fmla="*/ 2 h 11"/>
                    <a:gd name="T4" fmla="*/ 7 w 23"/>
                    <a:gd name="T5" fmla="*/ 0 h 11"/>
                    <a:gd name="T6" fmla="*/ 15 w 23"/>
                    <a:gd name="T7" fmla="*/ 0 h 11"/>
                    <a:gd name="T8" fmla="*/ 21 w 23"/>
                    <a:gd name="T9" fmla="*/ 2 h 11"/>
                    <a:gd name="T10" fmla="*/ 23 w 23"/>
                    <a:gd name="T11" fmla="*/ 6 h 11"/>
                    <a:gd name="T12" fmla="*/ 21 w 23"/>
                    <a:gd name="T13" fmla="*/ 9 h 11"/>
                    <a:gd name="T14" fmla="*/ 15 w 23"/>
                    <a:gd name="T15" fmla="*/ 11 h 11"/>
                    <a:gd name="T16" fmla="*/ 7 w 23"/>
                    <a:gd name="T17" fmla="*/ 11 h 11"/>
                    <a:gd name="T18" fmla="*/ 1 w 23"/>
                    <a:gd name="T19" fmla="*/ 9 h 11"/>
                    <a:gd name="T20" fmla="*/ 0 w 23"/>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6"/>
                      </a:moveTo>
                      <a:lnTo>
                        <a:pt x="1" y="2"/>
                      </a:lnTo>
                      <a:lnTo>
                        <a:pt x="7" y="0"/>
                      </a:lnTo>
                      <a:lnTo>
                        <a:pt x="15" y="0"/>
                      </a:lnTo>
                      <a:lnTo>
                        <a:pt x="21" y="2"/>
                      </a:lnTo>
                      <a:lnTo>
                        <a:pt x="23" y="6"/>
                      </a:lnTo>
                      <a:lnTo>
                        <a:pt x="21" y="9"/>
                      </a:lnTo>
                      <a:lnTo>
                        <a:pt x="15" y="11"/>
                      </a:lnTo>
                      <a:lnTo>
                        <a:pt x="7" y="11"/>
                      </a:lnTo>
                      <a:lnTo>
                        <a:pt x="1"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20" name="Freeform 1206"/>
                <p:cNvSpPr>
                  <a:spLocks/>
                </p:cNvSpPr>
                <p:nvPr/>
              </p:nvSpPr>
              <p:spPr bwMode="auto">
                <a:xfrm>
                  <a:off x="2741" y="835"/>
                  <a:ext cx="24" cy="12"/>
                </a:xfrm>
                <a:custGeom>
                  <a:avLst/>
                  <a:gdLst>
                    <a:gd name="T0" fmla="*/ 0 w 24"/>
                    <a:gd name="T1" fmla="*/ 6 h 12"/>
                    <a:gd name="T2" fmla="*/ 3 w 24"/>
                    <a:gd name="T3" fmla="*/ 3 h 12"/>
                    <a:gd name="T4" fmla="*/ 9 w 24"/>
                    <a:gd name="T5" fmla="*/ 0 h 12"/>
                    <a:gd name="T6" fmla="*/ 16 w 24"/>
                    <a:gd name="T7" fmla="*/ 0 h 12"/>
                    <a:gd name="T8" fmla="*/ 23 w 24"/>
                    <a:gd name="T9" fmla="*/ 3 h 12"/>
                    <a:gd name="T10" fmla="*/ 24 w 24"/>
                    <a:gd name="T11" fmla="*/ 6 h 12"/>
                    <a:gd name="T12" fmla="*/ 23 w 24"/>
                    <a:gd name="T13" fmla="*/ 10 h 12"/>
                    <a:gd name="T14" fmla="*/ 16 w 24"/>
                    <a:gd name="T15" fmla="*/ 12 h 12"/>
                    <a:gd name="T16" fmla="*/ 9 w 24"/>
                    <a:gd name="T17" fmla="*/ 12 h 12"/>
                    <a:gd name="T18" fmla="*/ 3 w 24"/>
                    <a:gd name="T19" fmla="*/ 10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3"/>
                      </a:lnTo>
                      <a:lnTo>
                        <a:pt x="9" y="0"/>
                      </a:lnTo>
                      <a:lnTo>
                        <a:pt x="16" y="0"/>
                      </a:lnTo>
                      <a:lnTo>
                        <a:pt x="23" y="3"/>
                      </a:lnTo>
                      <a:lnTo>
                        <a:pt x="24" y="6"/>
                      </a:lnTo>
                      <a:lnTo>
                        <a:pt x="23" y="10"/>
                      </a:lnTo>
                      <a:lnTo>
                        <a:pt x="16" y="12"/>
                      </a:lnTo>
                      <a:lnTo>
                        <a:pt x="9" y="12"/>
                      </a:lnTo>
                      <a:lnTo>
                        <a:pt x="3"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21" name="Freeform 1207"/>
                <p:cNvSpPr>
                  <a:spLocks/>
                </p:cNvSpPr>
                <p:nvPr/>
              </p:nvSpPr>
              <p:spPr bwMode="auto">
                <a:xfrm>
                  <a:off x="2849" y="854"/>
                  <a:ext cx="24" cy="12"/>
                </a:xfrm>
                <a:custGeom>
                  <a:avLst/>
                  <a:gdLst>
                    <a:gd name="T0" fmla="*/ 0 w 24"/>
                    <a:gd name="T1" fmla="*/ 6 h 12"/>
                    <a:gd name="T2" fmla="*/ 3 w 24"/>
                    <a:gd name="T3" fmla="*/ 2 h 12"/>
                    <a:gd name="T4" fmla="*/ 9 w 24"/>
                    <a:gd name="T5" fmla="*/ 0 h 12"/>
                    <a:gd name="T6" fmla="*/ 17 w 24"/>
                    <a:gd name="T7" fmla="*/ 0 h 12"/>
                    <a:gd name="T8" fmla="*/ 22 w 24"/>
                    <a:gd name="T9" fmla="*/ 2 h 12"/>
                    <a:gd name="T10" fmla="*/ 24 w 24"/>
                    <a:gd name="T11" fmla="*/ 6 h 12"/>
                    <a:gd name="T12" fmla="*/ 22 w 24"/>
                    <a:gd name="T13" fmla="*/ 9 h 12"/>
                    <a:gd name="T14" fmla="*/ 17 w 24"/>
                    <a:gd name="T15" fmla="*/ 12 h 12"/>
                    <a:gd name="T16" fmla="*/ 9 w 24"/>
                    <a:gd name="T17" fmla="*/ 12 h 12"/>
                    <a:gd name="T18" fmla="*/ 3 w 24"/>
                    <a:gd name="T19" fmla="*/ 9 h 12"/>
                    <a:gd name="T20" fmla="*/ 0 w 24"/>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6"/>
                      </a:moveTo>
                      <a:lnTo>
                        <a:pt x="3" y="2"/>
                      </a:lnTo>
                      <a:lnTo>
                        <a:pt x="9" y="0"/>
                      </a:lnTo>
                      <a:lnTo>
                        <a:pt x="17" y="0"/>
                      </a:lnTo>
                      <a:lnTo>
                        <a:pt x="22" y="2"/>
                      </a:lnTo>
                      <a:lnTo>
                        <a:pt x="24" y="6"/>
                      </a:lnTo>
                      <a:lnTo>
                        <a:pt x="22" y="9"/>
                      </a:lnTo>
                      <a:lnTo>
                        <a:pt x="17" y="12"/>
                      </a:lnTo>
                      <a:lnTo>
                        <a:pt x="9" y="12"/>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22" name="Freeform 1208"/>
                <p:cNvSpPr>
                  <a:spLocks/>
                </p:cNvSpPr>
                <p:nvPr/>
              </p:nvSpPr>
              <p:spPr bwMode="auto">
                <a:xfrm>
                  <a:off x="2969" y="867"/>
                  <a:ext cx="25" cy="11"/>
                </a:xfrm>
                <a:custGeom>
                  <a:avLst/>
                  <a:gdLst>
                    <a:gd name="T0" fmla="*/ 0 w 25"/>
                    <a:gd name="T1" fmla="*/ 6 h 11"/>
                    <a:gd name="T2" fmla="*/ 2 w 25"/>
                    <a:gd name="T3" fmla="*/ 2 h 11"/>
                    <a:gd name="T4" fmla="*/ 9 w 25"/>
                    <a:gd name="T5" fmla="*/ 0 h 11"/>
                    <a:gd name="T6" fmla="*/ 16 w 25"/>
                    <a:gd name="T7" fmla="*/ 0 h 11"/>
                    <a:gd name="T8" fmla="*/ 22 w 25"/>
                    <a:gd name="T9" fmla="*/ 2 h 11"/>
                    <a:gd name="T10" fmla="*/ 25 w 25"/>
                    <a:gd name="T11" fmla="*/ 6 h 11"/>
                    <a:gd name="T12" fmla="*/ 22 w 25"/>
                    <a:gd name="T13" fmla="*/ 9 h 11"/>
                    <a:gd name="T14" fmla="*/ 16 w 25"/>
                    <a:gd name="T15" fmla="*/ 11 h 11"/>
                    <a:gd name="T16" fmla="*/ 9 w 25"/>
                    <a:gd name="T17" fmla="*/ 11 h 11"/>
                    <a:gd name="T18" fmla="*/ 2 w 25"/>
                    <a:gd name="T19" fmla="*/ 9 h 11"/>
                    <a:gd name="T20" fmla="*/ 0 w 25"/>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6"/>
                      </a:moveTo>
                      <a:lnTo>
                        <a:pt x="2" y="2"/>
                      </a:lnTo>
                      <a:lnTo>
                        <a:pt x="9" y="0"/>
                      </a:lnTo>
                      <a:lnTo>
                        <a:pt x="16" y="0"/>
                      </a:lnTo>
                      <a:lnTo>
                        <a:pt x="22" y="2"/>
                      </a:lnTo>
                      <a:lnTo>
                        <a:pt x="25" y="6"/>
                      </a:lnTo>
                      <a:lnTo>
                        <a:pt x="22" y="9"/>
                      </a:lnTo>
                      <a:lnTo>
                        <a:pt x="16" y="11"/>
                      </a:lnTo>
                      <a:lnTo>
                        <a:pt x="9" y="11"/>
                      </a:lnTo>
                      <a:lnTo>
                        <a:pt x="2"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23" name="Freeform 1209"/>
                <p:cNvSpPr>
                  <a:spLocks/>
                </p:cNvSpPr>
                <p:nvPr/>
              </p:nvSpPr>
              <p:spPr bwMode="auto">
                <a:xfrm>
                  <a:off x="3113" y="880"/>
                  <a:ext cx="25" cy="11"/>
                </a:xfrm>
                <a:custGeom>
                  <a:avLst/>
                  <a:gdLst>
                    <a:gd name="T0" fmla="*/ 0 w 25"/>
                    <a:gd name="T1" fmla="*/ 5 h 11"/>
                    <a:gd name="T2" fmla="*/ 3 w 25"/>
                    <a:gd name="T3" fmla="*/ 2 h 11"/>
                    <a:gd name="T4" fmla="*/ 9 w 25"/>
                    <a:gd name="T5" fmla="*/ 0 h 11"/>
                    <a:gd name="T6" fmla="*/ 16 w 25"/>
                    <a:gd name="T7" fmla="*/ 0 h 11"/>
                    <a:gd name="T8" fmla="*/ 23 w 25"/>
                    <a:gd name="T9" fmla="*/ 2 h 11"/>
                    <a:gd name="T10" fmla="*/ 25 w 25"/>
                    <a:gd name="T11" fmla="*/ 5 h 11"/>
                    <a:gd name="T12" fmla="*/ 23 w 25"/>
                    <a:gd name="T13" fmla="*/ 9 h 11"/>
                    <a:gd name="T14" fmla="*/ 16 w 25"/>
                    <a:gd name="T15" fmla="*/ 11 h 11"/>
                    <a:gd name="T16" fmla="*/ 9 w 25"/>
                    <a:gd name="T17" fmla="*/ 11 h 11"/>
                    <a:gd name="T18" fmla="*/ 3 w 25"/>
                    <a:gd name="T19" fmla="*/ 9 h 11"/>
                    <a:gd name="T20" fmla="*/ 0 w 25"/>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5"/>
                      </a:moveTo>
                      <a:lnTo>
                        <a:pt x="3" y="2"/>
                      </a:lnTo>
                      <a:lnTo>
                        <a:pt x="9" y="0"/>
                      </a:lnTo>
                      <a:lnTo>
                        <a:pt x="16" y="0"/>
                      </a:lnTo>
                      <a:lnTo>
                        <a:pt x="23" y="2"/>
                      </a:lnTo>
                      <a:lnTo>
                        <a:pt x="25" y="5"/>
                      </a:lnTo>
                      <a:lnTo>
                        <a:pt x="23" y="9"/>
                      </a:lnTo>
                      <a:lnTo>
                        <a:pt x="16" y="11"/>
                      </a:lnTo>
                      <a:lnTo>
                        <a:pt x="9" y="11"/>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24" name="Freeform 1210"/>
                <p:cNvSpPr>
                  <a:spLocks/>
                </p:cNvSpPr>
                <p:nvPr/>
              </p:nvSpPr>
              <p:spPr bwMode="auto">
                <a:xfrm>
                  <a:off x="3257" y="886"/>
                  <a:ext cx="24" cy="12"/>
                </a:xfrm>
                <a:custGeom>
                  <a:avLst/>
                  <a:gdLst>
                    <a:gd name="T0" fmla="*/ 0 w 24"/>
                    <a:gd name="T1" fmla="*/ 5 h 12"/>
                    <a:gd name="T2" fmla="*/ 3 w 24"/>
                    <a:gd name="T3" fmla="*/ 2 h 12"/>
                    <a:gd name="T4" fmla="*/ 9 w 24"/>
                    <a:gd name="T5" fmla="*/ 0 h 12"/>
                    <a:gd name="T6" fmla="*/ 17 w 24"/>
                    <a:gd name="T7" fmla="*/ 0 h 12"/>
                    <a:gd name="T8" fmla="*/ 23 w 24"/>
                    <a:gd name="T9" fmla="*/ 2 h 12"/>
                    <a:gd name="T10" fmla="*/ 24 w 24"/>
                    <a:gd name="T11" fmla="*/ 5 h 12"/>
                    <a:gd name="T12" fmla="*/ 23 w 24"/>
                    <a:gd name="T13" fmla="*/ 10 h 12"/>
                    <a:gd name="T14" fmla="*/ 17 w 24"/>
                    <a:gd name="T15" fmla="*/ 12 h 12"/>
                    <a:gd name="T16" fmla="*/ 9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7" y="0"/>
                      </a:lnTo>
                      <a:lnTo>
                        <a:pt x="23" y="2"/>
                      </a:lnTo>
                      <a:lnTo>
                        <a:pt x="24" y="5"/>
                      </a:lnTo>
                      <a:lnTo>
                        <a:pt x="23" y="10"/>
                      </a:lnTo>
                      <a:lnTo>
                        <a:pt x="17"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25" name="Freeform 1211"/>
                <p:cNvSpPr>
                  <a:spLocks/>
                </p:cNvSpPr>
                <p:nvPr/>
              </p:nvSpPr>
              <p:spPr bwMode="auto">
                <a:xfrm>
                  <a:off x="3402" y="891"/>
                  <a:ext cx="23" cy="13"/>
                </a:xfrm>
                <a:custGeom>
                  <a:avLst/>
                  <a:gdLst>
                    <a:gd name="T0" fmla="*/ 0 w 23"/>
                    <a:gd name="T1" fmla="*/ 7 h 13"/>
                    <a:gd name="T2" fmla="*/ 2 w 23"/>
                    <a:gd name="T3" fmla="*/ 4 h 13"/>
                    <a:gd name="T4" fmla="*/ 9 w 23"/>
                    <a:gd name="T5" fmla="*/ 0 h 13"/>
                    <a:gd name="T6" fmla="*/ 15 w 23"/>
                    <a:gd name="T7" fmla="*/ 0 h 13"/>
                    <a:gd name="T8" fmla="*/ 21 w 23"/>
                    <a:gd name="T9" fmla="*/ 4 h 13"/>
                    <a:gd name="T10" fmla="*/ 23 w 23"/>
                    <a:gd name="T11" fmla="*/ 7 h 13"/>
                    <a:gd name="T12" fmla="*/ 21 w 23"/>
                    <a:gd name="T13" fmla="*/ 10 h 13"/>
                    <a:gd name="T14" fmla="*/ 15 w 23"/>
                    <a:gd name="T15" fmla="*/ 13 h 13"/>
                    <a:gd name="T16" fmla="*/ 9 w 23"/>
                    <a:gd name="T17" fmla="*/ 13 h 13"/>
                    <a:gd name="T18" fmla="*/ 2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2" y="4"/>
                      </a:lnTo>
                      <a:lnTo>
                        <a:pt x="9" y="0"/>
                      </a:lnTo>
                      <a:lnTo>
                        <a:pt x="15" y="0"/>
                      </a:lnTo>
                      <a:lnTo>
                        <a:pt x="21" y="4"/>
                      </a:lnTo>
                      <a:lnTo>
                        <a:pt x="23" y="7"/>
                      </a:lnTo>
                      <a:lnTo>
                        <a:pt x="21" y="10"/>
                      </a:lnTo>
                      <a:lnTo>
                        <a:pt x="15" y="13"/>
                      </a:lnTo>
                      <a:lnTo>
                        <a:pt x="9"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26" name="Freeform 1212"/>
                <p:cNvSpPr>
                  <a:spLocks/>
                </p:cNvSpPr>
                <p:nvPr/>
              </p:nvSpPr>
              <p:spPr bwMode="auto">
                <a:xfrm>
                  <a:off x="3546" y="891"/>
                  <a:ext cx="24" cy="13"/>
                </a:xfrm>
                <a:custGeom>
                  <a:avLst/>
                  <a:gdLst>
                    <a:gd name="T0" fmla="*/ 0 w 24"/>
                    <a:gd name="T1" fmla="*/ 7 h 13"/>
                    <a:gd name="T2" fmla="*/ 3 w 24"/>
                    <a:gd name="T3" fmla="*/ 4 h 13"/>
                    <a:gd name="T4" fmla="*/ 8 w 24"/>
                    <a:gd name="T5" fmla="*/ 0 h 13"/>
                    <a:gd name="T6" fmla="*/ 15 w 24"/>
                    <a:gd name="T7" fmla="*/ 0 h 13"/>
                    <a:gd name="T8" fmla="*/ 21 w 24"/>
                    <a:gd name="T9" fmla="*/ 4 h 13"/>
                    <a:gd name="T10" fmla="*/ 24 w 24"/>
                    <a:gd name="T11" fmla="*/ 7 h 13"/>
                    <a:gd name="T12" fmla="*/ 21 w 24"/>
                    <a:gd name="T13" fmla="*/ 10 h 13"/>
                    <a:gd name="T14" fmla="*/ 15 w 24"/>
                    <a:gd name="T15" fmla="*/ 13 h 13"/>
                    <a:gd name="T16" fmla="*/ 8 w 24"/>
                    <a:gd name="T17" fmla="*/ 13 h 13"/>
                    <a:gd name="T18" fmla="*/ 3 w 24"/>
                    <a:gd name="T19" fmla="*/ 10 h 13"/>
                    <a:gd name="T20" fmla="*/ 0 w 24"/>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7"/>
                      </a:moveTo>
                      <a:lnTo>
                        <a:pt x="3" y="4"/>
                      </a:lnTo>
                      <a:lnTo>
                        <a:pt x="8" y="0"/>
                      </a:lnTo>
                      <a:lnTo>
                        <a:pt x="15" y="0"/>
                      </a:lnTo>
                      <a:lnTo>
                        <a:pt x="21" y="4"/>
                      </a:lnTo>
                      <a:lnTo>
                        <a:pt x="24" y="7"/>
                      </a:lnTo>
                      <a:lnTo>
                        <a:pt x="21" y="10"/>
                      </a:lnTo>
                      <a:lnTo>
                        <a:pt x="15" y="13"/>
                      </a:lnTo>
                      <a:lnTo>
                        <a:pt x="8"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27" name="Freeform 1213"/>
                <p:cNvSpPr>
                  <a:spLocks/>
                </p:cNvSpPr>
                <p:nvPr/>
              </p:nvSpPr>
              <p:spPr bwMode="auto">
                <a:xfrm>
                  <a:off x="3689" y="891"/>
                  <a:ext cx="25" cy="13"/>
                </a:xfrm>
                <a:custGeom>
                  <a:avLst/>
                  <a:gdLst>
                    <a:gd name="T0" fmla="*/ 0 w 25"/>
                    <a:gd name="T1" fmla="*/ 7 h 13"/>
                    <a:gd name="T2" fmla="*/ 3 w 25"/>
                    <a:gd name="T3" fmla="*/ 4 h 13"/>
                    <a:gd name="T4" fmla="*/ 9 w 25"/>
                    <a:gd name="T5" fmla="*/ 0 h 13"/>
                    <a:gd name="T6" fmla="*/ 16 w 25"/>
                    <a:gd name="T7" fmla="*/ 0 h 13"/>
                    <a:gd name="T8" fmla="*/ 23 w 25"/>
                    <a:gd name="T9" fmla="*/ 4 h 13"/>
                    <a:gd name="T10" fmla="*/ 25 w 25"/>
                    <a:gd name="T11" fmla="*/ 7 h 13"/>
                    <a:gd name="T12" fmla="*/ 23 w 25"/>
                    <a:gd name="T13" fmla="*/ 10 h 13"/>
                    <a:gd name="T14" fmla="*/ 16 w 25"/>
                    <a:gd name="T15" fmla="*/ 13 h 13"/>
                    <a:gd name="T16" fmla="*/ 9 w 25"/>
                    <a:gd name="T17" fmla="*/ 13 h 13"/>
                    <a:gd name="T18" fmla="*/ 3 w 25"/>
                    <a:gd name="T19" fmla="*/ 10 h 13"/>
                    <a:gd name="T20" fmla="*/ 0 w 25"/>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0" y="7"/>
                      </a:moveTo>
                      <a:lnTo>
                        <a:pt x="3" y="4"/>
                      </a:lnTo>
                      <a:lnTo>
                        <a:pt x="9" y="0"/>
                      </a:lnTo>
                      <a:lnTo>
                        <a:pt x="16" y="0"/>
                      </a:lnTo>
                      <a:lnTo>
                        <a:pt x="23" y="4"/>
                      </a:lnTo>
                      <a:lnTo>
                        <a:pt x="25" y="7"/>
                      </a:lnTo>
                      <a:lnTo>
                        <a:pt x="23" y="10"/>
                      </a:lnTo>
                      <a:lnTo>
                        <a:pt x="16" y="13"/>
                      </a:lnTo>
                      <a:lnTo>
                        <a:pt x="9" y="13"/>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28" name="Freeform 1214"/>
                <p:cNvSpPr>
                  <a:spLocks/>
                </p:cNvSpPr>
                <p:nvPr/>
              </p:nvSpPr>
              <p:spPr bwMode="auto">
                <a:xfrm>
                  <a:off x="3822" y="891"/>
                  <a:ext cx="24" cy="13"/>
                </a:xfrm>
                <a:custGeom>
                  <a:avLst/>
                  <a:gdLst>
                    <a:gd name="T0" fmla="*/ 0 w 24"/>
                    <a:gd name="T1" fmla="*/ 7 h 13"/>
                    <a:gd name="T2" fmla="*/ 2 w 24"/>
                    <a:gd name="T3" fmla="*/ 4 h 13"/>
                    <a:gd name="T4" fmla="*/ 8 w 24"/>
                    <a:gd name="T5" fmla="*/ 0 h 13"/>
                    <a:gd name="T6" fmla="*/ 15 w 24"/>
                    <a:gd name="T7" fmla="*/ 0 h 13"/>
                    <a:gd name="T8" fmla="*/ 22 w 24"/>
                    <a:gd name="T9" fmla="*/ 4 h 13"/>
                    <a:gd name="T10" fmla="*/ 24 w 24"/>
                    <a:gd name="T11" fmla="*/ 7 h 13"/>
                    <a:gd name="T12" fmla="*/ 22 w 24"/>
                    <a:gd name="T13" fmla="*/ 10 h 13"/>
                    <a:gd name="T14" fmla="*/ 15 w 24"/>
                    <a:gd name="T15" fmla="*/ 13 h 13"/>
                    <a:gd name="T16" fmla="*/ 8 w 24"/>
                    <a:gd name="T17" fmla="*/ 13 h 13"/>
                    <a:gd name="T18" fmla="*/ 2 w 24"/>
                    <a:gd name="T19" fmla="*/ 10 h 13"/>
                    <a:gd name="T20" fmla="*/ 0 w 24"/>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7"/>
                      </a:moveTo>
                      <a:lnTo>
                        <a:pt x="2" y="4"/>
                      </a:lnTo>
                      <a:lnTo>
                        <a:pt x="8" y="0"/>
                      </a:lnTo>
                      <a:lnTo>
                        <a:pt x="15" y="0"/>
                      </a:lnTo>
                      <a:lnTo>
                        <a:pt x="22" y="4"/>
                      </a:lnTo>
                      <a:lnTo>
                        <a:pt x="24" y="7"/>
                      </a:lnTo>
                      <a:lnTo>
                        <a:pt x="22" y="10"/>
                      </a:lnTo>
                      <a:lnTo>
                        <a:pt x="15" y="13"/>
                      </a:lnTo>
                      <a:lnTo>
                        <a:pt x="8"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29" name="Freeform 1215"/>
                <p:cNvSpPr>
                  <a:spLocks/>
                </p:cNvSpPr>
                <p:nvPr/>
              </p:nvSpPr>
              <p:spPr bwMode="auto">
                <a:xfrm>
                  <a:off x="3978" y="886"/>
                  <a:ext cx="24" cy="12"/>
                </a:xfrm>
                <a:custGeom>
                  <a:avLst/>
                  <a:gdLst>
                    <a:gd name="T0" fmla="*/ 0 w 24"/>
                    <a:gd name="T1" fmla="*/ 5 h 12"/>
                    <a:gd name="T2" fmla="*/ 2 w 24"/>
                    <a:gd name="T3" fmla="*/ 2 h 12"/>
                    <a:gd name="T4" fmla="*/ 9 w 24"/>
                    <a:gd name="T5" fmla="*/ 0 h 12"/>
                    <a:gd name="T6" fmla="*/ 16 w 24"/>
                    <a:gd name="T7" fmla="*/ 0 h 12"/>
                    <a:gd name="T8" fmla="*/ 22 w 24"/>
                    <a:gd name="T9" fmla="*/ 2 h 12"/>
                    <a:gd name="T10" fmla="*/ 24 w 24"/>
                    <a:gd name="T11" fmla="*/ 5 h 12"/>
                    <a:gd name="T12" fmla="*/ 22 w 24"/>
                    <a:gd name="T13" fmla="*/ 10 h 12"/>
                    <a:gd name="T14" fmla="*/ 16 w 24"/>
                    <a:gd name="T15" fmla="*/ 12 h 12"/>
                    <a:gd name="T16" fmla="*/ 9 w 24"/>
                    <a:gd name="T17" fmla="*/ 12 h 12"/>
                    <a:gd name="T18" fmla="*/ 2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2" y="2"/>
                      </a:lnTo>
                      <a:lnTo>
                        <a:pt x="9" y="0"/>
                      </a:lnTo>
                      <a:lnTo>
                        <a:pt x="16" y="0"/>
                      </a:lnTo>
                      <a:lnTo>
                        <a:pt x="22" y="2"/>
                      </a:lnTo>
                      <a:lnTo>
                        <a:pt x="24" y="5"/>
                      </a:lnTo>
                      <a:lnTo>
                        <a:pt x="22" y="10"/>
                      </a:lnTo>
                      <a:lnTo>
                        <a:pt x="16" y="12"/>
                      </a:lnTo>
                      <a:lnTo>
                        <a:pt x="9" y="12"/>
                      </a:lnTo>
                      <a:lnTo>
                        <a:pt x="2"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30" name="Freeform 1216"/>
                <p:cNvSpPr>
                  <a:spLocks/>
                </p:cNvSpPr>
                <p:nvPr/>
              </p:nvSpPr>
              <p:spPr bwMode="auto">
                <a:xfrm>
                  <a:off x="4099" y="880"/>
                  <a:ext cx="23" cy="11"/>
                </a:xfrm>
                <a:custGeom>
                  <a:avLst/>
                  <a:gdLst>
                    <a:gd name="T0" fmla="*/ 0 w 23"/>
                    <a:gd name="T1" fmla="*/ 5 h 11"/>
                    <a:gd name="T2" fmla="*/ 1 w 23"/>
                    <a:gd name="T3" fmla="*/ 2 h 11"/>
                    <a:gd name="T4" fmla="*/ 7 w 23"/>
                    <a:gd name="T5" fmla="*/ 0 h 11"/>
                    <a:gd name="T6" fmla="*/ 15 w 23"/>
                    <a:gd name="T7" fmla="*/ 0 h 11"/>
                    <a:gd name="T8" fmla="*/ 21 w 23"/>
                    <a:gd name="T9" fmla="*/ 2 h 11"/>
                    <a:gd name="T10" fmla="*/ 23 w 23"/>
                    <a:gd name="T11" fmla="*/ 5 h 11"/>
                    <a:gd name="T12" fmla="*/ 21 w 23"/>
                    <a:gd name="T13" fmla="*/ 9 h 11"/>
                    <a:gd name="T14" fmla="*/ 15 w 23"/>
                    <a:gd name="T15" fmla="*/ 11 h 11"/>
                    <a:gd name="T16" fmla="*/ 7 w 23"/>
                    <a:gd name="T17" fmla="*/ 11 h 11"/>
                    <a:gd name="T18" fmla="*/ 1 w 23"/>
                    <a:gd name="T19" fmla="*/ 9 h 11"/>
                    <a:gd name="T20" fmla="*/ 0 w 23"/>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1"/>
                    <a:gd name="T35" fmla="*/ 23 w 2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1">
                      <a:moveTo>
                        <a:pt x="0" y="5"/>
                      </a:moveTo>
                      <a:lnTo>
                        <a:pt x="1" y="2"/>
                      </a:lnTo>
                      <a:lnTo>
                        <a:pt x="7" y="0"/>
                      </a:lnTo>
                      <a:lnTo>
                        <a:pt x="15" y="0"/>
                      </a:lnTo>
                      <a:lnTo>
                        <a:pt x="21" y="2"/>
                      </a:lnTo>
                      <a:lnTo>
                        <a:pt x="23" y="5"/>
                      </a:lnTo>
                      <a:lnTo>
                        <a:pt x="21" y="9"/>
                      </a:lnTo>
                      <a:lnTo>
                        <a:pt x="15" y="11"/>
                      </a:lnTo>
                      <a:lnTo>
                        <a:pt x="7" y="11"/>
                      </a:lnTo>
                      <a:lnTo>
                        <a:pt x="1"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31" name="Freeform 1217"/>
                <p:cNvSpPr>
                  <a:spLocks/>
                </p:cNvSpPr>
                <p:nvPr/>
              </p:nvSpPr>
              <p:spPr bwMode="auto">
                <a:xfrm>
                  <a:off x="4194" y="867"/>
                  <a:ext cx="24" cy="11"/>
                </a:xfrm>
                <a:custGeom>
                  <a:avLst/>
                  <a:gdLst>
                    <a:gd name="T0" fmla="*/ 0 w 24"/>
                    <a:gd name="T1" fmla="*/ 6 h 11"/>
                    <a:gd name="T2" fmla="*/ 3 w 24"/>
                    <a:gd name="T3" fmla="*/ 2 h 11"/>
                    <a:gd name="T4" fmla="*/ 8 w 24"/>
                    <a:gd name="T5" fmla="*/ 0 h 11"/>
                    <a:gd name="T6" fmla="*/ 15 w 24"/>
                    <a:gd name="T7" fmla="*/ 0 h 11"/>
                    <a:gd name="T8" fmla="*/ 22 w 24"/>
                    <a:gd name="T9" fmla="*/ 2 h 11"/>
                    <a:gd name="T10" fmla="*/ 24 w 24"/>
                    <a:gd name="T11" fmla="*/ 6 h 11"/>
                    <a:gd name="T12" fmla="*/ 22 w 24"/>
                    <a:gd name="T13" fmla="*/ 9 h 11"/>
                    <a:gd name="T14" fmla="*/ 15 w 24"/>
                    <a:gd name="T15" fmla="*/ 11 h 11"/>
                    <a:gd name="T16" fmla="*/ 8 w 24"/>
                    <a:gd name="T17" fmla="*/ 11 h 11"/>
                    <a:gd name="T18" fmla="*/ 3 w 24"/>
                    <a:gd name="T19" fmla="*/ 9 h 11"/>
                    <a:gd name="T20" fmla="*/ 0 w 24"/>
                    <a:gd name="T21" fmla="*/ 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6"/>
                      </a:moveTo>
                      <a:lnTo>
                        <a:pt x="3" y="2"/>
                      </a:lnTo>
                      <a:lnTo>
                        <a:pt x="8" y="0"/>
                      </a:lnTo>
                      <a:lnTo>
                        <a:pt x="15" y="0"/>
                      </a:lnTo>
                      <a:lnTo>
                        <a:pt x="22" y="2"/>
                      </a:lnTo>
                      <a:lnTo>
                        <a:pt x="24" y="6"/>
                      </a:lnTo>
                      <a:lnTo>
                        <a:pt x="22" y="9"/>
                      </a:lnTo>
                      <a:lnTo>
                        <a:pt x="15" y="11"/>
                      </a:lnTo>
                      <a:lnTo>
                        <a:pt x="8" y="11"/>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32" name="Freeform 1218"/>
                <p:cNvSpPr>
                  <a:spLocks/>
                </p:cNvSpPr>
                <p:nvPr/>
              </p:nvSpPr>
              <p:spPr bwMode="auto">
                <a:xfrm>
                  <a:off x="4290" y="860"/>
                  <a:ext cx="24" cy="12"/>
                </a:xfrm>
                <a:custGeom>
                  <a:avLst/>
                  <a:gdLst>
                    <a:gd name="T0" fmla="*/ 0 w 24"/>
                    <a:gd name="T1" fmla="*/ 7 h 12"/>
                    <a:gd name="T2" fmla="*/ 3 w 24"/>
                    <a:gd name="T3" fmla="*/ 2 h 12"/>
                    <a:gd name="T4" fmla="*/ 9 w 24"/>
                    <a:gd name="T5" fmla="*/ 0 h 12"/>
                    <a:gd name="T6" fmla="*/ 16 w 24"/>
                    <a:gd name="T7" fmla="*/ 0 h 12"/>
                    <a:gd name="T8" fmla="*/ 21 w 24"/>
                    <a:gd name="T9" fmla="*/ 2 h 12"/>
                    <a:gd name="T10" fmla="*/ 24 w 24"/>
                    <a:gd name="T11" fmla="*/ 7 h 12"/>
                    <a:gd name="T12" fmla="*/ 21 w 24"/>
                    <a:gd name="T13" fmla="*/ 10 h 12"/>
                    <a:gd name="T14" fmla="*/ 16 w 24"/>
                    <a:gd name="T15" fmla="*/ 12 h 12"/>
                    <a:gd name="T16" fmla="*/ 9 w 24"/>
                    <a:gd name="T17" fmla="*/ 12 h 12"/>
                    <a:gd name="T18" fmla="*/ 3 w 24"/>
                    <a:gd name="T19" fmla="*/ 10 h 12"/>
                    <a:gd name="T20" fmla="*/ 0 w 24"/>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7"/>
                      </a:moveTo>
                      <a:lnTo>
                        <a:pt x="3" y="2"/>
                      </a:lnTo>
                      <a:lnTo>
                        <a:pt x="9" y="0"/>
                      </a:lnTo>
                      <a:lnTo>
                        <a:pt x="16" y="0"/>
                      </a:lnTo>
                      <a:lnTo>
                        <a:pt x="21" y="2"/>
                      </a:lnTo>
                      <a:lnTo>
                        <a:pt x="24" y="7"/>
                      </a:lnTo>
                      <a:lnTo>
                        <a:pt x="21" y="10"/>
                      </a:lnTo>
                      <a:lnTo>
                        <a:pt x="16" y="12"/>
                      </a:lnTo>
                      <a:lnTo>
                        <a:pt x="9" y="12"/>
                      </a:lnTo>
                      <a:lnTo>
                        <a:pt x="3"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33" name="Freeform 1219"/>
                <p:cNvSpPr>
                  <a:spLocks/>
                </p:cNvSpPr>
                <p:nvPr/>
              </p:nvSpPr>
              <p:spPr bwMode="auto">
                <a:xfrm>
                  <a:off x="4386" y="841"/>
                  <a:ext cx="24" cy="13"/>
                </a:xfrm>
                <a:custGeom>
                  <a:avLst/>
                  <a:gdLst>
                    <a:gd name="T0" fmla="*/ 0 w 24"/>
                    <a:gd name="T1" fmla="*/ 6 h 13"/>
                    <a:gd name="T2" fmla="*/ 3 w 24"/>
                    <a:gd name="T3" fmla="*/ 3 h 13"/>
                    <a:gd name="T4" fmla="*/ 9 w 24"/>
                    <a:gd name="T5" fmla="*/ 0 h 13"/>
                    <a:gd name="T6" fmla="*/ 16 w 24"/>
                    <a:gd name="T7" fmla="*/ 0 h 13"/>
                    <a:gd name="T8" fmla="*/ 22 w 24"/>
                    <a:gd name="T9" fmla="*/ 3 h 13"/>
                    <a:gd name="T10" fmla="*/ 24 w 24"/>
                    <a:gd name="T11" fmla="*/ 6 h 13"/>
                    <a:gd name="T12" fmla="*/ 22 w 24"/>
                    <a:gd name="T13" fmla="*/ 9 h 13"/>
                    <a:gd name="T14" fmla="*/ 16 w 24"/>
                    <a:gd name="T15" fmla="*/ 13 h 13"/>
                    <a:gd name="T16" fmla="*/ 9 w 24"/>
                    <a:gd name="T17" fmla="*/ 13 h 13"/>
                    <a:gd name="T18" fmla="*/ 3 w 24"/>
                    <a:gd name="T19" fmla="*/ 9 h 13"/>
                    <a:gd name="T20" fmla="*/ 0 w 24"/>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0" y="6"/>
                      </a:moveTo>
                      <a:lnTo>
                        <a:pt x="3" y="3"/>
                      </a:lnTo>
                      <a:lnTo>
                        <a:pt x="9" y="0"/>
                      </a:lnTo>
                      <a:lnTo>
                        <a:pt x="16" y="0"/>
                      </a:lnTo>
                      <a:lnTo>
                        <a:pt x="22" y="3"/>
                      </a:lnTo>
                      <a:lnTo>
                        <a:pt x="24" y="6"/>
                      </a:lnTo>
                      <a:lnTo>
                        <a:pt x="22" y="9"/>
                      </a:lnTo>
                      <a:lnTo>
                        <a:pt x="16" y="13"/>
                      </a:lnTo>
                      <a:lnTo>
                        <a:pt x="9" y="13"/>
                      </a:lnTo>
                      <a:lnTo>
                        <a:pt x="3" y="9"/>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34" name="Freeform 1220"/>
                <p:cNvSpPr>
                  <a:spLocks/>
                </p:cNvSpPr>
                <p:nvPr/>
              </p:nvSpPr>
              <p:spPr bwMode="auto">
                <a:xfrm>
                  <a:off x="4471" y="816"/>
                  <a:ext cx="23" cy="12"/>
                </a:xfrm>
                <a:custGeom>
                  <a:avLst/>
                  <a:gdLst>
                    <a:gd name="T0" fmla="*/ 0 w 23"/>
                    <a:gd name="T1" fmla="*/ 6 h 12"/>
                    <a:gd name="T2" fmla="*/ 2 w 23"/>
                    <a:gd name="T3" fmla="*/ 2 h 12"/>
                    <a:gd name="T4" fmla="*/ 7 w 23"/>
                    <a:gd name="T5" fmla="*/ 0 h 12"/>
                    <a:gd name="T6" fmla="*/ 15 w 23"/>
                    <a:gd name="T7" fmla="*/ 0 h 12"/>
                    <a:gd name="T8" fmla="*/ 21 w 23"/>
                    <a:gd name="T9" fmla="*/ 2 h 12"/>
                    <a:gd name="T10" fmla="*/ 23 w 23"/>
                    <a:gd name="T11" fmla="*/ 6 h 12"/>
                    <a:gd name="T12" fmla="*/ 21 w 23"/>
                    <a:gd name="T13" fmla="*/ 10 h 12"/>
                    <a:gd name="T14" fmla="*/ 15 w 23"/>
                    <a:gd name="T15" fmla="*/ 12 h 12"/>
                    <a:gd name="T16" fmla="*/ 7 w 23"/>
                    <a:gd name="T17" fmla="*/ 12 h 12"/>
                    <a:gd name="T18" fmla="*/ 2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2"/>
                      </a:lnTo>
                      <a:lnTo>
                        <a:pt x="7" y="0"/>
                      </a:lnTo>
                      <a:lnTo>
                        <a:pt x="15" y="0"/>
                      </a:lnTo>
                      <a:lnTo>
                        <a:pt x="21" y="2"/>
                      </a:lnTo>
                      <a:lnTo>
                        <a:pt x="23" y="6"/>
                      </a:lnTo>
                      <a:lnTo>
                        <a:pt x="21" y="10"/>
                      </a:lnTo>
                      <a:lnTo>
                        <a:pt x="15" y="12"/>
                      </a:lnTo>
                      <a:lnTo>
                        <a:pt x="7"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35" name="Freeform 1221"/>
                <p:cNvSpPr>
                  <a:spLocks/>
                </p:cNvSpPr>
                <p:nvPr/>
              </p:nvSpPr>
              <p:spPr bwMode="auto">
                <a:xfrm>
                  <a:off x="4386" y="785"/>
                  <a:ext cx="24" cy="12"/>
                </a:xfrm>
                <a:custGeom>
                  <a:avLst/>
                  <a:gdLst>
                    <a:gd name="T0" fmla="*/ 0 w 24"/>
                    <a:gd name="T1" fmla="*/ 5 h 12"/>
                    <a:gd name="T2" fmla="*/ 3 w 24"/>
                    <a:gd name="T3" fmla="*/ 2 h 12"/>
                    <a:gd name="T4" fmla="*/ 9 w 24"/>
                    <a:gd name="T5" fmla="*/ 0 h 12"/>
                    <a:gd name="T6" fmla="*/ 16 w 24"/>
                    <a:gd name="T7" fmla="*/ 0 h 12"/>
                    <a:gd name="T8" fmla="*/ 22 w 24"/>
                    <a:gd name="T9" fmla="*/ 2 h 12"/>
                    <a:gd name="T10" fmla="*/ 24 w 24"/>
                    <a:gd name="T11" fmla="*/ 5 h 12"/>
                    <a:gd name="T12" fmla="*/ 22 w 24"/>
                    <a:gd name="T13" fmla="*/ 9 h 12"/>
                    <a:gd name="T14" fmla="*/ 16 w 24"/>
                    <a:gd name="T15" fmla="*/ 12 h 12"/>
                    <a:gd name="T16" fmla="*/ 9 w 24"/>
                    <a:gd name="T17" fmla="*/ 12 h 12"/>
                    <a:gd name="T18" fmla="*/ 3 w 24"/>
                    <a:gd name="T19" fmla="*/ 9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9" y="0"/>
                      </a:lnTo>
                      <a:lnTo>
                        <a:pt x="16" y="0"/>
                      </a:lnTo>
                      <a:lnTo>
                        <a:pt x="22" y="2"/>
                      </a:lnTo>
                      <a:lnTo>
                        <a:pt x="24" y="5"/>
                      </a:lnTo>
                      <a:lnTo>
                        <a:pt x="22" y="9"/>
                      </a:lnTo>
                      <a:lnTo>
                        <a:pt x="16" y="12"/>
                      </a:lnTo>
                      <a:lnTo>
                        <a:pt x="9" y="12"/>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36" name="Freeform 1222"/>
                <p:cNvSpPr>
                  <a:spLocks/>
                </p:cNvSpPr>
                <p:nvPr/>
              </p:nvSpPr>
              <p:spPr bwMode="auto">
                <a:xfrm>
                  <a:off x="4278" y="759"/>
                  <a:ext cx="25" cy="12"/>
                </a:xfrm>
                <a:custGeom>
                  <a:avLst/>
                  <a:gdLst>
                    <a:gd name="T0" fmla="*/ 0 w 25"/>
                    <a:gd name="T1" fmla="*/ 6 h 12"/>
                    <a:gd name="T2" fmla="*/ 2 w 25"/>
                    <a:gd name="T3" fmla="*/ 2 h 12"/>
                    <a:gd name="T4" fmla="*/ 8 w 25"/>
                    <a:gd name="T5" fmla="*/ 0 h 12"/>
                    <a:gd name="T6" fmla="*/ 16 w 25"/>
                    <a:gd name="T7" fmla="*/ 0 h 12"/>
                    <a:gd name="T8" fmla="*/ 22 w 25"/>
                    <a:gd name="T9" fmla="*/ 2 h 12"/>
                    <a:gd name="T10" fmla="*/ 25 w 25"/>
                    <a:gd name="T11" fmla="*/ 6 h 12"/>
                    <a:gd name="T12" fmla="*/ 22 w 25"/>
                    <a:gd name="T13" fmla="*/ 10 h 12"/>
                    <a:gd name="T14" fmla="*/ 16 w 25"/>
                    <a:gd name="T15" fmla="*/ 12 h 12"/>
                    <a:gd name="T16" fmla="*/ 8 w 25"/>
                    <a:gd name="T17" fmla="*/ 12 h 12"/>
                    <a:gd name="T18" fmla="*/ 2 w 25"/>
                    <a:gd name="T19" fmla="*/ 10 h 12"/>
                    <a:gd name="T20" fmla="*/ 0 w 25"/>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6"/>
                      </a:moveTo>
                      <a:lnTo>
                        <a:pt x="2" y="2"/>
                      </a:lnTo>
                      <a:lnTo>
                        <a:pt x="8" y="0"/>
                      </a:lnTo>
                      <a:lnTo>
                        <a:pt x="16" y="0"/>
                      </a:lnTo>
                      <a:lnTo>
                        <a:pt x="22" y="2"/>
                      </a:lnTo>
                      <a:lnTo>
                        <a:pt x="25" y="6"/>
                      </a:lnTo>
                      <a:lnTo>
                        <a:pt x="22" y="10"/>
                      </a:lnTo>
                      <a:lnTo>
                        <a:pt x="16" y="12"/>
                      </a:lnTo>
                      <a:lnTo>
                        <a:pt x="8"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37" name="Freeform 1223"/>
                <p:cNvSpPr>
                  <a:spLocks/>
                </p:cNvSpPr>
                <p:nvPr/>
              </p:nvSpPr>
              <p:spPr bwMode="auto">
                <a:xfrm>
                  <a:off x="4135" y="739"/>
                  <a:ext cx="23" cy="13"/>
                </a:xfrm>
                <a:custGeom>
                  <a:avLst/>
                  <a:gdLst>
                    <a:gd name="T0" fmla="*/ 0 w 23"/>
                    <a:gd name="T1" fmla="*/ 7 h 13"/>
                    <a:gd name="T2" fmla="*/ 1 w 23"/>
                    <a:gd name="T3" fmla="*/ 4 h 13"/>
                    <a:gd name="T4" fmla="*/ 7 w 23"/>
                    <a:gd name="T5" fmla="*/ 0 h 13"/>
                    <a:gd name="T6" fmla="*/ 15 w 23"/>
                    <a:gd name="T7" fmla="*/ 0 h 13"/>
                    <a:gd name="T8" fmla="*/ 21 w 23"/>
                    <a:gd name="T9" fmla="*/ 4 h 13"/>
                    <a:gd name="T10" fmla="*/ 23 w 23"/>
                    <a:gd name="T11" fmla="*/ 7 h 13"/>
                    <a:gd name="T12" fmla="*/ 21 w 23"/>
                    <a:gd name="T13" fmla="*/ 10 h 13"/>
                    <a:gd name="T14" fmla="*/ 15 w 23"/>
                    <a:gd name="T15" fmla="*/ 13 h 13"/>
                    <a:gd name="T16" fmla="*/ 7 w 23"/>
                    <a:gd name="T17" fmla="*/ 13 h 13"/>
                    <a:gd name="T18" fmla="*/ 1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1" y="4"/>
                      </a:lnTo>
                      <a:lnTo>
                        <a:pt x="7" y="0"/>
                      </a:lnTo>
                      <a:lnTo>
                        <a:pt x="15" y="0"/>
                      </a:lnTo>
                      <a:lnTo>
                        <a:pt x="21" y="4"/>
                      </a:lnTo>
                      <a:lnTo>
                        <a:pt x="23" y="7"/>
                      </a:lnTo>
                      <a:lnTo>
                        <a:pt x="21" y="10"/>
                      </a:lnTo>
                      <a:lnTo>
                        <a:pt x="15" y="13"/>
                      </a:lnTo>
                      <a:lnTo>
                        <a:pt x="7" y="13"/>
                      </a:lnTo>
                      <a:lnTo>
                        <a:pt x="1"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38" name="Freeform 1224"/>
                <p:cNvSpPr>
                  <a:spLocks/>
                </p:cNvSpPr>
                <p:nvPr/>
              </p:nvSpPr>
              <p:spPr bwMode="auto">
                <a:xfrm>
                  <a:off x="3990" y="734"/>
                  <a:ext cx="24" cy="12"/>
                </a:xfrm>
                <a:custGeom>
                  <a:avLst/>
                  <a:gdLst>
                    <a:gd name="T0" fmla="*/ 0 w 24"/>
                    <a:gd name="T1" fmla="*/ 5 h 12"/>
                    <a:gd name="T2" fmla="*/ 3 w 24"/>
                    <a:gd name="T3" fmla="*/ 2 h 12"/>
                    <a:gd name="T4" fmla="*/ 8 w 24"/>
                    <a:gd name="T5" fmla="*/ 0 h 12"/>
                    <a:gd name="T6" fmla="*/ 15 w 24"/>
                    <a:gd name="T7" fmla="*/ 0 h 12"/>
                    <a:gd name="T8" fmla="*/ 21 w 24"/>
                    <a:gd name="T9" fmla="*/ 2 h 12"/>
                    <a:gd name="T10" fmla="*/ 24 w 24"/>
                    <a:gd name="T11" fmla="*/ 5 h 12"/>
                    <a:gd name="T12" fmla="*/ 21 w 24"/>
                    <a:gd name="T13" fmla="*/ 10 h 12"/>
                    <a:gd name="T14" fmla="*/ 15 w 24"/>
                    <a:gd name="T15" fmla="*/ 12 h 12"/>
                    <a:gd name="T16" fmla="*/ 8 w 24"/>
                    <a:gd name="T17" fmla="*/ 12 h 12"/>
                    <a:gd name="T18" fmla="*/ 3 w 24"/>
                    <a:gd name="T19" fmla="*/ 10 h 12"/>
                    <a:gd name="T20" fmla="*/ 0 w 24"/>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2"/>
                    <a:gd name="T35" fmla="*/ 24 w 2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2">
                      <a:moveTo>
                        <a:pt x="0" y="5"/>
                      </a:moveTo>
                      <a:lnTo>
                        <a:pt x="3" y="2"/>
                      </a:lnTo>
                      <a:lnTo>
                        <a:pt x="8" y="0"/>
                      </a:lnTo>
                      <a:lnTo>
                        <a:pt x="15" y="0"/>
                      </a:lnTo>
                      <a:lnTo>
                        <a:pt x="21" y="2"/>
                      </a:lnTo>
                      <a:lnTo>
                        <a:pt x="24" y="5"/>
                      </a:lnTo>
                      <a:lnTo>
                        <a:pt x="21" y="10"/>
                      </a:lnTo>
                      <a:lnTo>
                        <a:pt x="15" y="12"/>
                      </a:lnTo>
                      <a:lnTo>
                        <a:pt x="8"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39" name="Freeform 1225"/>
                <p:cNvSpPr>
                  <a:spLocks/>
                </p:cNvSpPr>
                <p:nvPr/>
              </p:nvSpPr>
              <p:spPr bwMode="auto">
                <a:xfrm>
                  <a:off x="3870" y="728"/>
                  <a:ext cx="25" cy="11"/>
                </a:xfrm>
                <a:custGeom>
                  <a:avLst/>
                  <a:gdLst>
                    <a:gd name="T0" fmla="*/ 0 w 25"/>
                    <a:gd name="T1" fmla="*/ 5 h 11"/>
                    <a:gd name="T2" fmla="*/ 2 w 25"/>
                    <a:gd name="T3" fmla="*/ 2 h 11"/>
                    <a:gd name="T4" fmla="*/ 8 w 25"/>
                    <a:gd name="T5" fmla="*/ 0 h 11"/>
                    <a:gd name="T6" fmla="*/ 16 w 25"/>
                    <a:gd name="T7" fmla="*/ 0 h 11"/>
                    <a:gd name="T8" fmla="*/ 22 w 25"/>
                    <a:gd name="T9" fmla="*/ 2 h 11"/>
                    <a:gd name="T10" fmla="*/ 25 w 25"/>
                    <a:gd name="T11" fmla="*/ 5 h 11"/>
                    <a:gd name="T12" fmla="*/ 22 w 25"/>
                    <a:gd name="T13" fmla="*/ 9 h 11"/>
                    <a:gd name="T14" fmla="*/ 16 w 25"/>
                    <a:gd name="T15" fmla="*/ 11 h 11"/>
                    <a:gd name="T16" fmla="*/ 8 w 25"/>
                    <a:gd name="T17" fmla="*/ 11 h 11"/>
                    <a:gd name="T18" fmla="*/ 2 w 25"/>
                    <a:gd name="T19" fmla="*/ 9 h 11"/>
                    <a:gd name="T20" fmla="*/ 0 w 25"/>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1"/>
                    <a:gd name="T35" fmla="*/ 25 w 2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1">
                      <a:moveTo>
                        <a:pt x="0" y="5"/>
                      </a:moveTo>
                      <a:lnTo>
                        <a:pt x="2" y="2"/>
                      </a:lnTo>
                      <a:lnTo>
                        <a:pt x="8" y="0"/>
                      </a:lnTo>
                      <a:lnTo>
                        <a:pt x="16" y="0"/>
                      </a:lnTo>
                      <a:lnTo>
                        <a:pt x="22" y="2"/>
                      </a:lnTo>
                      <a:lnTo>
                        <a:pt x="25" y="5"/>
                      </a:lnTo>
                      <a:lnTo>
                        <a:pt x="22" y="9"/>
                      </a:lnTo>
                      <a:lnTo>
                        <a:pt x="16" y="11"/>
                      </a:lnTo>
                      <a:lnTo>
                        <a:pt x="8" y="11"/>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40" name="Freeform 1226"/>
                <p:cNvSpPr>
                  <a:spLocks/>
                </p:cNvSpPr>
                <p:nvPr/>
              </p:nvSpPr>
              <p:spPr bwMode="auto">
                <a:xfrm>
                  <a:off x="3750" y="728"/>
                  <a:ext cx="24" cy="11"/>
                </a:xfrm>
                <a:custGeom>
                  <a:avLst/>
                  <a:gdLst>
                    <a:gd name="T0" fmla="*/ 0 w 24"/>
                    <a:gd name="T1" fmla="*/ 5 h 11"/>
                    <a:gd name="T2" fmla="*/ 3 w 24"/>
                    <a:gd name="T3" fmla="*/ 2 h 11"/>
                    <a:gd name="T4" fmla="*/ 8 w 24"/>
                    <a:gd name="T5" fmla="*/ 0 h 11"/>
                    <a:gd name="T6" fmla="*/ 15 w 24"/>
                    <a:gd name="T7" fmla="*/ 0 h 11"/>
                    <a:gd name="T8" fmla="*/ 21 w 24"/>
                    <a:gd name="T9" fmla="*/ 2 h 11"/>
                    <a:gd name="T10" fmla="*/ 24 w 24"/>
                    <a:gd name="T11" fmla="*/ 5 h 11"/>
                    <a:gd name="T12" fmla="*/ 21 w 24"/>
                    <a:gd name="T13" fmla="*/ 9 h 11"/>
                    <a:gd name="T14" fmla="*/ 15 w 24"/>
                    <a:gd name="T15" fmla="*/ 11 h 11"/>
                    <a:gd name="T16" fmla="*/ 8 w 24"/>
                    <a:gd name="T17" fmla="*/ 11 h 11"/>
                    <a:gd name="T18" fmla="*/ 3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3" y="2"/>
                      </a:lnTo>
                      <a:lnTo>
                        <a:pt x="8" y="0"/>
                      </a:lnTo>
                      <a:lnTo>
                        <a:pt x="15" y="0"/>
                      </a:lnTo>
                      <a:lnTo>
                        <a:pt x="21" y="2"/>
                      </a:lnTo>
                      <a:lnTo>
                        <a:pt x="24" y="5"/>
                      </a:lnTo>
                      <a:lnTo>
                        <a:pt x="21" y="9"/>
                      </a:lnTo>
                      <a:lnTo>
                        <a:pt x="15" y="11"/>
                      </a:lnTo>
                      <a:lnTo>
                        <a:pt x="8" y="11"/>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41" name="Freeform 1227"/>
                <p:cNvSpPr>
                  <a:spLocks/>
                </p:cNvSpPr>
                <p:nvPr/>
              </p:nvSpPr>
              <p:spPr bwMode="auto">
                <a:xfrm>
                  <a:off x="3618" y="728"/>
                  <a:ext cx="24" cy="11"/>
                </a:xfrm>
                <a:custGeom>
                  <a:avLst/>
                  <a:gdLst>
                    <a:gd name="T0" fmla="*/ 0 w 24"/>
                    <a:gd name="T1" fmla="*/ 5 h 11"/>
                    <a:gd name="T2" fmla="*/ 2 w 24"/>
                    <a:gd name="T3" fmla="*/ 2 h 11"/>
                    <a:gd name="T4" fmla="*/ 8 w 24"/>
                    <a:gd name="T5" fmla="*/ 0 h 11"/>
                    <a:gd name="T6" fmla="*/ 15 w 24"/>
                    <a:gd name="T7" fmla="*/ 0 h 11"/>
                    <a:gd name="T8" fmla="*/ 21 w 24"/>
                    <a:gd name="T9" fmla="*/ 2 h 11"/>
                    <a:gd name="T10" fmla="*/ 24 w 24"/>
                    <a:gd name="T11" fmla="*/ 5 h 11"/>
                    <a:gd name="T12" fmla="*/ 21 w 24"/>
                    <a:gd name="T13" fmla="*/ 9 h 11"/>
                    <a:gd name="T14" fmla="*/ 15 w 24"/>
                    <a:gd name="T15" fmla="*/ 11 h 11"/>
                    <a:gd name="T16" fmla="*/ 8 w 24"/>
                    <a:gd name="T17" fmla="*/ 11 h 11"/>
                    <a:gd name="T18" fmla="*/ 2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2" y="2"/>
                      </a:lnTo>
                      <a:lnTo>
                        <a:pt x="8" y="0"/>
                      </a:lnTo>
                      <a:lnTo>
                        <a:pt x="15" y="0"/>
                      </a:lnTo>
                      <a:lnTo>
                        <a:pt x="21" y="2"/>
                      </a:lnTo>
                      <a:lnTo>
                        <a:pt x="24" y="5"/>
                      </a:lnTo>
                      <a:lnTo>
                        <a:pt x="21" y="9"/>
                      </a:lnTo>
                      <a:lnTo>
                        <a:pt x="15" y="11"/>
                      </a:lnTo>
                      <a:lnTo>
                        <a:pt x="8" y="11"/>
                      </a:lnTo>
                      <a:lnTo>
                        <a:pt x="2"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42" name="Freeform 1228"/>
                <p:cNvSpPr>
                  <a:spLocks/>
                </p:cNvSpPr>
                <p:nvPr/>
              </p:nvSpPr>
              <p:spPr bwMode="auto">
                <a:xfrm>
                  <a:off x="3510" y="728"/>
                  <a:ext cx="24" cy="11"/>
                </a:xfrm>
                <a:custGeom>
                  <a:avLst/>
                  <a:gdLst>
                    <a:gd name="T0" fmla="*/ 0 w 24"/>
                    <a:gd name="T1" fmla="*/ 5 h 11"/>
                    <a:gd name="T2" fmla="*/ 3 w 24"/>
                    <a:gd name="T3" fmla="*/ 2 h 11"/>
                    <a:gd name="T4" fmla="*/ 8 w 24"/>
                    <a:gd name="T5" fmla="*/ 0 h 11"/>
                    <a:gd name="T6" fmla="*/ 15 w 24"/>
                    <a:gd name="T7" fmla="*/ 0 h 11"/>
                    <a:gd name="T8" fmla="*/ 21 w 24"/>
                    <a:gd name="T9" fmla="*/ 2 h 11"/>
                    <a:gd name="T10" fmla="*/ 24 w 24"/>
                    <a:gd name="T11" fmla="*/ 5 h 11"/>
                    <a:gd name="T12" fmla="*/ 21 w 24"/>
                    <a:gd name="T13" fmla="*/ 9 h 11"/>
                    <a:gd name="T14" fmla="*/ 15 w 24"/>
                    <a:gd name="T15" fmla="*/ 11 h 11"/>
                    <a:gd name="T16" fmla="*/ 8 w 24"/>
                    <a:gd name="T17" fmla="*/ 11 h 11"/>
                    <a:gd name="T18" fmla="*/ 3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3" y="2"/>
                      </a:lnTo>
                      <a:lnTo>
                        <a:pt x="8" y="0"/>
                      </a:lnTo>
                      <a:lnTo>
                        <a:pt x="15" y="0"/>
                      </a:lnTo>
                      <a:lnTo>
                        <a:pt x="21" y="2"/>
                      </a:lnTo>
                      <a:lnTo>
                        <a:pt x="24" y="5"/>
                      </a:lnTo>
                      <a:lnTo>
                        <a:pt x="21" y="9"/>
                      </a:lnTo>
                      <a:lnTo>
                        <a:pt x="15" y="11"/>
                      </a:lnTo>
                      <a:lnTo>
                        <a:pt x="8" y="11"/>
                      </a:lnTo>
                      <a:lnTo>
                        <a:pt x="3"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43" name="Freeform 1229"/>
                <p:cNvSpPr>
                  <a:spLocks/>
                </p:cNvSpPr>
                <p:nvPr/>
              </p:nvSpPr>
              <p:spPr bwMode="auto">
                <a:xfrm>
                  <a:off x="3378" y="728"/>
                  <a:ext cx="24" cy="11"/>
                </a:xfrm>
                <a:custGeom>
                  <a:avLst/>
                  <a:gdLst>
                    <a:gd name="T0" fmla="*/ 0 w 24"/>
                    <a:gd name="T1" fmla="*/ 5 h 11"/>
                    <a:gd name="T2" fmla="*/ 1 w 24"/>
                    <a:gd name="T3" fmla="*/ 2 h 11"/>
                    <a:gd name="T4" fmla="*/ 8 w 24"/>
                    <a:gd name="T5" fmla="*/ 0 h 11"/>
                    <a:gd name="T6" fmla="*/ 15 w 24"/>
                    <a:gd name="T7" fmla="*/ 0 h 11"/>
                    <a:gd name="T8" fmla="*/ 21 w 24"/>
                    <a:gd name="T9" fmla="*/ 2 h 11"/>
                    <a:gd name="T10" fmla="*/ 24 w 24"/>
                    <a:gd name="T11" fmla="*/ 5 h 11"/>
                    <a:gd name="T12" fmla="*/ 21 w 24"/>
                    <a:gd name="T13" fmla="*/ 9 h 11"/>
                    <a:gd name="T14" fmla="*/ 15 w 24"/>
                    <a:gd name="T15" fmla="*/ 11 h 11"/>
                    <a:gd name="T16" fmla="*/ 8 w 24"/>
                    <a:gd name="T17" fmla="*/ 11 h 11"/>
                    <a:gd name="T18" fmla="*/ 1 w 24"/>
                    <a:gd name="T19" fmla="*/ 9 h 11"/>
                    <a:gd name="T20" fmla="*/ 0 w 24"/>
                    <a:gd name="T21" fmla="*/ 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1"/>
                    <a:gd name="T35" fmla="*/ 24 w 2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1">
                      <a:moveTo>
                        <a:pt x="0" y="5"/>
                      </a:moveTo>
                      <a:lnTo>
                        <a:pt x="1" y="2"/>
                      </a:lnTo>
                      <a:lnTo>
                        <a:pt x="8" y="0"/>
                      </a:lnTo>
                      <a:lnTo>
                        <a:pt x="15" y="0"/>
                      </a:lnTo>
                      <a:lnTo>
                        <a:pt x="21" y="2"/>
                      </a:lnTo>
                      <a:lnTo>
                        <a:pt x="24" y="5"/>
                      </a:lnTo>
                      <a:lnTo>
                        <a:pt x="21" y="9"/>
                      </a:lnTo>
                      <a:lnTo>
                        <a:pt x="15" y="11"/>
                      </a:lnTo>
                      <a:lnTo>
                        <a:pt x="8" y="11"/>
                      </a:lnTo>
                      <a:lnTo>
                        <a:pt x="1" y="9"/>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44" name="Freeform 1230"/>
                <p:cNvSpPr>
                  <a:spLocks/>
                </p:cNvSpPr>
                <p:nvPr/>
              </p:nvSpPr>
              <p:spPr bwMode="auto">
                <a:xfrm>
                  <a:off x="3245" y="734"/>
                  <a:ext cx="25" cy="12"/>
                </a:xfrm>
                <a:custGeom>
                  <a:avLst/>
                  <a:gdLst>
                    <a:gd name="T0" fmla="*/ 0 w 25"/>
                    <a:gd name="T1" fmla="*/ 5 h 12"/>
                    <a:gd name="T2" fmla="*/ 3 w 25"/>
                    <a:gd name="T3" fmla="*/ 2 h 12"/>
                    <a:gd name="T4" fmla="*/ 9 w 25"/>
                    <a:gd name="T5" fmla="*/ 0 h 12"/>
                    <a:gd name="T6" fmla="*/ 16 w 25"/>
                    <a:gd name="T7" fmla="*/ 0 h 12"/>
                    <a:gd name="T8" fmla="*/ 22 w 25"/>
                    <a:gd name="T9" fmla="*/ 2 h 12"/>
                    <a:gd name="T10" fmla="*/ 25 w 25"/>
                    <a:gd name="T11" fmla="*/ 5 h 12"/>
                    <a:gd name="T12" fmla="*/ 22 w 25"/>
                    <a:gd name="T13" fmla="*/ 10 h 12"/>
                    <a:gd name="T14" fmla="*/ 16 w 25"/>
                    <a:gd name="T15" fmla="*/ 12 h 12"/>
                    <a:gd name="T16" fmla="*/ 9 w 25"/>
                    <a:gd name="T17" fmla="*/ 12 h 12"/>
                    <a:gd name="T18" fmla="*/ 3 w 25"/>
                    <a:gd name="T19" fmla="*/ 10 h 12"/>
                    <a:gd name="T20" fmla="*/ 0 w 25"/>
                    <a:gd name="T21" fmla="*/ 5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2"/>
                    <a:gd name="T35" fmla="*/ 25 w 2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2">
                      <a:moveTo>
                        <a:pt x="0" y="5"/>
                      </a:moveTo>
                      <a:lnTo>
                        <a:pt x="3" y="2"/>
                      </a:lnTo>
                      <a:lnTo>
                        <a:pt x="9" y="0"/>
                      </a:lnTo>
                      <a:lnTo>
                        <a:pt x="16" y="0"/>
                      </a:lnTo>
                      <a:lnTo>
                        <a:pt x="22" y="2"/>
                      </a:lnTo>
                      <a:lnTo>
                        <a:pt x="25" y="5"/>
                      </a:lnTo>
                      <a:lnTo>
                        <a:pt x="22" y="10"/>
                      </a:lnTo>
                      <a:lnTo>
                        <a:pt x="16" y="12"/>
                      </a:lnTo>
                      <a:lnTo>
                        <a:pt x="9" y="12"/>
                      </a:lnTo>
                      <a:lnTo>
                        <a:pt x="3" y="10"/>
                      </a:lnTo>
                      <a:lnTo>
                        <a:pt x="0" y="5"/>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45" name="Freeform 1231"/>
                <p:cNvSpPr>
                  <a:spLocks/>
                </p:cNvSpPr>
                <p:nvPr/>
              </p:nvSpPr>
              <p:spPr bwMode="auto">
                <a:xfrm>
                  <a:off x="3126" y="739"/>
                  <a:ext cx="23" cy="13"/>
                </a:xfrm>
                <a:custGeom>
                  <a:avLst/>
                  <a:gdLst>
                    <a:gd name="T0" fmla="*/ 0 w 23"/>
                    <a:gd name="T1" fmla="*/ 7 h 13"/>
                    <a:gd name="T2" fmla="*/ 2 w 23"/>
                    <a:gd name="T3" fmla="*/ 4 h 13"/>
                    <a:gd name="T4" fmla="*/ 8 w 23"/>
                    <a:gd name="T5" fmla="*/ 0 h 13"/>
                    <a:gd name="T6" fmla="*/ 16 w 23"/>
                    <a:gd name="T7" fmla="*/ 0 h 13"/>
                    <a:gd name="T8" fmla="*/ 21 w 23"/>
                    <a:gd name="T9" fmla="*/ 4 h 13"/>
                    <a:gd name="T10" fmla="*/ 23 w 23"/>
                    <a:gd name="T11" fmla="*/ 7 h 13"/>
                    <a:gd name="T12" fmla="*/ 21 w 23"/>
                    <a:gd name="T13" fmla="*/ 10 h 13"/>
                    <a:gd name="T14" fmla="*/ 16 w 23"/>
                    <a:gd name="T15" fmla="*/ 13 h 13"/>
                    <a:gd name="T16" fmla="*/ 8 w 23"/>
                    <a:gd name="T17" fmla="*/ 13 h 13"/>
                    <a:gd name="T18" fmla="*/ 2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2" y="4"/>
                      </a:lnTo>
                      <a:lnTo>
                        <a:pt x="8" y="0"/>
                      </a:lnTo>
                      <a:lnTo>
                        <a:pt x="16" y="0"/>
                      </a:lnTo>
                      <a:lnTo>
                        <a:pt x="21" y="4"/>
                      </a:lnTo>
                      <a:lnTo>
                        <a:pt x="23" y="7"/>
                      </a:lnTo>
                      <a:lnTo>
                        <a:pt x="21" y="10"/>
                      </a:lnTo>
                      <a:lnTo>
                        <a:pt x="16" y="13"/>
                      </a:lnTo>
                      <a:lnTo>
                        <a:pt x="8"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46" name="Freeform 1232"/>
                <p:cNvSpPr>
                  <a:spLocks/>
                </p:cNvSpPr>
                <p:nvPr/>
              </p:nvSpPr>
              <p:spPr bwMode="auto">
                <a:xfrm>
                  <a:off x="2994" y="739"/>
                  <a:ext cx="23" cy="13"/>
                </a:xfrm>
                <a:custGeom>
                  <a:avLst/>
                  <a:gdLst>
                    <a:gd name="T0" fmla="*/ 0 w 23"/>
                    <a:gd name="T1" fmla="*/ 7 h 13"/>
                    <a:gd name="T2" fmla="*/ 2 w 23"/>
                    <a:gd name="T3" fmla="*/ 4 h 13"/>
                    <a:gd name="T4" fmla="*/ 7 w 23"/>
                    <a:gd name="T5" fmla="*/ 0 h 13"/>
                    <a:gd name="T6" fmla="*/ 15 w 23"/>
                    <a:gd name="T7" fmla="*/ 0 h 13"/>
                    <a:gd name="T8" fmla="*/ 21 w 23"/>
                    <a:gd name="T9" fmla="*/ 4 h 13"/>
                    <a:gd name="T10" fmla="*/ 23 w 23"/>
                    <a:gd name="T11" fmla="*/ 7 h 13"/>
                    <a:gd name="T12" fmla="*/ 21 w 23"/>
                    <a:gd name="T13" fmla="*/ 10 h 13"/>
                    <a:gd name="T14" fmla="*/ 15 w 23"/>
                    <a:gd name="T15" fmla="*/ 13 h 13"/>
                    <a:gd name="T16" fmla="*/ 7 w 23"/>
                    <a:gd name="T17" fmla="*/ 13 h 13"/>
                    <a:gd name="T18" fmla="*/ 2 w 23"/>
                    <a:gd name="T19" fmla="*/ 10 h 13"/>
                    <a:gd name="T20" fmla="*/ 0 w 23"/>
                    <a:gd name="T21" fmla="*/ 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3"/>
                    <a:gd name="T35" fmla="*/ 23 w 2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3">
                      <a:moveTo>
                        <a:pt x="0" y="7"/>
                      </a:moveTo>
                      <a:lnTo>
                        <a:pt x="2" y="4"/>
                      </a:lnTo>
                      <a:lnTo>
                        <a:pt x="7" y="0"/>
                      </a:lnTo>
                      <a:lnTo>
                        <a:pt x="15" y="0"/>
                      </a:lnTo>
                      <a:lnTo>
                        <a:pt x="21" y="4"/>
                      </a:lnTo>
                      <a:lnTo>
                        <a:pt x="23" y="7"/>
                      </a:lnTo>
                      <a:lnTo>
                        <a:pt x="21" y="10"/>
                      </a:lnTo>
                      <a:lnTo>
                        <a:pt x="15" y="13"/>
                      </a:lnTo>
                      <a:lnTo>
                        <a:pt x="7" y="13"/>
                      </a:lnTo>
                      <a:lnTo>
                        <a:pt x="2" y="10"/>
                      </a:lnTo>
                      <a:lnTo>
                        <a:pt x="0" y="7"/>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47" name="Freeform 1233"/>
                <p:cNvSpPr>
                  <a:spLocks/>
                </p:cNvSpPr>
                <p:nvPr/>
              </p:nvSpPr>
              <p:spPr bwMode="auto">
                <a:xfrm>
                  <a:off x="2862" y="759"/>
                  <a:ext cx="23" cy="12"/>
                </a:xfrm>
                <a:custGeom>
                  <a:avLst/>
                  <a:gdLst>
                    <a:gd name="T0" fmla="*/ 0 w 23"/>
                    <a:gd name="T1" fmla="*/ 6 h 12"/>
                    <a:gd name="T2" fmla="*/ 1 w 23"/>
                    <a:gd name="T3" fmla="*/ 2 h 12"/>
                    <a:gd name="T4" fmla="*/ 7 w 23"/>
                    <a:gd name="T5" fmla="*/ 0 h 12"/>
                    <a:gd name="T6" fmla="*/ 15 w 23"/>
                    <a:gd name="T7" fmla="*/ 0 h 12"/>
                    <a:gd name="T8" fmla="*/ 21 w 23"/>
                    <a:gd name="T9" fmla="*/ 2 h 12"/>
                    <a:gd name="T10" fmla="*/ 23 w 23"/>
                    <a:gd name="T11" fmla="*/ 6 h 12"/>
                    <a:gd name="T12" fmla="*/ 21 w 23"/>
                    <a:gd name="T13" fmla="*/ 10 h 12"/>
                    <a:gd name="T14" fmla="*/ 15 w 23"/>
                    <a:gd name="T15" fmla="*/ 12 h 12"/>
                    <a:gd name="T16" fmla="*/ 7 w 23"/>
                    <a:gd name="T17" fmla="*/ 12 h 12"/>
                    <a:gd name="T18" fmla="*/ 1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1" y="2"/>
                      </a:lnTo>
                      <a:lnTo>
                        <a:pt x="7" y="0"/>
                      </a:lnTo>
                      <a:lnTo>
                        <a:pt x="15" y="0"/>
                      </a:lnTo>
                      <a:lnTo>
                        <a:pt x="21" y="2"/>
                      </a:lnTo>
                      <a:lnTo>
                        <a:pt x="23" y="6"/>
                      </a:lnTo>
                      <a:lnTo>
                        <a:pt x="21" y="10"/>
                      </a:lnTo>
                      <a:lnTo>
                        <a:pt x="15" y="12"/>
                      </a:lnTo>
                      <a:lnTo>
                        <a:pt x="7" y="12"/>
                      </a:lnTo>
                      <a:lnTo>
                        <a:pt x="1"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48" name="Freeform 1234"/>
                <p:cNvSpPr>
                  <a:spLocks/>
                </p:cNvSpPr>
                <p:nvPr/>
              </p:nvSpPr>
              <p:spPr bwMode="auto">
                <a:xfrm>
                  <a:off x="2754" y="778"/>
                  <a:ext cx="23" cy="12"/>
                </a:xfrm>
                <a:custGeom>
                  <a:avLst/>
                  <a:gdLst>
                    <a:gd name="T0" fmla="*/ 0 w 23"/>
                    <a:gd name="T1" fmla="*/ 6 h 12"/>
                    <a:gd name="T2" fmla="*/ 2 w 23"/>
                    <a:gd name="T3" fmla="*/ 2 h 12"/>
                    <a:gd name="T4" fmla="*/ 7 w 23"/>
                    <a:gd name="T5" fmla="*/ 0 h 12"/>
                    <a:gd name="T6" fmla="*/ 14 w 23"/>
                    <a:gd name="T7" fmla="*/ 0 h 12"/>
                    <a:gd name="T8" fmla="*/ 21 w 23"/>
                    <a:gd name="T9" fmla="*/ 2 h 12"/>
                    <a:gd name="T10" fmla="*/ 23 w 23"/>
                    <a:gd name="T11" fmla="*/ 6 h 12"/>
                    <a:gd name="T12" fmla="*/ 21 w 23"/>
                    <a:gd name="T13" fmla="*/ 10 h 12"/>
                    <a:gd name="T14" fmla="*/ 14 w 23"/>
                    <a:gd name="T15" fmla="*/ 12 h 12"/>
                    <a:gd name="T16" fmla="*/ 7 w 23"/>
                    <a:gd name="T17" fmla="*/ 12 h 12"/>
                    <a:gd name="T18" fmla="*/ 2 w 23"/>
                    <a:gd name="T19" fmla="*/ 10 h 12"/>
                    <a:gd name="T20" fmla="*/ 0 w 23"/>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2"/>
                    <a:gd name="T35" fmla="*/ 23 w 2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2">
                      <a:moveTo>
                        <a:pt x="0" y="6"/>
                      </a:moveTo>
                      <a:lnTo>
                        <a:pt x="2" y="2"/>
                      </a:lnTo>
                      <a:lnTo>
                        <a:pt x="7" y="0"/>
                      </a:lnTo>
                      <a:lnTo>
                        <a:pt x="14" y="0"/>
                      </a:lnTo>
                      <a:lnTo>
                        <a:pt x="21" y="2"/>
                      </a:lnTo>
                      <a:lnTo>
                        <a:pt x="23" y="6"/>
                      </a:lnTo>
                      <a:lnTo>
                        <a:pt x="21" y="10"/>
                      </a:lnTo>
                      <a:lnTo>
                        <a:pt x="14" y="12"/>
                      </a:lnTo>
                      <a:lnTo>
                        <a:pt x="7" y="12"/>
                      </a:lnTo>
                      <a:lnTo>
                        <a:pt x="2" y="10"/>
                      </a:lnTo>
                      <a:lnTo>
                        <a:pt x="0" y="6"/>
                      </a:lnTo>
                      <a:close/>
                    </a:path>
                  </a:pathLst>
                </a:custGeom>
                <a:solidFill>
                  <a:srgbClr val="000000"/>
                </a:solidFill>
                <a:ln w="11113">
                  <a:solidFill>
                    <a:srgbClr val="000000"/>
                  </a:solidFill>
                  <a:round/>
                  <a:headEnd/>
                  <a:tailEnd/>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49" name="Freeform 1235"/>
                <p:cNvSpPr>
                  <a:spLocks/>
                </p:cNvSpPr>
                <p:nvPr/>
              </p:nvSpPr>
              <p:spPr bwMode="auto">
                <a:xfrm>
                  <a:off x="3245" y="486"/>
                  <a:ext cx="337" cy="279"/>
                </a:xfrm>
                <a:custGeom>
                  <a:avLst/>
                  <a:gdLst>
                    <a:gd name="T0" fmla="*/ 0 w 337"/>
                    <a:gd name="T1" fmla="*/ 279 h 279"/>
                    <a:gd name="T2" fmla="*/ 0 w 337"/>
                    <a:gd name="T3" fmla="*/ 117 h 279"/>
                    <a:gd name="T4" fmla="*/ 3 w 337"/>
                    <a:gd name="T5" fmla="*/ 96 h 279"/>
                    <a:gd name="T6" fmla="*/ 9 w 337"/>
                    <a:gd name="T7" fmla="*/ 77 h 279"/>
                    <a:gd name="T8" fmla="*/ 19 w 337"/>
                    <a:gd name="T9" fmla="*/ 58 h 279"/>
                    <a:gd name="T10" fmla="*/ 32 w 337"/>
                    <a:gd name="T11" fmla="*/ 42 h 279"/>
                    <a:gd name="T12" fmla="*/ 49 w 337"/>
                    <a:gd name="T13" fmla="*/ 27 h 279"/>
                    <a:gd name="T14" fmla="*/ 67 w 337"/>
                    <a:gd name="T15" fmla="*/ 16 h 279"/>
                    <a:gd name="T16" fmla="*/ 90 w 337"/>
                    <a:gd name="T17" fmla="*/ 8 h 279"/>
                    <a:gd name="T18" fmla="*/ 112 w 337"/>
                    <a:gd name="T19" fmla="*/ 2 h 279"/>
                    <a:gd name="T20" fmla="*/ 134 w 337"/>
                    <a:gd name="T21" fmla="*/ 0 h 279"/>
                    <a:gd name="T22" fmla="*/ 337 w 337"/>
                    <a:gd name="T23" fmla="*/ 0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7"/>
                    <a:gd name="T37" fmla="*/ 0 h 279"/>
                    <a:gd name="T38" fmla="*/ 337 w 337"/>
                    <a:gd name="T39" fmla="*/ 279 h 2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7" h="279">
                      <a:moveTo>
                        <a:pt x="0" y="279"/>
                      </a:moveTo>
                      <a:lnTo>
                        <a:pt x="0" y="117"/>
                      </a:lnTo>
                      <a:lnTo>
                        <a:pt x="3" y="96"/>
                      </a:lnTo>
                      <a:lnTo>
                        <a:pt x="9" y="77"/>
                      </a:lnTo>
                      <a:lnTo>
                        <a:pt x="19" y="58"/>
                      </a:lnTo>
                      <a:lnTo>
                        <a:pt x="32" y="42"/>
                      </a:lnTo>
                      <a:lnTo>
                        <a:pt x="49" y="27"/>
                      </a:lnTo>
                      <a:lnTo>
                        <a:pt x="67" y="16"/>
                      </a:lnTo>
                      <a:lnTo>
                        <a:pt x="90" y="8"/>
                      </a:lnTo>
                      <a:lnTo>
                        <a:pt x="112" y="2"/>
                      </a:lnTo>
                      <a:lnTo>
                        <a:pt x="134" y="0"/>
                      </a:lnTo>
                      <a:lnTo>
                        <a:pt x="337" y="0"/>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650" name="Freeform 1236"/>
                <p:cNvSpPr>
                  <a:spLocks/>
                </p:cNvSpPr>
                <p:nvPr/>
              </p:nvSpPr>
              <p:spPr bwMode="auto">
                <a:xfrm>
                  <a:off x="3582" y="486"/>
                  <a:ext cx="288" cy="355"/>
                </a:xfrm>
                <a:custGeom>
                  <a:avLst/>
                  <a:gdLst>
                    <a:gd name="T0" fmla="*/ 288 w 288"/>
                    <a:gd name="T1" fmla="*/ 355 h 355"/>
                    <a:gd name="T2" fmla="*/ 288 w 288"/>
                    <a:gd name="T3" fmla="*/ 101 h 355"/>
                    <a:gd name="T4" fmla="*/ 285 w 288"/>
                    <a:gd name="T5" fmla="*/ 81 h 355"/>
                    <a:gd name="T6" fmla="*/ 279 w 288"/>
                    <a:gd name="T7" fmla="*/ 62 h 355"/>
                    <a:gd name="T8" fmla="*/ 269 w 288"/>
                    <a:gd name="T9" fmla="*/ 44 h 355"/>
                    <a:gd name="T10" fmla="*/ 254 w 288"/>
                    <a:gd name="T11" fmla="*/ 29 h 355"/>
                    <a:gd name="T12" fmla="*/ 237 w 288"/>
                    <a:gd name="T13" fmla="*/ 18 h 355"/>
                    <a:gd name="T14" fmla="*/ 217 w 288"/>
                    <a:gd name="T15" fmla="*/ 8 h 355"/>
                    <a:gd name="T16" fmla="*/ 196 w 288"/>
                    <a:gd name="T17" fmla="*/ 2 h 355"/>
                    <a:gd name="T18" fmla="*/ 173 w 288"/>
                    <a:gd name="T19" fmla="*/ 0 h 355"/>
                    <a:gd name="T20" fmla="*/ 0 w 288"/>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355"/>
                    <a:gd name="T35" fmla="*/ 288 w 288"/>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355">
                      <a:moveTo>
                        <a:pt x="288" y="355"/>
                      </a:moveTo>
                      <a:lnTo>
                        <a:pt x="288" y="101"/>
                      </a:lnTo>
                      <a:lnTo>
                        <a:pt x="285" y="81"/>
                      </a:lnTo>
                      <a:lnTo>
                        <a:pt x="279" y="62"/>
                      </a:lnTo>
                      <a:lnTo>
                        <a:pt x="269" y="44"/>
                      </a:lnTo>
                      <a:lnTo>
                        <a:pt x="254" y="29"/>
                      </a:lnTo>
                      <a:lnTo>
                        <a:pt x="237" y="18"/>
                      </a:lnTo>
                      <a:lnTo>
                        <a:pt x="217" y="8"/>
                      </a:lnTo>
                      <a:lnTo>
                        <a:pt x="196" y="2"/>
                      </a:lnTo>
                      <a:lnTo>
                        <a:pt x="173" y="0"/>
                      </a:lnTo>
                      <a:lnTo>
                        <a:pt x="0" y="0"/>
                      </a:lnTo>
                    </a:path>
                  </a:pathLst>
                </a:custGeom>
                <a:noFill/>
                <a:ln w="50800">
                  <a:solidFill>
                    <a:srgbClr val="C0C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sp>
          <p:nvSpPr>
            <p:cNvPr id="19504" name="Text Box 1237"/>
            <p:cNvSpPr txBox="1">
              <a:spLocks noChangeArrowheads="1"/>
            </p:cNvSpPr>
            <p:nvPr/>
          </p:nvSpPr>
          <p:spPr bwMode="auto">
            <a:xfrm>
              <a:off x="4092" y="3616"/>
              <a:ext cx="41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3513">
                <a:defRPr>
                  <a:solidFill>
                    <a:schemeClr val="tx1"/>
                  </a:solidFill>
                  <a:latin typeface="Calibri" panose="020F0502020204030204" pitchFamily="34" charset="0"/>
                </a:defRPr>
              </a:lvl1pPr>
              <a:lvl2pPr marL="742950" indent="-285750" defTabSz="163513">
                <a:defRPr>
                  <a:solidFill>
                    <a:schemeClr val="tx1"/>
                  </a:solidFill>
                  <a:latin typeface="Calibri" panose="020F0502020204030204" pitchFamily="34" charset="0"/>
                </a:defRPr>
              </a:lvl2pPr>
              <a:lvl3pPr marL="1143000" indent="-228600" defTabSz="163513">
                <a:defRPr>
                  <a:solidFill>
                    <a:schemeClr val="tx1"/>
                  </a:solidFill>
                  <a:latin typeface="Calibri" panose="020F0502020204030204" pitchFamily="34" charset="0"/>
                </a:defRPr>
              </a:lvl3pPr>
              <a:lvl4pPr marL="1600200" indent="-228600" defTabSz="163513">
                <a:defRPr>
                  <a:solidFill>
                    <a:schemeClr val="tx1"/>
                  </a:solidFill>
                  <a:latin typeface="Calibri" panose="020F0502020204030204" pitchFamily="34" charset="0"/>
                </a:defRPr>
              </a:lvl4pPr>
              <a:lvl5pPr marL="2057400" indent="-228600" defTabSz="163513">
                <a:defRPr>
                  <a:solidFill>
                    <a:schemeClr val="tx1"/>
                  </a:solidFill>
                  <a:latin typeface="Calibri" panose="020F0502020204030204" pitchFamily="34" charset="0"/>
                </a:defRPr>
              </a:lvl5pPr>
              <a:lvl6pPr marL="2514600" indent="-228600" defTabSz="163513" fontAlgn="base">
                <a:spcBef>
                  <a:spcPct val="0"/>
                </a:spcBef>
                <a:spcAft>
                  <a:spcPct val="0"/>
                </a:spcAft>
                <a:defRPr>
                  <a:solidFill>
                    <a:schemeClr val="tx1"/>
                  </a:solidFill>
                  <a:latin typeface="Calibri" panose="020F0502020204030204" pitchFamily="34" charset="0"/>
                </a:defRPr>
              </a:lvl6pPr>
              <a:lvl7pPr marL="2971800" indent="-228600" defTabSz="163513" fontAlgn="base">
                <a:spcBef>
                  <a:spcPct val="0"/>
                </a:spcBef>
                <a:spcAft>
                  <a:spcPct val="0"/>
                </a:spcAft>
                <a:defRPr>
                  <a:solidFill>
                    <a:schemeClr val="tx1"/>
                  </a:solidFill>
                  <a:latin typeface="Calibri" panose="020F0502020204030204" pitchFamily="34" charset="0"/>
                </a:defRPr>
              </a:lvl7pPr>
              <a:lvl8pPr marL="3429000" indent="-228600" defTabSz="163513" fontAlgn="base">
                <a:spcBef>
                  <a:spcPct val="0"/>
                </a:spcBef>
                <a:spcAft>
                  <a:spcPct val="0"/>
                </a:spcAft>
                <a:defRPr>
                  <a:solidFill>
                    <a:schemeClr val="tx1"/>
                  </a:solidFill>
                  <a:latin typeface="Calibri" panose="020F0502020204030204" pitchFamily="34" charset="0"/>
                </a:defRPr>
              </a:lvl8pPr>
              <a:lvl9pPr marL="3886200" indent="-228600" defTabSz="163513" fontAlgn="base">
                <a:spcBef>
                  <a:spcPct val="0"/>
                </a:spcBef>
                <a:spcAft>
                  <a:spcPct val="0"/>
                </a:spcAft>
                <a:defRPr>
                  <a:solidFill>
                    <a:schemeClr val="tx1"/>
                  </a:solidFill>
                  <a:latin typeface="Calibri" panose="020F0502020204030204" pitchFamily="34" charset="0"/>
                </a:defRPr>
              </a:lvl9pPr>
            </a:lstStyle>
            <a:p>
              <a:pPr algn="ctr"/>
              <a:r>
                <a:rPr lang="es-ES" altLang="en-US" sz="800"/>
                <a:t>Chrom 2</a:t>
              </a:r>
            </a:p>
          </p:txBody>
        </p:sp>
        <p:sp>
          <p:nvSpPr>
            <p:cNvPr id="19505" name="Freeform 1238"/>
            <p:cNvSpPr>
              <a:spLocks/>
            </p:cNvSpPr>
            <p:nvPr/>
          </p:nvSpPr>
          <p:spPr bwMode="auto">
            <a:xfrm>
              <a:off x="4086" y="3334"/>
              <a:ext cx="360" cy="87"/>
            </a:xfrm>
            <a:custGeom>
              <a:avLst/>
              <a:gdLst>
                <a:gd name="T0" fmla="*/ 0 w 1825"/>
                <a:gd name="T1" fmla="*/ 0 h 533"/>
                <a:gd name="T2" fmla="*/ 0 w 1825"/>
                <a:gd name="T3" fmla="*/ 0 h 533"/>
                <a:gd name="T4" fmla="*/ 0 w 1825"/>
                <a:gd name="T5" fmla="*/ 0 h 533"/>
                <a:gd name="T6" fmla="*/ 0 w 1825"/>
                <a:gd name="T7" fmla="*/ 0 h 533"/>
                <a:gd name="T8" fmla="*/ 0 w 1825"/>
                <a:gd name="T9" fmla="*/ 0 h 533"/>
                <a:gd name="T10" fmla="*/ 0 w 1825"/>
                <a:gd name="T11" fmla="*/ 0 h 533"/>
                <a:gd name="T12" fmla="*/ 0 w 1825"/>
                <a:gd name="T13" fmla="*/ 0 h 533"/>
                <a:gd name="T14" fmla="*/ 0 w 1825"/>
                <a:gd name="T15" fmla="*/ 0 h 533"/>
                <a:gd name="T16" fmla="*/ 0 w 1825"/>
                <a:gd name="T17" fmla="*/ 0 h 533"/>
                <a:gd name="T18" fmla="*/ 0 w 1825"/>
                <a:gd name="T19" fmla="*/ 0 h 533"/>
                <a:gd name="T20" fmla="*/ 0 w 1825"/>
                <a:gd name="T21" fmla="*/ 0 h 533"/>
                <a:gd name="T22" fmla="*/ 0 w 1825"/>
                <a:gd name="T23" fmla="*/ 0 h 533"/>
                <a:gd name="T24" fmla="*/ 0 w 1825"/>
                <a:gd name="T25" fmla="*/ 0 h 533"/>
                <a:gd name="T26" fmla="*/ 0 w 1825"/>
                <a:gd name="T27" fmla="*/ 0 h 533"/>
                <a:gd name="T28" fmla="*/ 0 w 1825"/>
                <a:gd name="T29" fmla="*/ 0 h 533"/>
                <a:gd name="T30" fmla="*/ 0 w 1825"/>
                <a:gd name="T31" fmla="*/ 0 h 533"/>
                <a:gd name="T32" fmla="*/ 0 w 1825"/>
                <a:gd name="T33" fmla="*/ 0 h 533"/>
                <a:gd name="T34" fmla="*/ 0 w 1825"/>
                <a:gd name="T35" fmla="*/ 0 h 533"/>
                <a:gd name="T36" fmla="*/ 0 w 1825"/>
                <a:gd name="T37" fmla="*/ 0 h 533"/>
                <a:gd name="T38" fmla="*/ 0 w 1825"/>
                <a:gd name="T39" fmla="*/ 0 h 533"/>
                <a:gd name="T40" fmla="*/ 0 w 1825"/>
                <a:gd name="T41" fmla="*/ 0 h 533"/>
                <a:gd name="T42" fmla="*/ 0 w 1825"/>
                <a:gd name="T43" fmla="*/ 0 h 533"/>
                <a:gd name="T44" fmla="*/ 0 w 1825"/>
                <a:gd name="T45" fmla="*/ 0 h 533"/>
                <a:gd name="T46" fmla="*/ 0 w 1825"/>
                <a:gd name="T47" fmla="*/ 0 h 533"/>
                <a:gd name="T48" fmla="*/ 0 w 1825"/>
                <a:gd name="T49" fmla="*/ 0 h 533"/>
                <a:gd name="T50" fmla="*/ 0 w 1825"/>
                <a:gd name="T51" fmla="*/ 0 h 533"/>
                <a:gd name="T52" fmla="*/ 0 w 1825"/>
                <a:gd name="T53" fmla="*/ 0 h 533"/>
                <a:gd name="T54" fmla="*/ 0 w 1825"/>
                <a:gd name="T55" fmla="*/ 0 h 533"/>
                <a:gd name="T56" fmla="*/ 0 w 1825"/>
                <a:gd name="T57" fmla="*/ 0 h 533"/>
                <a:gd name="T58" fmla="*/ 0 w 1825"/>
                <a:gd name="T59" fmla="*/ 0 h 533"/>
                <a:gd name="T60" fmla="*/ 0 w 1825"/>
                <a:gd name="T61" fmla="*/ 0 h 533"/>
                <a:gd name="T62" fmla="*/ 0 w 1825"/>
                <a:gd name="T63" fmla="*/ 0 h 533"/>
                <a:gd name="T64" fmla="*/ 0 w 1825"/>
                <a:gd name="T65" fmla="*/ 0 h 533"/>
                <a:gd name="T66" fmla="*/ 0 w 1825"/>
                <a:gd name="T67" fmla="*/ 0 h 533"/>
                <a:gd name="T68" fmla="*/ 0 w 1825"/>
                <a:gd name="T69" fmla="*/ 0 h 533"/>
                <a:gd name="T70" fmla="*/ 0 w 1825"/>
                <a:gd name="T71" fmla="*/ 0 h 533"/>
                <a:gd name="T72" fmla="*/ 0 w 1825"/>
                <a:gd name="T73" fmla="*/ 0 h 533"/>
                <a:gd name="T74" fmla="*/ 0 w 1825"/>
                <a:gd name="T75" fmla="*/ 0 h 533"/>
                <a:gd name="T76" fmla="*/ 0 w 1825"/>
                <a:gd name="T77" fmla="*/ 0 h 533"/>
                <a:gd name="T78" fmla="*/ 0 w 1825"/>
                <a:gd name="T79" fmla="*/ 0 h 533"/>
                <a:gd name="T80" fmla="*/ 0 w 1825"/>
                <a:gd name="T81" fmla="*/ 0 h 533"/>
                <a:gd name="T82" fmla="*/ 0 w 1825"/>
                <a:gd name="T83" fmla="*/ 0 h 533"/>
                <a:gd name="T84" fmla="*/ 0 w 1825"/>
                <a:gd name="T85" fmla="*/ 0 h 533"/>
                <a:gd name="T86" fmla="*/ 0 w 1825"/>
                <a:gd name="T87" fmla="*/ 0 h 533"/>
                <a:gd name="T88" fmla="*/ 0 w 1825"/>
                <a:gd name="T89" fmla="*/ 0 h 5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25"/>
                <a:gd name="T136" fmla="*/ 0 h 533"/>
                <a:gd name="T137" fmla="*/ 1825 w 1825"/>
                <a:gd name="T138" fmla="*/ 533 h 5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25" h="533">
                  <a:moveTo>
                    <a:pt x="0" y="0"/>
                  </a:moveTo>
                  <a:lnTo>
                    <a:pt x="0" y="431"/>
                  </a:lnTo>
                  <a:lnTo>
                    <a:pt x="2" y="438"/>
                  </a:lnTo>
                  <a:lnTo>
                    <a:pt x="10" y="445"/>
                  </a:lnTo>
                  <a:lnTo>
                    <a:pt x="21" y="453"/>
                  </a:lnTo>
                  <a:lnTo>
                    <a:pt x="37" y="459"/>
                  </a:lnTo>
                  <a:lnTo>
                    <a:pt x="57" y="466"/>
                  </a:lnTo>
                  <a:lnTo>
                    <a:pt x="82" y="473"/>
                  </a:lnTo>
                  <a:lnTo>
                    <a:pt x="112" y="480"/>
                  </a:lnTo>
                  <a:lnTo>
                    <a:pt x="146" y="485"/>
                  </a:lnTo>
                  <a:lnTo>
                    <a:pt x="182" y="492"/>
                  </a:lnTo>
                  <a:lnTo>
                    <a:pt x="223" y="497"/>
                  </a:lnTo>
                  <a:lnTo>
                    <a:pt x="267" y="502"/>
                  </a:lnTo>
                  <a:lnTo>
                    <a:pt x="315" y="508"/>
                  </a:lnTo>
                  <a:lnTo>
                    <a:pt x="366" y="512"/>
                  </a:lnTo>
                  <a:lnTo>
                    <a:pt x="419" y="516"/>
                  </a:lnTo>
                  <a:lnTo>
                    <a:pt x="475" y="520"/>
                  </a:lnTo>
                  <a:lnTo>
                    <a:pt x="534" y="523"/>
                  </a:lnTo>
                  <a:lnTo>
                    <a:pt x="593" y="526"/>
                  </a:lnTo>
                  <a:lnTo>
                    <a:pt x="656" y="528"/>
                  </a:lnTo>
                  <a:lnTo>
                    <a:pt x="719" y="529"/>
                  </a:lnTo>
                  <a:lnTo>
                    <a:pt x="783" y="532"/>
                  </a:lnTo>
                  <a:lnTo>
                    <a:pt x="847" y="532"/>
                  </a:lnTo>
                  <a:lnTo>
                    <a:pt x="913" y="533"/>
                  </a:lnTo>
                  <a:lnTo>
                    <a:pt x="978" y="532"/>
                  </a:lnTo>
                  <a:lnTo>
                    <a:pt x="1043" y="532"/>
                  </a:lnTo>
                  <a:lnTo>
                    <a:pt x="1107" y="529"/>
                  </a:lnTo>
                  <a:lnTo>
                    <a:pt x="1170" y="528"/>
                  </a:lnTo>
                  <a:lnTo>
                    <a:pt x="1232" y="526"/>
                  </a:lnTo>
                  <a:lnTo>
                    <a:pt x="1291" y="523"/>
                  </a:lnTo>
                  <a:lnTo>
                    <a:pt x="1350" y="520"/>
                  </a:lnTo>
                  <a:lnTo>
                    <a:pt x="1406" y="516"/>
                  </a:lnTo>
                  <a:lnTo>
                    <a:pt x="1459" y="512"/>
                  </a:lnTo>
                  <a:lnTo>
                    <a:pt x="1510" y="508"/>
                  </a:lnTo>
                  <a:lnTo>
                    <a:pt x="1558" y="502"/>
                  </a:lnTo>
                  <a:lnTo>
                    <a:pt x="1603" y="497"/>
                  </a:lnTo>
                  <a:lnTo>
                    <a:pt x="1644" y="492"/>
                  </a:lnTo>
                  <a:lnTo>
                    <a:pt x="1681" y="485"/>
                  </a:lnTo>
                  <a:lnTo>
                    <a:pt x="1713" y="480"/>
                  </a:lnTo>
                  <a:lnTo>
                    <a:pt x="1743" y="473"/>
                  </a:lnTo>
                  <a:lnTo>
                    <a:pt x="1768" y="466"/>
                  </a:lnTo>
                  <a:lnTo>
                    <a:pt x="1788" y="459"/>
                  </a:lnTo>
                  <a:lnTo>
                    <a:pt x="1804" y="453"/>
                  </a:lnTo>
                  <a:lnTo>
                    <a:pt x="1817" y="445"/>
                  </a:lnTo>
                  <a:lnTo>
                    <a:pt x="1823" y="438"/>
                  </a:lnTo>
                  <a:lnTo>
                    <a:pt x="1825" y="431"/>
                  </a:lnTo>
                  <a:lnTo>
                    <a:pt x="1825" y="0"/>
                  </a:lnTo>
                  <a:lnTo>
                    <a:pt x="1823" y="6"/>
                  </a:lnTo>
                  <a:lnTo>
                    <a:pt x="1817" y="11"/>
                  </a:lnTo>
                  <a:lnTo>
                    <a:pt x="1804" y="17"/>
                  </a:lnTo>
                  <a:lnTo>
                    <a:pt x="1788" y="22"/>
                  </a:lnTo>
                  <a:lnTo>
                    <a:pt x="1768" y="27"/>
                  </a:lnTo>
                  <a:lnTo>
                    <a:pt x="1743" y="32"/>
                  </a:lnTo>
                  <a:lnTo>
                    <a:pt x="1713" y="37"/>
                  </a:lnTo>
                  <a:lnTo>
                    <a:pt x="1681" y="41"/>
                  </a:lnTo>
                  <a:lnTo>
                    <a:pt x="1644" y="46"/>
                  </a:lnTo>
                  <a:lnTo>
                    <a:pt x="1603" y="50"/>
                  </a:lnTo>
                  <a:lnTo>
                    <a:pt x="1558" y="54"/>
                  </a:lnTo>
                  <a:lnTo>
                    <a:pt x="1510" y="58"/>
                  </a:lnTo>
                  <a:lnTo>
                    <a:pt x="1459" y="62"/>
                  </a:lnTo>
                  <a:lnTo>
                    <a:pt x="1406" y="64"/>
                  </a:lnTo>
                  <a:lnTo>
                    <a:pt x="1350" y="67"/>
                  </a:lnTo>
                  <a:lnTo>
                    <a:pt x="1291" y="69"/>
                  </a:lnTo>
                  <a:lnTo>
                    <a:pt x="1232" y="72"/>
                  </a:lnTo>
                  <a:lnTo>
                    <a:pt x="1170" y="74"/>
                  </a:lnTo>
                  <a:lnTo>
                    <a:pt x="1107" y="75"/>
                  </a:lnTo>
                  <a:lnTo>
                    <a:pt x="1043" y="76"/>
                  </a:lnTo>
                  <a:lnTo>
                    <a:pt x="978" y="76"/>
                  </a:lnTo>
                  <a:lnTo>
                    <a:pt x="913" y="77"/>
                  </a:lnTo>
                  <a:lnTo>
                    <a:pt x="847" y="76"/>
                  </a:lnTo>
                  <a:lnTo>
                    <a:pt x="783" y="76"/>
                  </a:lnTo>
                  <a:lnTo>
                    <a:pt x="719" y="75"/>
                  </a:lnTo>
                  <a:lnTo>
                    <a:pt x="656" y="74"/>
                  </a:lnTo>
                  <a:lnTo>
                    <a:pt x="593" y="72"/>
                  </a:lnTo>
                  <a:lnTo>
                    <a:pt x="534" y="69"/>
                  </a:lnTo>
                  <a:lnTo>
                    <a:pt x="475" y="67"/>
                  </a:lnTo>
                  <a:lnTo>
                    <a:pt x="419" y="64"/>
                  </a:lnTo>
                  <a:lnTo>
                    <a:pt x="366" y="62"/>
                  </a:lnTo>
                  <a:lnTo>
                    <a:pt x="315" y="58"/>
                  </a:lnTo>
                  <a:lnTo>
                    <a:pt x="267" y="54"/>
                  </a:lnTo>
                  <a:lnTo>
                    <a:pt x="223" y="50"/>
                  </a:lnTo>
                  <a:lnTo>
                    <a:pt x="182" y="46"/>
                  </a:lnTo>
                  <a:lnTo>
                    <a:pt x="146" y="41"/>
                  </a:lnTo>
                  <a:lnTo>
                    <a:pt x="112" y="37"/>
                  </a:lnTo>
                  <a:lnTo>
                    <a:pt x="82" y="32"/>
                  </a:lnTo>
                  <a:lnTo>
                    <a:pt x="57" y="27"/>
                  </a:lnTo>
                  <a:lnTo>
                    <a:pt x="37" y="22"/>
                  </a:lnTo>
                  <a:lnTo>
                    <a:pt x="21" y="17"/>
                  </a:lnTo>
                  <a:lnTo>
                    <a:pt x="10" y="11"/>
                  </a:lnTo>
                  <a:lnTo>
                    <a:pt x="2" y="6"/>
                  </a:lnTo>
                  <a:lnTo>
                    <a:pt x="0" y="0"/>
                  </a:lnTo>
                  <a:close/>
                </a:path>
              </a:pathLst>
            </a:custGeom>
            <a:noFill/>
            <a:ln w="11176">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19478" name="AutoShape 1240"/>
          <p:cNvSpPr>
            <a:spLocks noChangeArrowheads="1"/>
          </p:cNvSpPr>
          <p:nvPr/>
        </p:nvSpPr>
        <p:spPr bwMode="auto">
          <a:xfrm rot="5400000">
            <a:off x="8022431" y="4048919"/>
            <a:ext cx="307975" cy="134938"/>
          </a:xfrm>
          <a:prstGeom prst="rightArrow">
            <a:avLst>
              <a:gd name="adj1" fmla="val 50000"/>
              <a:gd name="adj2" fmla="val 57059"/>
            </a:avLst>
          </a:prstGeom>
          <a:solidFill>
            <a:schemeClr val="hlink"/>
          </a:solidFill>
          <a:ln w="9525">
            <a:solidFill>
              <a:schemeClr val="tx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79" name="AutoShape 1241"/>
          <p:cNvSpPr>
            <a:spLocks noChangeArrowheads="1"/>
          </p:cNvSpPr>
          <p:nvPr/>
        </p:nvSpPr>
        <p:spPr bwMode="auto">
          <a:xfrm flipH="1">
            <a:off x="7273925" y="4926013"/>
            <a:ext cx="414338" cy="136525"/>
          </a:xfrm>
          <a:prstGeom prst="rightArrow">
            <a:avLst>
              <a:gd name="adj1" fmla="val 50000"/>
              <a:gd name="adj2" fmla="val 75872"/>
            </a:avLst>
          </a:prstGeom>
          <a:solidFill>
            <a:schemeClr val="hlink"/>
          </a:solidFill>
          <a:ln w="9525">
            <a:solidFill>
              <a:schemeClr val="tx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80" name="AutoShape 1242"/>
          <p:cNvSpPr>
            <a:spLocks noChangeArrowheads="1"/>
          </p:cNvSpPr>
          <p:nvPr/>
        </p:nvSpPr>
        <p:spPr bwMode="auto">
          <a:xfrm flipH="1">
            <a:off x="1765300" y="4926013"/>
            <a:ext cx="414338" cy="136525"/>
          </a:xfrm>
          <a:prstGeom prst="rightArrow">
            <a:avLst>
              <a:gd name="adj1" fmla="val 50000"/>
              <a:gd name="adj2" fmla="val 75872"/>
            </a:avLst>
          </a:prstGeom>
          <a:solidFill>
            <a:schemeClr val="hlink"/>
          </a:solidFill>
          <a:ln w="9525">
            <a:solidFill>
              <a:schemeClr val="tx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81" name="AutoShape 1243"/>
          <p:cNvSpPr>
            <a:spLocks noChangeArrowheads="1"/>
          </p:cNvSpPr>
          <p:nvPr/>
        </p:nvSpPr>
        <p:spPr bwMode="auto">
          <a:xfrm>
            <a:off x="7343775" y="2949575"/>
            <a:ext cx="414338" cy="136525"/>
          </a:xfrm>
          <a:prstGeom prst="rightArrow">
            <a:avLst>
              <a:gd name="adj1" fmla="val 50000"/>
              <a:gd name="adj2" fmla="val 75872"/>
            </a:avLst>
          </a:prstGeom>
          <a:solidFill>
            <a:schemeClr val="hlink"/>
          </a:solidFill>
          <a:ln w="9525">
            <a:solidFill>
              <a:schemeClr val="tx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82" name="AutoShape 1244"/>
          <p:cNvSpPr>
            <a:spLocks noChangeArrowheads="1"/>
          </p:cNvSpPr>
          <p:nvPr/>
        </p:nvSpPr>
        <p:spPr bwMode="auto">
          <a:xfrm flipH="1">
            <a:off x="3521075" y="4926013"/>
            <a:ext cx="414338" cy="136525"/>
          </a:xfrm>
          <a:prstGeom prst="rightArrow">
            <a:avLst>
              <a:gd name="adj1" fmla="val 50000"/>
              <a:gd name="adj2" fmla="val 75872"/>
            </a:avLst>
          </a:prstGeom>
          <a:solidFill>
            <a:schemeClr val="hlink"/>
          </a:solidFill>
          <a:ln w="9525">
            <a:solidFill>
              <a:schemeClr val="tx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19483" name="Group 1259"/>
          <p:cNvGrpSpPr>
            <a:grpSpLocks/>
          </p:cNvGrpSpPr>
          <p:nvPr/>
        </p:nvGrpSpPr>
        <p:grpSpPr bwMode="auto">
          <a:xfrm flipH="1">
            <a:off x="1981200" y="2971800"/>
            <a:ext cx="465138" cy="254000"/>
            <a:chOff x="131" y="983"/>
            <a:chExt cx="298" cy="173"/>
          </a:xfrm>
        </p:grpSpPr>
        <p:sp>
          <p:nvSpPr>
            <p:cNvPr id="19490" name="Rectangle 1260"/>
            <p:cNvSpPr>
              <a:spLocks noChangeArrowheads="1"/>
            </p:cNvSpPr>
            <p:nvPr/>
          </p:nvSpPr>
          <p:spPr bwMode="auto">
            <a:xfrm>
              <a:off x="227" y="1072"/>
              <a:ext cx="102" cy="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19491" name="Group 1261"/>
            <p:cNvGrpSpPr>
              <a:grpSpLocks/>
            </p:cNvGrpSpPr>
            <p:nvPr/>
          </p:nvGrpSpPr>
          <p:grpSpPr bwMode="auto">
            <a:xfrm>
              <a:off x="131" y="983"/>
              <a:ext cx="298" cy="173"/>
              <a:chOff x="3206" y="1246"/>
              <a:chExt cx="1518" cy="1242"/>
            </a:xfrm>
          </p:grpSpPr>
          <p:sp>
            <p:nvSpPr>
              <p:cNvPr id="19492" name="Rectangle 1262"/>
              <p:cNvSpPr>
                <a:spLocks noChangeArrowheads="1"/>
              </p:cNvSpPr>
              <p:nvPr/>
            </p:nvSpPr>
            <p:spPr bwMode="auto">
              <a:xfrm>
                <a:off x="3597" y="1246"/>
                <a:ext cx="710" cy="21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93" name="Freeform 1263"/>
              <p:cNvSpPr>
                <a:spLocks/>
              </p:cNvSpPr>
              <p:nvPr/>
            </p:nvSpPr>
            <p:spPr bwMode="auto">
              <a:xfrm>
                <a:off x="3316" y="1435"/>
                <a:ext cx="1309" cy="1053"/>
              </a:xfrm>
              <a:custGeom>
                <a:avLst/>
                <a:gdLst>
                  <a:gd name="T0" fmla="*/ 8808905 w 354"/>
                  <a:gd name="T1" fmla="*/ 9898288 h 285"/>
                  <a:gd name="T2" fmla="*/ 3175279 w 354"/>
                  <a:gd name="T3" fmla="*/ 9898288 h 285"/>
                  <a:gd name="T4" fmla="*/ 3175279 w 354"/>
                  <a:gd name="T5" fmla="*/ 3647813 h 285"/>
                  <a:gd name="T6" fmla="*/ 0 w 354"/>
                  <a:gd name="T7" fmla="*/ 1493442 h 285"/>
                  <a:gd name="T8" fmla="*/ 736253 w 354"/>
                  <a:gd name="T9" fmla="*/ 0 h 285"/>
                  <a:gd name="T10" fmla="*/ 3175279 w 354"/>
                  <a:gd name="T11" fmla="*/ 1353681 h 285"/>
                  <a:gd name="T12" fmla="*/ 3251929 w 354"/>
                  <a:gd name="T13" fmla="*/ 205941 h 285"/>
                  <a:gd name="T14" fmla="*/ 8914024 w 354"/>
                  <a:gd name="T15" fmla="*/ 205941 h 285"/>
                  <a:gd name="T16" fmla="*/ 8847635 w 354"/>
                  <a:gd name="T17" fmla="*/ 1248924 h 285"/>
                  <a:gd name="T18" fmla="*/ 11531972 w 354"/>
                  <a:gd name="T19" fmla="*/ 37827 h 285"/>
                  <a:gd name="T20" fmla="*/ 12372542 w 354"/>
                  <a:gd name="T21" fmla="*/ 1391508 h 285"/>
                  <a:gd name="T22" fmla="*/ 8808905 w 354"/>
                  <a:gd name="T23" fmla="*/ 3647813 h 285"/>
                  <a:gd name="T24" fmla="*/ 8808905 w 354"/>
                  <a:gd name="T25" fmla="*/ 9898288 h 2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4"/>
                  <a:gd name="T40" fmla="*/ 0 h 285"/>
                  <a:gd name="T41" fmla="*/ 354 w 354"/>
                  <a:gd name="T42" fmla="*/ 285 h 2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4" h="285">
                    <a:moveTo>
                      <a:pt x="252" y="285"/>
                    </a:moveTo>
                    <a:lnTo>
                      <a:pt x="91" y="285"/>
                    </a:lnTo>
                    <a:lnTo>
                      <a:pt x="91" y="105"/>
                    </a:lnTo>
                    <a:lnTo>
                      <a:pt x="0" y="43"/>
                    </a:lnTo>
                    <a:lnTo>
                      <a:pt x="21" y="0"/>
                    </a:lnTo>
                    <a:lnTo>
                      <a:pt x="91" y="39"/>
                    </a:lnTo>
                    <a:lnTo>
                      <a:pt x="93" y="6"/>
                    </a:lnTo>
                    <a:lnTo>
                      <a:pt x="255" y="6"/>
                    </a:lnTo>
                    <a:lnTo>
                      <a:pt x="253" y="36"/>
                    </a:lnTo>
                    <a:lnTo>
                      <a:pt x="330" y="1"/>
                    </a:lnTo>
                    <a:lnTo>
                      <a:pt x="354" y="40"/>
                    </a:lnTo>
                    <a:lnTo>
                      <a:pt x="252" y="105"/>
                    </a:lnTo>
                    <a:lnTo>
                      <a:pt x="252" y="285"/>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94" name="Rectangle 1264"/>
              <p:cNvSpPr>
                <a:spLocks noChangeArrowheads="1"/>
              </p:cNvSpPr>
              <p:nvPr/>
            </p:nvSpPr>
            <p:spPr bwMode="auto">
              <a:xfrm rot="3540000">
                <a:off x="4473" y="1372"/>
                <a:ext cx="336" cy="16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95" name="Rectangle 1265"/>
              <p:cNvSpPr>
                <a:spLocks noChangeArrowheads="1"/>
              </p:cNvSpPr>
              <p:nvPr/>
            </p:nvSpPr>
            <p:spPr bwMode="auto">
              <a:xfrm rot="17760000" flipH="1">
                <a:off x="3120" y="1380"/>
                <a:ext cx="337" cy="16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19496" name="Group 1266"/>
              <p:cNvGrpSpPr>
                <a:grpSpLocks/>
              </p:cNvGrpSpPr>
              <p:nvPr/>
            </p:nvGrpSpPr>
            <p:grpSpPr bwMode="auto">
              <a:xfrm>
                <a:off x="3771" y="1464"/>
                <a:ext cx="366" cy="932"/>
                <a:chOff x="3771" y="1464"/>
                <a:chExt cx="366" cy="932"/>
              </a:xfrm>
            </p:grpSpPr>
            <p:sp>
              <p:nvSpPr>
                <p:cNvPr id="19497" name="Rectangle 1267"/>
                <p:cNvSpPr>
                  <a:spLocks noChangeArrowheads="1"/>
                </p:cNvSpPr>
                <p:nvPr/>
              </p:nvSpPr>
              <p:spPr bwMode="auto">
                <a:xfrm>
                  <a:off x="3915" y="1967"/>
                  <a:ext cx="85" cy="42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98" name="Rectangle 1268"/>
                <p:cNvSpPr>
                  <a:spLocks noChangeArrowheads="1"/>
                </p:cNvSpPr>
                <p:nvPr/>
              </p:nvSpPr>
              <p:spPr bwMode="auto">
                <a:xfrm>
                  <a:off x="4052" y="2278"/>
                  <a:ext cx="85" cy="4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99" name="Line 1269"/>
                <p:cNvSpPr>
                  <a:spLocks noChangeShapeType="1"/>
                </p:cNvSpPr>
                <p:nvPr/>
              </p:nvSpPr>
              <p:spPr bwMode="auto">
                <a:xfrm>
                  <a:off x="4000" y="2300"/>
                  <a:ext cx="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19500" name="Rectangle 1270"/>
                <p:cNvSpPr>
                  <a:spLocks noChangeArrowheads="1"/>
                </p:cNvSpPr>
                <p:nvPr/>
              </p:nvSpPr>
              <p:spPr bwMode="auto">
                <a:xfrm flipH="1">
                  <a:off x="3771" y="2278"/>
                  <a:ext cx="85" cy="4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501" name="Line 1271"/>
                <p:cNvSpPr>
                  <a:spLocks noChangeShapeType="1"/>
                </p:cNvSpPr>
                <p:nvPr/>
              </p:nvSpPr>
              <p:spPr bwMode="auto">
                <a:xfrm flipH="1">
                  <a:off x="3858" y="2300"/>
                  <a:ext cx="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19502" name="Line 1272"/>
                <p:cNvSpPr>
                  <a:spLocks noChangeShapeType="1"/>
                </p:cNvSpPr>
                <p:nvPr/>
              </p:nvSpPr>
              <p:spPr bwMode="auto">
                <a:xfrm>
                  <a:off x="3955" y="1464"/>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grpSp>
        </p:grpSp>
      </p:grpSp>
      <p:sp>
        <p:nvSpPr>
          <p:cNvPr id="19484" name="AutoShape 1080"/>
          <p:cNvSpPr>
            <a:spLocks noChangeArrowheads="1"/>
          </p:cNvSpPr>
          <p:nvPr/>
        </p:nvSpPr>
        <p:spPr bwMode="auto">
          <a:xfrm>
            <a:off x="3886200" y="2971800"/>
            <a:ext cx="307975" cy="134938"/>
          </a:xfrm>
          <a:prstGeom prst="rightArrow">
            <a:avLst>
              <a:gd name="adj1" fmla="val 50000"/>
              <a:gd name="adj2" fmla="val 57059"/>
            </a:avLst>
          </a:prstGeom>
          <a:solidFill>
            <a:schemeClr val="hlink"/>
          </a:solidFill>
          <a:ln w="9525">
            <a:solidFill>
              <a:schemeClr val="tx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85" name="AutoShape 1080"/>
          <p:cNvSpPr>
            <a:spLocks noChangeArrowheads="1"/>
          </p:cNvSpPr>
          <p:nvPr/>
        </p:nvSpPr>
        <p:spPr bwMode="auto">
          <a:xfrm>
            <a:off x="4876800" y="2971800"/>
            <a:ext cx="307975" cy="134938"/>
          </a:xfrm>
          <a:prstGeom prst="rightArrow">
            <a:avLst>
              <a:gd name="adj1" fmla="val 50000"/>
              <a:gd name="adj2" fmla="val 57059"/>
            </a:avLst>
          </a:prstGeom>
          <a:solidFill>
            <a:schemeClr val="hlink"/>
          </a:solidFill>
          <a:ln w="9525">
            <a:solidFill>
              <a:schemeClr val="tx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86" name="AutoShape 1080"/>
          <p:cNvSpPr>
            <a:spLocks noChangeArrowheads="1"/>
          </p:cNvSpPr>
          <p:nvPr/>
        </p:nvSpPr>
        <p:spPr bwMode="auto">
          <a:xfrm>
            <a:off x="6096000" y="2971800"/>
            <a:ext cx="307975" cy="134938"/>
          </a:xfrm>
          <a:prstGeom prst="rightArrow">
            <a:avLst>
              <a:gd name="adj1" fmla="val 50000"/>
              <a:gd name="adj2" fmla="val 57059"/>
            </a:avLst>
          </a:prstGeom>
          <a:solidFill>
            <a:schemeClr val="hlink"/>
          </a:solidFill>
          <a:ln w="9525">
            <a:solidFill>
              <a:schemeClr val="tx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87" name="AutoShape 1244"/>
          <p:cNvSpPr>
            <a:spLocks noChangeArrowheads="1"/>
          </p:cNvSpPr>
          <p:nvPr/>
        </p:nvSpPr>
        <p:spPr bwMode="auto">
          <a:xfrm flipH="1">
            <a:off x="4953000" y="4953000"/>
            <a:ext cx="414338" cy="136525"/>
          </a:xfrm>
          <a:prstGeom prst="rightArrow">
            <a:avLst>
              <a:gd name="adj1" fmla="val 50000"/>
              <a:gd name="adj2" fmla="val 75872"/>
            </a:avLst>
          </a:prstGeom>
          <a:solidFill>
            <a:schemeClr val="hlink"/>
          </a:solidFill>
          <a:ln w="9525">
            <a:solidFill>
              <a:schemeClr val="tx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9488" name="AutoShape 1244"/>
          <p:cNvSpPr>
            <a:spLocks noChangeArrowheads="1"/>
          </p:cNvSpPr>
          <p:nvPr/>
        </p:nvSpPr>
        <p:spPr bwMode="auto">
          <a:xfrm flipH="1">
            <a:off x="5943600" y="4953000"/>
            <a:ext cx="414338" cy="136525"/>
          </a:xfrm>
          <a:prstGeom prst="rightArrow">
            <a:avLst>
              <a:gd name="adj1" fmla="val 50000"/>
              <a:gd name="adj2" fmla="val 75872"/>
            </a:avLst>
          </a:prstGeom>
          <a:solidFill>
            <a:schemeClr val="hlink"/>
          </a:solidFill>
          <a:ln w="9525">
            <a:solidFill>
              <a:schemeClr val="tx1"/>
            </a:solidFill>
            <a:miter lim="800000"/>
            <a:headEnd/>
            <a:tailEnd/>
          </a:ln>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9489" name="Picture 3" descr="F:\101MSDCF\DSC04086.JPG"/>
          <p:cNvPicPr>
            <a:picLocks noChangeAspect="1" noChangeArrowheads="1"/>
          </p:cNvPicPr>
          <p:nvPr/>
        </p:nvPicPr>
        <p:blipFill>
          <a:blip r:embed="rId3" cstate="print">
            <a:extLst>
              <a:ext uri="{28A0092B-C50C-407E-A947-70E740481C1C}">
                <a14:useLocalDpi xmlns:a14="http://schemas.microsoft.com/office/drawing/2010/main" val="0"/>
              </a:ext>
            </a:extLst>
          </a:blip>
          <a:srcRect l="25156" t="64731" r="64520" b="11182"/>
          <a:stretch>
            <a:fillRect/>
          </a:stretch>
        </p:blipFill>
        <p:spPr bwMode="auto">
          <a:xfrm>
            <a:off x="762000" y="2743200"/>
            <a:ext cx="239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903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4"/>
          <p:cNvGrpSpPr>
            <a:grpSpLocks/>
          </p:cNvGrpSpPr>
          <p:nvPr/>
        </p:nvGrpSpPr>
        <p:grpSpPr bwMode="auto">
          <a:xfrm>
            <a:off x="381000" y="381000"/>
            <a:ext cx="3429000" cy="2089150"/>
            <a:chOff x="240" y="240"/>
            <a:chExt cx="2160" cy="1316"/>
          </a:xfrm>
        </p:grpSpPr>
        <p:sp>
          <p:nvSpPr>
            <p:cNvPr id="94211" name="AutoShape 3"/>
            <p:cNvSpPr>
              <a:spLocks noChangeArrowheads="1"/>
            </p:cNvSpPr>
            <p:nvPr/>
          </p:nvSpPr>
          <p:spPr bwMode="auto">
            <a:xfrm>
              <a:off x="1728" y="240"/>
              <a:ext cx="672" cy="240"/>
            </a:xfrm>
            <a:prstGeom prst="roundRect">
              <a:avLst>
                <a:gd name="adj" fmla="val 16667"/>
              </a:avLst>
            </a:prstGeom>
            <a:solidFill>
              <a:srgbClr val="DDDDDD"/>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1000" b="1">
                  <a:latin typeface="Arial" charset="0"/>
                </a:rPr>
                <a:t>Media Prep</a:t>
              </a:r>
            </a:p>
          </p:txBody>
        </p:sp>
        <p:sp>
          <p:nvSpPr>
            <p:cNvPr id="21726" name="Line 4"/>
            <p:cNvSpPr>
              <a:spLocks noChangeShapeType="1"/>
            </p:cNvSpPr>
            <p:nvPr/>
          </p:nvSpPr>
          <p:spPr bwMode="auto">
            <a:xfrm>
              <a:off x="432" y="960"/>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727" name="Group 5"/>
            <p:cNvGrpSpPr>
              <a:grpSpLocks/>
            </p:cNvGrpSpPr>
            <p:nvPr/>
          </p:nvGrpSpPr>
          <p:grpSpPr bwMode="auto">
            <a:xfrm>
              <a:off x="240" y="288"/>
              <a:ext cx="1202" cy="672"/>
              <a:chOff x="192" y="240"/>
              <a:chExt cx="1202" cy="672"/>
            </a:xfrm>
          </p:grpSpPr>
          <p:sp>
            <p:nvSpPr>
              <p:cNvPr id="94214" name="AutoShape 6"/>
              <p:cNvSpPr>
                <a:spLocks noChangeArrowheads="1"/>
              </p:cNvSpPr>
              <p:nvPr/>
            </p:nvSpPr>
            <p:spPr bwMode="auto">
              <a:xfrm>
                <a:off x="864" y="432"/>
                <a:ext cx="530" cy="212"/>
              </a:xfrm>
              <a:prstGeom prst="roundRect">
                <a:avLst>
                  <a:gd name="adj" fmla="val 16667"/>
                </a:avLst>
              </a:prstGeom>
              <a:solidFill>
                <a:schemeClr val="accent1"/>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a:latin typeface="Arial" charset="0"/>
                  </a:rPr>
                  <a:t>Working Cell</a:t>
                </a:r>
              </a:p>
              <a:p>
                <a:pPr algn="ctr" fontAlgn="auto">
                  <a:spcBef>
                    <a:spcPts val="0"/>
                  </a:spcBef>
                  <a:spcAft>
                    <a:spcPts val="0"/>
                  </a:spcAft>
                  <a:defRPr/>
                </a:pPr>
                <a:r>
                  <a:rPr lang="en-US" sz="800" b="1">
                    <a:latin typeface="Arial" charset="0"/>
                  </a:rPr>
                  <a:t> Bank</a:t>
                </a:r>
              </a:p>
            </p:txBody>
          </p:sp>
          <p:pic>
            <p:nvPicPr>
              <p:cNvPr id="94215" name="Picture 7"/>
              <p:cNvPicPr>
                <a:picLocks noChangeAspect="1" noChangeArrowheads="1"/>
              </p:cNvPicPr>
              <p:nvPr/>
            </p:nvPicPr>
            <p:blipFill>
              <a:blip r:embed="rId3"/>
              <a:srcRect/>
              <a:stretch>
                <a:fillRect/>
              </a:stretch>
            </p:blipFill>
            <p:spPr bwMode="auto">
              <a:xfrm>
                <a:off x="192" y="240"/>
                <a:ext cx="624" cy="672"/>
              </a:xfrm>
              <a:prstGeom prst="rect">
                <a:avLst/>
              </a:prstGeom>
              <a:noFill/>
              <a:ln w="19050">
                <a:solidFill>
                  <a:schemeClr val="tx1"/>
                </a:solidFill>
                <a:miter lim="800000"/>
                <a:headEnd/>
                <a:tailEnd/>
              </a:ln>
              <a:effectLst>
                <a:outerShdw dist="107763" dir="2700000" algn="ctr" rotWithShape="0">
                  <a:schemeClr val="bg2">
                    <a:alpha val="50000"/>
                  </a:schemeClr>
                </a:outerShdw>
              </a:effectLst>
            </p:spPr>
          </p:pic>
        </p:grpSp>
        <p:grpSp>
          <p:nvGrpSpPr>
            <p:cNvPr id="21728" name="Group 41"/>
            <p:cNvGrpSpPr>
              <a:grpSpLocks/>
            </p:cNvGrpSpPr>
            <p:nvPr/>
          </p:nvGrpSpPr>
          <p:grpSpPr bwMode="auto">
            <a:xfrm>
              <a:off x="288" y="816"/>
              <a:ext cx="1680" cy="740"/>
              <a:chOff x="192" y="720"/>
              <a:chExt cx="1680" cy="740"/>
            </a:xfrm>
          </p:grpSpPr>
          <p:pic>
            <p:nvPicPr>
              <p:cNvPr id="21729"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720"/>
                <a:ext cx="336" cy="18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1730" name="Group 43"/>
              <p:cNvGrpSpPr>
                <a:grpSpLocks/>
              </p:cNvGrpSpPr>
              <p:nvPr/>
            </p:nvGrpSpPr>
            <p:grpSpPr bwMode="auto">
              <a:xfrm>
                <a:off x="192" y="960"/>
                <a:ext cx="1680" cy="500"/>
                <a:chOff x="192" y="960"/>
                <a:chExt cx="1680" cy="500"/>
              </a:xfrm>
            </p:grpSpPr>
            <p:sp>
              <p:nvSpPr>
                <p:cNvPr id="94252" name="AutoShape 44"/>
                <p:cNvSpPr>
                  <a:spLocks noChangeArrowheads="1"/>
                </p:cNvSpPr>
                <p:nvPr/>
              </p:nvSpPr>
              <p:spPr bwMode="auto">
                <a:xfrm>
                  <a:off x="192" y="960"/>
                  <a:ext cx="288" cy="192"/>
                </a:xfrm>
                <a:prstGeom prst="roundRect">
                  <a:avLst>
                    <a:gd name="adj" fmla="val 16667"/>
                  </a:avLst>
                </a:prstGeom>
                <a:solidFill>
                  <a:srgbClr val="008080"/>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a:solidFill>
                        <a:schemeClr val="bg1"/>
                      </a:solidFill>
                      <a:latin typeface="Arial" charset="0"/>
                    </a:rPr>
                    <a:t>Sub- </a:t>
                  </a:r>
                </a:p>
                <a:p>
                  <a:pPr algn="ctr" fontAlgn="auto">
                    <a:spcBef>
                      <a:spcPts val="0"/>
                    </a:spcBef>
                    <a:spcAft>
                      <a:spcPts val="0"/>
                    </a:spcAft>
                    <a:defRPr/>
                  </a:pPr>
                  <a:r>
                    <a:rPr lang="en-US" sz="800" b="1">
                      <a:solidFill>
                        <a:schemeClr val="bg1"/>
                      </a:solidFill>
                      <a:latin typeface="Arial" charset="0"/>
                    </a:rPr>
                    <a:t>Culture</a:t>
                  </a:r>
                </a:p>
              </p:txBody>
            </p:sp>
            <p:sp>
              <p:nvSpPr>
                <p:cNvPr id="21732" name="Text Box 45"/>
                <p:cNvSpPr txBox="1">
                  <a:spLocks noChangeArrowheads="1"/>
                </p:cNvSpPr>
                <p:nvPr/>
              </p:nvSpPr>
              <p:spPr bwMode="auto">
                <a:xfrm>
                  <a:off x="432" y="1248"/>
                  <a:ext cx="12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600" b="1">
                      <a:solidFill>
                        <a:srgbClr val="777777"/>
                      </a:solidFill>
                      <a:latin typeface="Arial" panose="020B0604020202020204" pitchFamily="34" charset="0"/>
                    </a:rPr>
                    <a:t>Inoculum</a:t>
                  </a:r>
                </a:p>
              </p:txBody>
            </p:sp>
            <p:sp>
              <p:nvSpPr>
                <p:cNvPr id="21733" name="Line 46"/>
                <p:cNvSpPr>
                  <a:spLocks noChangeShapeType="1"/>
                </p:cNvSpPr>
                <p:nvPr/>
              </p:nvSpPr>
              <p:spPr bwMode="auto">
                <a:xfrm>
                  <a:off x="480" y="1056"/>
                  <a:ext cx="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4" name="Line 47"/>
                <p:cNvSpPr>
                  <a:spLocks noChangeShapeType="1"/>
                </p:cNvSpPr>
                <p:nvPr/>
              </p:nvSpPr>
              <p:spPr bwMode="auto">
                <a:xfrm>
                  <a:off x="192" y="1152"/>
                  <a:ext cx="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5" name="Line 48"/>
                <p:cNvSpPr>
                  <a:spLocks noChangeShapeType="1"/>
                </p:cNvSpPr>
                <p:nvPr/>
              </p:nvSpPr>
              <p:spPr bwMode="auto">
                <a:xfrm>
                  <a:off x="1824" y="1152"/>
                  <a:ext cx="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6" name="Line 49"/>
                <p:cNvSpPr>
                  <a:spLocks noChangeShapeType="1"/>
                </p:cNvSpPr>
                <p:nvPr/>
              </p:nvSpPr>
              <p:spPr bwMode="auto">
                <a:xfrm>
                  <a:off x="1296" y="1344"/>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37" name="Line 50"/>
                <p:cNvSpPr>
                  <a:spLocks noChangeShapeType="1"/>
                </p:cNvSpPr>
                <p:nvPr/>
              </p:nvSpPr>
              <p:spPr bwMode="auto">
                <a:xfrm flipH="1">
                  <a:off x="192" y="1344"/>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38" name="Line 51"/>
                <p:cNvSpPr>
                  <a:spLocks noChangeShapeType="1"/>
                </p:cNvSpPr>
                <p:nvPr/>
              </p:nvSpPr>
              <p:spPr bwMode="auto">
                <a:xfrm>
                  <a:off x="1824" y="1056"/>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0" name="AutoShape 52"/>
                <p:cNvSpPr>
                  <a:spLocks noChangeArrowheads="1"/>
                </p:cNvSpPr>
                <p:nvPr/>
              </p:nvSpPr>
              <p:spPr bwMode="auto">
                <a:xfrm>
                  <a:off x="528" y="960"/>
                  <a:ext cx="288" cy="192"/>
                </a:xfrm>
                <a:prstGeom prst="roundRect">
                  <a:avLst>
                    <a:gd name="adj" fmla="val 16667"/>
                  </a:avLst>
                </a:prstGeom>
                <a:solidFill>
                  <a:srgbClr val="008080"/>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a:solidFill>
                        <a:schemeClr val="bg1"/>
                      </a:solidFill>
                      <a:latin typeface="Arial" charset="0"/>
                    </a:rPr>
                    <a:t>Sub- </a:t>
                  </a:r>
                </a:p>
                <a:p>
                  <a:pPr algn="ctr" fontAlgn="auto">
                    <a:spcBef>
                      <a:spcPts val="0"/>
                    </a:spcBef>
                    <a:spcAft>
                      <a:spcPts val="0"/>
                    </a:spcAft>
                    <a:defRPr/>
                  </a:pPr>
                  <a:r>
                    <a:rPr lang="en-US" sz="800" b="1">
                      <a:solidFill>
                        <a:schemeClr val="bg1"/>
                      </a:solidFill>
                      <a:latin typeface="Arial" charset="0"/>
                    </a:rPr>
                    <a:t>Culture</a:t>
                  </a:r>
                </a:p>
              </p:txBody>
            </p:sp>
            <p:sp>
              <p:nvSpPr>
                <p:cNvPr id="94261" name="AutoShape 53"/>
                <p:cNvSpPr>
                  <a:spLocks noChangeArrowheads="1"/>
                </p:cNvSpPr>
                <p:nvPr/>
              </p:nvSpPr>
              <p:spPr bwMode="auto">
                <a:xfrm>
                  <a:off x="864" y="960"/>
                  <a:ext cx="288" cy="192"/>
                </a:xfrm>
                <a:prstGeom prst="roundRect">
                  <a:avLst>
                    <a:gd name="adj" fmla="val 16667"/>
                  </a:avLst>
                </a:prstGeom>
                <a:solidFill>
                  <a:srgbClr val="008080"/>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a:solidFill>
                        <a:schemeClr val="bg1"/>
                      </a:solidFill>
                      <a:latin typeface="Arial" charset="0"/>
                    </a:rPr>
                    <a:t>Sub- </a:t>
                  </a:r>
                </a:p>
                <a:p>
                  <a:pPr algn="ctr" fontAlgn="auto">
                    <a:spcBef>
                      <a:spcPts val="0"/>
                    </a:spcBef>
                    <a:spcAft>
                      <a:spcPts val="0"/>
                    </a:spcAft>
                    <a:defRPr/>
                  </a:pPr>
                  <a:r>
                    <a:rPr lang="en-US" sz="800" b="1">
                      <a:solidFill>
                        <a:schemeClr val="bg1"/>
                      </a:solidFill>
                      <a:latin typeface="Arial" charset="0"/>
                    </a:rPr>
                    <a:t>Culture</a:t>
                  </a:r>
                </a:p>
              </p:txBody>
            </p:sp>
            <p:sp>
              <p:nvSpPr>
                <p:cNvPr id="21741" name="Line 54"/>
                <p:cNvSpPr>
                  <a:spLocks noChangeShapeType="1"/>
                </p:cNvSpPr>
                <p:nvPr/>
              </p:nvSpPr>
              <p:spPr bwMode="auto">
                <a:xfrm>
                  <a:off x="1152" y="1056"/>
                  <a:ext cx="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3" name="AutoShape 55"/>
                <p:cNvSpPr>
                  <a:spLocks noChangeArrowheads="1"/>
                </p:cNvSpPr>
                <p:nvPr/>
              </p:nvSpPr>
              <p:spPr bwMode="auto">
                <a:xfrm>
                  <a:off x="1200" y="960"/>
                  <a:ext cx="288" cy="192"/>
                </a:xfrm>
                <a:prstGeom prst="roundRect">
                  <a:avLst>
                    <a:gd name="adj" fmla="val 16667"/>
                  </a:avLst>
                </a:prstGeom>
                <a:solidFill>
                  <a:srgbClr val="008080"/>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a:solidFill>
                        <a:schemeClr val="bg1"/>
                      </a:solidFill>
                      <a:latin typeface="Arial" charset="0"/>
                    </a:rPr>
                    <a:t>Sub- </a:t>
                  </a:r>
                </a:p>
                <a:p>
                  <a:pPr algn="ctr" fontAlgn="auto">
                    <a:spcBef>
                      <a:spcPts val="0"/>
                    </a:spcBef>
                    <a:spcAft>
                      <a:spcPts val="0"/>
                    </a:spcAft>
                    <a:defRPr/>
                  </a:pPr>
                  <a:r>
                    <a:rPr lang="en-US" sz="800" b="1">
                      <a:solidFill>
                        <a:schemeClr val="bg1"/>
                      </a:solidFill>
                      <a:latin typeface="Arial" charset="0"/>
                    </a:rPr>
                    <a:t>Culture</a:t>
                  </a:r>
                </a:p>
              </p:txBody>
            </p:sp>
            <p:sp>
              <p:nvSpPr>
                <p:cNvPr id="21743" name="Line 56"/>
                <p:cNvSpPr>
                  <a:spLocks noChangeShapeType="1"/>
                </p:cNvSpPr>
                <p:nvPr/>
              </p:nvSpPr>
              <p:spPr bwMode="auto">
                <a:xfrm>
                  <a:off x="816" y="1056"/>
                  <a:ext cx="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44" name="Line 57"/>
                <p:cNvSpPr>
                  <a:spLocks noChangeShapeType="1"/>
                </p:cNvSpPr>
                <p:nvPr/>
              </p:nvSpPr>
              <p:spPr bwMode="auto">
                <a:xfrm>
                  <a:off x="1488" y="1056"/>
                  <a:ext cx="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6" name="AutoShape 58"/>
                <p:cNvSpPr>
                  <a:spLocks noChangeArrowheads="1"/>
                </p:cNvSpPr>
                <p:nvPr/>
              </p:nvSpPr>
              <p:spPr bwMode="auto">
                <a:xfrm>
                  <a:off x="1536" y="960"/>
                  <a:ext cx="288" cy="192"/>
                </a:xfrm>
                <a:prstGeom prst="roundRect">
                  <a:avLst>
                    <a:gd name="adj" fmla="val 16667"/>
                  </a:avLst>
                </a:prstGeom>
                <a:solidFill>
                  <a:srgbClr val="008080"/>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a:solidFill>
                        <a:schemeClr val="bg1"/>
                      </a:solidFill>
                      <a:latin typeface="Arial" charset="0"/>
                    </a:rPr>
                    <a:t>Sub- </a:t>
                  </a:r>
                </a:p>
                <a:p>
                  <a:pPr algn="ctr" fontAlgn="auto">
                    <a:spcBef>
                      <a:spcPts val="0"/>
                    </a:spcBef>
                    <a:spcAft>
                      <a:spcPts val="0"/>
                    </a:spcAft>
                    <a:defRPr/>
                  </a:pPr>
                  <a:r>
                    <a:rPr lang="en-US" sz="800" b="1">
                      <a:solidFill>
                        <a:schemeClr val="bg1"/>
                      </a:solidFill>
                      <a:latin typeface="Arial" charset="0"/>
                    </a:rPr>
                    <a:t>Culture</a:t>
                  </a:r>
                </a:p>
              </p:txBody>
            </p:sp>
          </p:grpSp>
        </p:grpSp>
      </p:grpSp>
      <p:grpSp>
        <p:nvGrpSpPr>
          <p:cNvPr id="6" name="Group 60"/>
          <p:cNvGrpSpPr>
            <a:grpSpLocks/>
          </p:cNvGrpSpPr>
          <p:nvPr/>
        </p:nvGrpSpPr>
        <p:grpSpPr bwMode="auto">
          <a:xfrm>
            <a:off x="2971800" y="228600"/>
            <a:ext cx="4267200" cy="2209800"/>
            <a:chOff x="1824" y="48"/>
            <a:chExt cx="2688" cy="1392"/>
          </a:xfrm>
        </p:grpSpPr>
        <p:sp>
          <p:nvSpPr>
            <p:cNvPr id="21695" name="Text Box 61"/>
            <p:cNvSpPr txBox="1">
              <a:spLocks noChangeArrowheads="1"/>
            </p:cNvSpPr>
            <p:nvPr/>
          </p:nvSpPr>
          <p:spPr bwMode="auto">
            <a:xfrm>
              <a:off x="3456" y="48"/>
              <a:ext cx="10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Large Scale Bioreactor</a:t>
              </a:r>
            </a:p>
          </p:txBody>
        </p:sp>
        <p:grpSp>
          <p:nvGrpSpPr>
            <p:cNvPr id="21696" name="Group 62"/>
            <p:cNvGrpSpPr>
              <a:grpSpLocks/>
            </p:cNvGrpSpPr>
            <p:nvPr/>
          </p:nvGrpSpPr>
          <p:grpSpPr bwMode="auto">
            <a:xfrm>
              <a:off x="1824" y="144"/>
              <a:ext cx="2544" cy="1296"/>
              <a:chOff x="1824" y="144"/>
              <a:chExt cx="2544" cy="1296"/>
            </a:xfrm>
          </p:grpSpPr>
          <p:sp>
            <p:nvSpPr>
              <p:cNvPr id="94271" name="AutoShape 63"/>
              <p:cNvSpPr>
                <a:spLocks noChangeArrowheads="1"/>
              </p:cNvSpPr>
              <p:nvPr/>
            </p:nvSpPr>
            <p:spPr bwMode="auto">
              <a:xfrm>
                <a:off x="1872" y="912"/>
                <a:ext cx="240" cy="240"/>
              </a:xfrm>
              <a:prstGeom prst="roundRect">
                <a:avLst>
                  <a:gd name="adj" fmla="val 16667"/>
                </a:avLst>
              </a:prstGeom>
              <a:solidFill>
                <a:srgbClr val="B63B0A"/>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a:solidFill>
                      <a:schemeClr val="bg1"/>
                    </a:solidFill>
                    <a:latin typeface="Arial" charset="0"/>
                  </a:rPr>
                  <a:t>Wave </a:t>
                </a:r>
              </a:p>
              <a:p>
                <a:pPr algn="ctr" fontAlgn="auto">
                  <a:spcBef>
                    <a:spcPts val="0"/>
                  </a:spcBef>
                  <a:spcAft>
                    <a:spcPts val="0"/>
                  </a:spcAft>
                  <a:defRPr/>
                </a:pPr>
                <a:r>
                  <a:rPr lang="en-US" sz="800" b="1">
                    <a:solidFill>
                      <a:schemeClr val="bg1"/>
                    </a:solidFill>
                    <a:latin typeface="Arial" charset="0"/>
                  </a:rPr>
                  <a:t>Bag</a:t>
                </a:r>
              </a:p>
            </p:txBody>
          </p:sp>
          <p:sp>
            <p:nvSpPr>
              <p:cNvPr id="21698" name="Line 64"/>
              <p:cNvSpPr>
                <a:spLocks noChangeShapeType="1"/>
              </p:cNvSpPr>
              <p:nvPr/>
            </p:nvSpPr>
            <p:spPr bwMode="auto">
              <a:xfrm>
                <a:off x="2496" y="91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99" name="Line 65"/>
              <p:cNvSpPr>
                <a:spLocks noChangeShapeType="1"/>
              </p:cNvSpPr>
              <p:nvPr/>
            </p:nvSpPr>
            <p:spPr bwMode="auto">
              <a:xfrm>
                <a:off x="3024" y="81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0" name="Line 66"/>
              <p:cNvSpPr>
                <a:spLocks noChangeShapeType="1"/>
              </p:cNvSpPr>
              <p:nvPr/>
            </p:nvSpPr>
            <p:spPr bwMode="auto">
              <a:xfrm>
                <a:off x="2112" y="1056"/>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1" name="Text Box 67"/>
              <p:cNvSpPr txBox="1">
                <a:spLocks noChangeArrowheads="1"/>
              </p:cNvSpPr>
              <p:nvPr/>
            </p:nvSpPr>
            <p:spPr bwMode="auto">
              <a:xfrm>
                <a:off x="2256" y="336"/>
                <a:ext cx="10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Seed Bioreactors</a:t>
                </a:r>
              </a:p>
            </p:txBody>
          </p:sp>
          <p:sp>
            <p:nvSpPr>
              <p:cNvPr id="21702" name="Text Box 68"/>
              <p:cNvSpPr txBox="1">
                <a:spLocks noChangeArrowheads="1"/>
              </p:cNvSpPr>
              <p:nvPr/>
            </p:nvSpPr>
            <p:spPr bwMode="auto">
              <a:xfrm>
                <a:off x="2256" y="1248"/>
                <a:ext cx="13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400" b="1">
                    <a:solidFill>
                      <a:schemeClr val="bg2"/>
                    </a:solidFill>
                    <a:latin typeface="Arial" panose="020B0604020202020204" pitchFamily="34" charset="0"/>
                  </a:rPr>
                  <a:t>Fermentation </a:t>
                </a:r>
              </a:p>
            </p:txBody>
          </p:sp>
          <p:sp>
            <p:nvSpPr>
              <p:cNvPr id="21703" name="Line 69"/>
              <p:cNvSpPr>
                <a:spLocks noChangeShapeType="1"/>
              </p:cNvSpPr>
              <p:nvPr/>
            </p:nvSpPr>
            <p:spPr bwMode="auto">
              <a:xfrm>
                <a:off x="3600" y="76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4" name="Line 70"/>
              <p:cNvSpPr>
                <a:spLocks noChangeShapeType="1"/>
              </p:cNvSpPr>
              <p:nvPr/>
            </p:nvSpPr>
            <p:spPr bwMode="auto">
              <a:xfrm>
                <a:off x="4320" y="1152"/>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5" name="Line 71"/>
              <p:cNvSpPr>
                <a:spLocks noChangeShapeType="1"/>
              </p:cNvSpPr>
              <p:nvPr/>
            </p:nvSpPr>
            <p:spPr bwMode="auto">
              <a:xfrm>
                <a:off x="3264" y="1344"/>
                <a:ext cx="10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706" name="Line 72"/>
              <p:cNvSpPr>
                <a:spLocks noChangeShapeType="1"/>
              </p:cNvSpPr>
              <p:nvPr/>
            </p:nvSpPr>
            <p:spPr bwMode="auto">
              <a:xfrm flipH="1">
                <a:off x="1824" y="1344"/>
                <a:ext cx="7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1707" name="Picture 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2" y="768"/>
                <a:ext cx="24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708" name="Group 74"/>
              <p:cNvGrpSpPr>
                <a:grpSpLocks/>
              </p:cNvGrpSpPr>
              <p:nvPr/>
            </p:nvGrpSpPr>
            <p:grpSpPr bwMode="auto">
              <a:xfrm>
                <a:off x="2160" y="624"/>
                <a:ext cx="336" cy="528"/>
                <a:chOff x="2645" y="1536"/>
                <a:chExt cx="566" cy="960"/>
              </a:xfrm>
            </p:grpSpPr>
            <p:pic>
              <p:nvPicPr>
                <p:cNvPr id="94283" name="Picture 75"/>
                <p:cNvPicPr>
                  <a:picLocks noChangeAspect="1" noChangeArrowheads="1"/>
                </p:cNvPicPr>
                <p:nvPr/>
              </p:nvPicPr>
              <p:blipFill>
                <a:blip r:embed="rId6">
                  <a:lum contrast="18000"/>
                </a:blip>
                <a:srcRect/>
                <a:stretch>
                  <a:fillRect/>
                </a:stretch>
              </p:blipFill>
              <p:spPr bwMode="auto">
                <a:xfrm>
                  <a:off x="2645" y="1536"/>
                  <a:ext cx="566" cy="960"/>
                </a:xfrm>
                <a:prstGeom prst="rect">
                  <a:avLst/>
                </a:prstGeom>
                <a:noFill/>
                <a:ln w="9525">
                  <a:noFill/>
                  <a:miter lim="800000"/>
                  <a:headEnd/>
                  <a:tailEnd/>
                </a:ln>
                <a:effectLst>
                  <a:outerShdw dist="107763" dir="2700000" algn="ctr" rotWithShape="0">
                    <a:schemeClr val="bg2">
                      <a:alpha val="50000"/>
                    </a:schemeClr>
                  </a:outerShdw>
                </a:effectLst>
              </p:spPr>
            </p:pic>
            <p:sp>
              <p:nvSpPr>
                <p:cNvPr id="94284" name="Rectangle 76"/>
                <p:cNvSpPr>
                  <a:spLocks noChangeArrowheads="1"/>
                </p:cNvSpPr>
                <p:nvPr/>
              </p:nvSpPr>
              <p:spPr bwMode="auto">
                <a:xfrm>
                  <a:off x="2689" y="1823"/>
                  <a:ext cx="143" cy="289"/>
                </a:xfrm>
                <a:prstGeom prst="rect">
                  <a:avLst/>
                </a:prstGeom>
                <a:gradFill rotWithShape="1">
                  <a:gsLst>
                    <a:gs pos="0">
                      <a:schemeClr val="bg2"/>
                    </a:gs>
                    <a:gs pos="100000">
                      <a:schemeClr val="bg1"/>
                    </a:gs>
                  </a:gsLst>
                  <a:lin ang="0" scaled="1"/>
                </a:gradFill>
                <a:ln w="9525">
                  <a:no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n-US">
                    <a:latin typeface="+mn-lt"/>
                  </a:endParaRPr>
                </a:p>
              </p:txBody>
            </p:sp>
          </p:grpSp>
          <p:sp>
            <p:nvSpPr>
              <p:cNvPr id="21709" name="Text Box 77"/>
              <p:cNvSpPr txBox="1">
                <a:spLocks noChangeArrowheads="1"/>
              </p:cNvSpPr>
              <p:nvPr/>
            </p:nvSpPr>
            <p:spPr bwMode="auto">
              <a:xfrm>
                <a:off x="2112" y="672"/>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800" b="1">
                    <a:latin typeface="Arial" panose="020B0604020202020204" pitchFamily="34" charset="0"/>
                  </a:rPr>
                  <a:t>150L Bioreactor</a:t>
                </a:r>
              </a:p>
            </p:txBody>
          </p:sp>
          <p:grpSp>
            <p:nvGrpSpPr>
              <p:cNvPr id="21710" name="Group 78"/>
              <p:cNvGrpSpPr>
                <a:grpSpLocks/>
              </p:cNvGrpSpPr>
              <p:nvPr/>
            </p:nvGrpSpPr>
            <p:grpSpPr bwMode="auto">
              <a:xfrm>
                <a:off x="2592" y="480"/>
                <a:ext cx="432" cy="672"/>
                <a:chOff x="2645" y="1536"/>
                <a:chExt cx="566" cy="960"/>
              </a:xfrm>
            </p:grpSpPr>
            <p:pic>
              <p:nvPicPr>
                <p:cNvPr id="94287" name="Picture 79"/>
                <p:cNvPicPr>
                  <a:picLocks noChangeAspect="1" noChangeArrowheads="1"/>
                </p:cNvPicPr>
                <p:nvPr/>
              </p:nvPicPr>
              <p:blipFill>
                <a:blip r:embed="rId6">
                  <a:lum contrast="18000"/>
                </a:blip>
                <a:srcRect/>
                <a:stretch>
                  <a:fillRect/>
                </a:stretch>
              </p:blipFill>
              <p:spPr bwMode="auto">
                <a:xfrm>
                  <a:off x="2645" y="1536"/>
                  <a:ext cx="566" cy="960"/>
                </a:xfrm>
                <a:prstGeom prst="rect">
                  <a:avLst/>
                </a:prstGeom>
                <a:noFill/>
                <a:ln w="9525">
                  <a:noFill/>
                  <a:miter lim="800000"/>
                  <a:headEnd/>
                  <a:tailEnd/>
                </a:ln>
                <a:effectLst>
                  <a:outerShdw dist="107763" dir="2700000" algn="ctr" rotWithShape="0">
                    <a:schemeClr val="bg2">
                      <a:alpha val="50000"/>
                    </a:schemeClr>
                  </a:outerShdw>
                </a:effectLst>
              </p:spPr>
            </p:pic>
            <p:sp>
              <p:nvSpPr>
                <p:cNvPr id="94288" name="Rectangle 80"/>
                <p:cNvSpPr>
                  <a:spLocks noChangeArrowheads="1"/>
                </p:cNvSpPr>
                <p:nvPr/>
              </p:nvSpPr>
              <p:spPr bwMode="auto">
                <a:xfrm>
                  <a:off x="2688" y="1825"/>
                  <a:ext cx="144" cy="287"/>
                </a:xfrm>
                <a:prstGeom prst="rect">
                  <a:avLst/>
                </a:prstGeom>
                <a:gradFill rotWithShape="1">
                  <a:gsLst>
                    <a:gs pos="0">
                      <a:schemeClr val="bg2"/>
                    </a:gs>
                    <a:gs pos="100000">
                      <a:schemeClr val="bg1"/>
                    </a:gs>
                  </a:gsLst>
                  <a:lin ang="0" scaled="1"/>
                </a:gradFill>
                <a:ln w="9525">
                  <a:no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n-US">
                    <a:latin typeface="+mn-lt"/>
                  </a:endParaRPr>
                </a:p>
              </p:txBody>
            </p:sp>
          </p:grpSp>
          <p:sp>
            <p:nvSpPr>
              <p:cNvPr id="21711" name="Text Box 81"/>
              <p:cNvSpPr txBox="1">
                <a:spLocks noChangeArrowheads="1"/>
              </p:cNvSpPr>
              <p:nvPr/>
            </p:nvSpPr>
            <p:spPr bwMode="auto">
              <a:xfrm>
                <a:off x="2592" y="576"/>
                <a:ext cx="4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750L Bioreactor</a:t>
                </a:r>
              </a:p>
            </p:txBody>
          </p:sp>
          <p:grpSp>
            <p:nvGrpSpPr>
              <p:cNvPr id="21712" name="Group 82"/>
              <p:cNvGrpSpPr>
                <a:grpSpLocks/>
              </p:cNvGrpSpPr>
              <p:nvPr/>
            </p:nvGrpSpPr>
            <p:grpSpPr bwMode="auto">
              <a:xfrm>
                <a:off x="3120" y="384"/>
                <a:ext cx="480" cy="768"/>
                <a:chOff x="2645" y="1536"/>
                <a:chExt cx="566" cy="960"/>
              </a:xfrm>
            </p:grpSpPr>
            <p:pic>
              <p:nvPicPr>
                <p:cNvPr id="94291" name="Picture 83"/>
                <p:cNvPicPr>
                  <a:picLocks noChangeAspect="1" noChangeArrowheads="1"/>
                </p:cNvPicPr>
                <p:nvPr/>
              </p:nvPicPr>
              <p:blipFill>
                <a:blip r:embed="rId6">
                  <a:lum contrast="18000"/>
                </a:blip>
                <a:srcRect/>
                <a:stretch>
                  <a:fillRect/>
                </a:stretch>
              </p:blipFill>
              <p:spPr bwMode="auto">
                <a:xfrm>
                  <a:off x="2645" y="1536"/>
                  <a:ext cx="566" cy="960"/>
                </a:xfrm>
                <a:prstGeom prst="rect">
                  <a:avLst/>
                </a:prstGeom>
                <a:noFill/>
                <a:ln w="9525">
                  <a:noFill/>
                  <a:miter lim="800000"/>
                  <a:headEnd/>
                  <a:tailEnd/>
                </a:ln>
                <a:effectLst>
                  <a:outerShdw dist="107763" dir="2700000" algn="ctr" rotWithShape="0">
                    <a:schemeClr val="bg2">
                      <a:alpha val="50000"/>
                    </a:schemeClr>
                  </a:outerShdw>
                </a:effectLst>
              </p:spPr>
            </p:pic>
            <p:sp>
              <p:nvSpPr>
                <p:cNvPr id="94292" name="Rectangle 84"/>
                <p:cNvSpPr>
                  <a:spLocks noChangeArrowheads="1"/>
                </p:cNvSpPr>
                <p:nvPr/>
              </p:nvSpPr>
              <p:spPr bwMode="auto">
                <a:xfrm>
                  <a:off x="2687" y="1823"/>
                  <a:ext cx="145" cy="289"/>
                </a:xfrm>
                <a:prstGeom prst="rect">
                  <a:avLst/>
                </a:prstGeom>
                <a:gradFill rotWithShape="1">
                  <a:gsLst>
                    <a:gs pos="0">
                      <a:schemeClr val="bg2"/>
                    </a:gs>
                    <a:gs pos="100000">
                      <a:schemeClr val="bg1"/>
                    </a:gs>
                  </a:gsLst>
                  <a:lin ang="0" scaled="1"/>
                </a:gradFill>
                <a:ln w="9525">
                  <a:no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n-US">
                    <a:latin typeface="+mn-lt"/>
                  </a:endParaRPr>
                </a:p>
              </p:txBody>
            </p:sp>
          </p:grpSp>
          <p:sp>
            <p:nvSpPr>
              <p:cNvPr id="21713" name="Text Box 85"/>
              <p:cNvSpPr txBox="1">
                <a:spLocks noChangeArrowheads="1"/>
              </p:cNvSpPr>
              <p:nvPr/>
            </p:nvSpPr>
            <p:spPr bwMode="auto">
              <a:xfrm>
                <a:off x="3120" y="432"/>
                <a:ext cx="4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5,000L Bioreactor</a:t>
                </a:r>
              </a:p>
            </p:txBody>
          </p:sp>
          <p:grpSp>
            <p:nvGrpSpPr>
              <p:cNvPr id="21714" name="Group 86"/>
              <p:cNvGrpSpPr>
                <a:grpSpLocks/>
              </p:cNvGrpSpPr>
              <p:nvPr/>
            </p:nvGrpSpPr>
            <p:grpSpPr bwMode="auto">
              <a:xfrm>
                <a:off x="3696" y="144"/>
                <a:ext cx="624" cy="1008"/>
                <a:chOff x="2645" y="1536"/>
                <a:chExt cx="566" cy="960"/>
              </a:xfrm>
            </p:grpSpPr>
            <p:pic>
              <p:nvPicPr>
                <p:cNvPr id="94295" name="Picture 87"/>
                <p:cNvPicPr>
                  <a:picLocks noChangeAspect="1" noChangeArrowheads="1"/>
                </p:cNvPicPr>
                <p:nvPr/>
              </p:nvPicPr>
              <p:blipFill>
                <a:blip r:embed="rId6">
                  <a:lum contrast="18000"/>
                </a:blip>
                <a:srcRect/>
                <a:stretch>
                  <a:fillRect/>
                </a:stretch>
              </p:blipFill>
              <p:spPr bwMode="auto">
                <a:xfrm>
                  <a:off x="2645" y="1536"/>
                  <a:ext cx="566" cy="960"/>
                </a:xfrm>
                <a:prstGeom prst="rect">
                  <a:avLst/>
                </a:prstGeom>
                <a:noFill/>
                <a:ln w="9525">
                  <a:noFill/>
                  <a:miter lim="800000"/>
                  <a:headEnd/>
                  <a:tailEnd/>
                </a:ln>
                <a:effectLst>
                  <a:outerShdw dist="107763" dir="2700000" algn="ctr" rotWithShape="0">
                    <a:schemeClr val="bg2">
                      <a:alpha val="50000"/>
                    </a:schemeClr>
                  </a:outerShdw>
                </a:effectLst>
              </p:spPr>
            </p:pic>
            <p:sp>
              <p:nvSpPr>
                <p:cNvPr id="94296" name="Rectangle 88"/>
                <p:cNvSpPr>
                  <a:spLocks noChangeArrowheads="1"/>
                </p:cNvSpPr>
                <p:nvPr/>
              </p:nvSpPr>
              <p:spPr bwMode="auto">
                <a:xfrm>
                  <a:off x="2688" y="1824"/>
                  <a:ext cx="144" cy="290"/>
                </a:xfrm>
                <a:prstGeom prst="rect">
                  <a:avLst/>
                </a:prstGeom>
                <a:gradFill rotWithShape="1">
                  <a:gsLst>
                    <a:gs pos="0">
                      <a:schemeClr val="bg2"/>
                    </a:gs>
                    <a:gs pos="100000">
                      <a:schemeClr val="bg1"/>
                    </a:gs>
                  </a:gsLst>
                  <a:lin ang="0" scaled="1"/>
                </a:gradFill>
                <a:ln w="9525">
                  <a:no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n-US">
                    <a:latin typeface="+mn-lt"/>
                  </a:endParaRPr>
                </a:p>
              </p:txBody>
            </p:sp>
          </p:grpSp>
          <p:sp>
            <p:nvSpPr>
              <p:cNvPr id="21715" name="Text Box 89"/>
              <p:cNvSpPr txBox="1">
                <a:spLocks noChangeArrowheads="1"/>
              </p:cNvSpPr>
              <p:nvPr/>
            </p:nvSpPr>
            <p:spPr bwMode="auto">
              <a:xfrm>
                <a:off x="3744" y="336"/>
                <a:ext cx="5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26,000L Bioreactor</a:t>
                </a:r>
              </a:p>
            </p:txBody>
          </p:sp>
          <p:sp>
            <p:nvSpPr>
              <p:cNvPr id="21716" name="Line 90"/>
              <p:cNvSpPr>
                <a:spLocks noChangeShapeType="1"/>
              </p:cNvSpPr>
              <p:nvPr/>
            </p:nvSpPr>
            <p:spPr bwMode="auto">
              <a:xfrm>
                <a:off x="4320" y="528"/>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 name="Group 216"/>
          <p:cNvGrpSpPr>
            <a:grpSpLocks/>
          </p:cNvGrpSpPr>
          <p:nvPr/>
        </p:nvGrpSpPr>
        <p:grpSpPr bwMode="auto">
          <a:xfrm>
            <a:off x="7010400" y="762000"/>
            <a:ext cx="2133600" cy="1600200"/>
            <a:chOff x="4320" y="384"/>
            <a:chExt cx="1344" cy="1008"/>
          </a:xfrm>
        </p:grpSpPr>
        <p:grpSp>
          <p:nvGrpSpPr>
            <p:cNvPr id="21682" name="Group 217"/>
            <p:cNvGrpSpPr>
              <a:grpSpLocks/>
            </p:cNvGrpSpPr>
            <p:nvPr/>
          </p:nvGrpSpPr>
          <p:grpSpPr bwMode="auto">
            <a:xfrm>
              <a:off x="4320" y="384"/>
              <a:ext cx="1296" cy="1008"/>
              <a:chOff x="4320" y="384"/>
              <a:chExt cx="1296" cy="1008"/>
            </a:xfrm>
          </p:grpSpPr>
          <p:sp>
            <p:nvSpPr>
              <p:cNvPr id="94426" name="AutoShape 218"/>
              <p:cNvSpPr>
                <a:spLocks noChangeArrowheads="1"/>
              </p:cNvSpPr>
              <p:nvPr/>
            </p:nvSpPr>
            <p:spPr bwMode="auto">
              <a:xfrm>
                <a:off x="4752" y="672"/>
                <a:ext cx="576" cy="240"/>
              </a:xfrm>
              <a:prstGeom prst="roundRect">
                <a:avLst>
                  <a:gd name="adj" fmla="val 16667"/>
                </a:avLst>
              </a:prstGeom>
              <a:solidFill>
                <a:srgbClr val="FF9900"/>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1000" b="1">
                    <a:latin typeface="Arial" charset="0"/>
                  </a:rPr>
                  <a:t>Depth </a:t>
                </a:r>
              </a:p>
              <a:p>
                <a:pPr algn="ctr" fontAlgn="auto">
                  <a:spcBef>
                    <a:spcPts val="0"/>
                  </a:spcBef>
                  <a:spcAft>
                    <a:spcPts val="0"/>
                  </a:spcAft>
                  <a:defRPr/>
                </a:pPr>
                <a:r>
                  <a:rPr lang="en-US" sz="1000" b="1">
                    <a:latin typeface="Arial" charset="0"/>
                  </a:rPr>
                  <a:t>Filtration</a:t>
                </a:r>
              </a:p>
            </p:txBody>
          </p:sp>
          <p:sp>
            <p:nvSpPr>
              <p:cNvPr id="94427" name="AutoShape 219"/>
              <p:cNvSpPr>
                <a:spLocks noChangeArrowheads="1"/>
              </p:cNvSpPr>
              <p:nvPr/>
            </p:nvSpPr>
            <p:spPr bwMode="auto">
              <a:xfrm>
                <a:off x="5040" y="960"/>
                <a:ext cx="576" cy="240"/>
              </a:xfrm>
              <a:prstGeom prst="roundRect">
                <a:avLst>
                  <a:gd name="adj" fmla="val 16667"/>
                </a:avLst>
              </a:prstGeom>
              <a:solidFill>
                <a:srgbClr val="FF9900"/>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1000" b="1">
                    <a:latin typeface="Arial" charset="0"/>
                  </a:rPr>
                  <a:t>Collection</a:t>
                </a:r>
              </a:p>
            </p:txBody>
          </p:sp>
          <p:sp>
            <p:nvSpPr>
              <p:cNvPr id="21686" name="Line 220"/>
              <p:cNvSpPr>
                <a:spLocks noChangeShapeType="1"/>
              </p:cNvSpPr>
              <p:nvPr/>
            </p:nvSpPr>
            <p:spPr bwMode="auto">
              <a:xfrm>
                <a:off x="5328" y="816"/>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87" name="Line 221"/>
              <p:cNvSpPr>
                <a:spLocks noChangeShapeType="1"/>
              </p:cNvSpPr>
              <p:nvPr/>
            </p:nvSpPr>
            <p:spPr bwMode="auto">
              <a:xfrm>
                <a:off x="4944" y="52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88" name="Line 222"/>
              <p:cNvSpPr>
                <a:spLocks noChangeShapeType="1"/>
              </p:cNvSpPr>
              <p:nvPr/>
            </p:nvSpPr>
            <p:spPr bwMode="auto">
              <a:xfrm>
                <a:off x="5616" y="120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89" name="Line 223"/>
              <p:cNvSpPr>
                <a:spLocks noChangeShapeType="1"/>
              </p:cNvSpPr>
              <p:nvPr/>
            </p:nvSpPr>
            <p:spPr bwMode="auto">
              <a:xfrm>
                <a:off x="5280" y="134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90" name="Line 224"/>
              <p:cNvSpPr>
                <a:spLocks noChangeShapeType="1"/>
              </p:cNvSpPr>
              <p:nvPr/>
            </p:nvSpPr>
            <p:spPr bwMode="auto">
              <a:xfrm flipH="1">
                <a:off x="4320" y="1344"/>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433" name="AutoShape 225"/>
              <p:cNvSpPr>
                <a:spLocks noChangeArrowheads="1"/>
              </p:cNvSpPr>
              <p:nvPr/>
            </p:nvSpPr>
            <p:spPr bwMode="auto">
              <a:xfrm>
                <a:off x="4368" y="384"/>
                <a:ext cx="576" cy="240"/>
              </a:xfrm>
              <a:prstGeom prst="flowChartMagneticDisk">
                <a:avLst/>
              </a:prstGeom>
              <a:gradFill rotWithShape="1">
                <a:gsLst>
                  <a:gs pos="0">
                    <a:srgbClr val="FF9900"/>
                  </a:gs>
                  <a:gs pos="50000">
                    <a:schemeClr val="bg1"/>
                  </a:gs>
                  <a:gs pos="100000">
                    <a:srgbClr val="FF9900"/>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1000" b="1">
                    <a:latin typeface="Arial" charset="0"/>
                  </a:rPr>
                  <a:t>Centrifuge</a:t>
                </a:r>
              </a:p>
            </p:txBody>
          </p:sp>
          <p:sp>
            <p:nvSpPr>
              <p:cNvPr id="21692" name="Line 226"/>
              <p:cNvSpPr>
                <a:spLocks noChangeShapeType="1"/>
              </p:cNvSpPr>
              <p:nvPr/>
            </p:nvSpPr>
            <p:spPr bwMode="auto">
              <a:xfrm>
                <a:off x="5040" y="528"/>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93" name="Line 227"/>
              <p:cNvSpPr>
                <a:spLocks noChangeShapeType="1"/>
              </p:cNvSpPr>
              <p:nvPr/>
            </p:nvSpPr>
            <p:spPr bwMode="auto">
              <a:xfrm>
                <a:off x="5376" y="816"/>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94" name="Text Box 228"/>
              <p:cNvSpPr txBox="1">
                <a:spLocks noChangeArrowheads="1"/>
              </p:cNvSpPr>
              <p:nvPr/>
            </p:nvSpPr>
            <p:spPr bwMode="auto">
              <a:xfrm>
                <a:off x="4368" y="1248"/>
                <a:ext cx="11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Harvest/Recovery</a:t>
                </a:r>
              </a:p>
            </p:txBody>
          </p:sp>
        </p:grpSp>
        <p:sp>
          <p:nvSpPr>
            <p:cNvPr id="94437" name="AutoShape 229"/>
            <p:cNvSpPr>
              <a:spLocks noChangeArrowheads="1"/>
            </p:cNvSpPr>
            <p:nvPr/>
          </p:nvSpPr>
          <p:spPr bwMode="auto">
            <a:xfrm>
              <a:off x="5376" y="576"/>
              <a:ext cx="288" cy="144"/>
            </a:xfrm>
            <a:prstGeom prst="rightArrow">
              <a:avLst>
                <a:gd name="adj1" fmla="val 50000"/>
                <a:gd name="adj2" fmla="val 50000"/>
              </a:avLst>
            </a:prstGeom>
            <a:solidFill>
              <a:schemeClr val="tx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n-US">
                <a:latin typeface="+mn-lt"/>
              </a:endParaRPr>
            </a:p>
          </p:txBody>
        </p:sp>
      </p:grpSp>
      <p:grpSp>
        <p:nvGrpSpPr>
          <p:cNvPr id="14" name="Group 237"/>
          <p:cNvGrpSpPr>
            <a:grpSpLocks/>
          </p:cNvGrpSpPr>
          <p:nvPr/>
        </p:nvGrpSpPr>
        <p:grpSpPr bwMode="auto">
          <a:xfrm>
            <a:off x="0" y="2438400"/>
            <a:ext cx="8915400" cy="3886200"/>
            <a:chOff x="0" y="1536"/>
            <a:chExt cx="5616" cy="2448"/>
          </a:xfrm>
        </p:grpSpPr>
        <p:sp>
          <p:nvSpPr>
            <p:cNvPr id="21516" name="Line 59"/>
            <p:cNvSpPr>
              <a:spLocks noChangeShapeType="1"/>
            </p:cNvSpPr>
            <p:nvPr/>
          </p:nvSpPr>
          <p:spPr bwMode="auto">
            <a:xfrm>
              <a:off x="4368"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17" name="Group 8"/>
            <p:cNvGrpSpPr>
              <a:grpSpLocks/>
            </p:cNvGrpSpPr>
            <p:nvPr/>
          </p:nvGrpSpPr>
          <p:grpSpPr bwMode="auto">
            <a:xfrm>
              <a:off x="48" y="1824"/>
              <a:ext cx="2496" cy="960"/>
              <a:chOff x="96" y="1680"/>
              <a:chExt cx="2496" cy="960"/>
            </a:xfrm>
          </p:grpSpPr>
          <p:grpSp>
            <p:nvGrpSpPr>
              <p:cNvPr id="21650" name="Group 9"/>
              <p:cNvGrpSpPr>
                <a:grpSpLocks/>
              </p:cNvGrpSpPr>
              <p:nvPr/>
            </p:nvGrpSpPr>
            <p:grpSpPr bwMode="auto">
              <a:xfrm>
                <a:off x="432" y="1680"/>
                <a:ext cx="2160" cy="960"/>
                <a:chOff x="480" y="2208"/>
                <a:chExt cx="2160" cy="960"/>
              </a:xfrm>
            </p:grpSpPr>
            <p:sp>
              <p:nvSpPr>
                <p:cNvPr id="94218" name="AutoShape 10"/>
                <p:cNvSpPr>
                  <a:spLocks noChangeArrowheads="1"/>
                </p:cNvSpPr>
                <p:nvPr/>
              </p:nvSpPr>
              <p:spPr bwMode="auto">
                <a:xfrm>
                  <a:off x="480" y="2400"/>
                  <a:ext cx="336" cy="480"/>
                </a:xfrm>
                <a:prstGeom prst="roundRect">
                  <a:avLst>
                    <a:gd name="adj" fmla="val 16667"/>
                  </a:avLst>
                </a:prstGeom>
                <a:gradFill rotWithShape="1">
                  <a:gsLst>
                    <a:gs pos="0">
                      <a:schemeClr val="tx1"/>
                    </a:gs>
                    <a:gs pos="50000">
                      <a:srgbClr val="FF9900"/>
                    </a:gs>
                    <a:gs pos="100000">
                      <a:schemeClr val="tx1"/>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a:solidFill>
                        <a:schemeClr val="bg1"/>
                      </a:solidFill>
                      <a:latin typeface="Arial" charset="0"/>
                    </a:rPr>
                    <a:t>Harvest</a:t>
                  </a:r>
                </a:p>
                <a:p>
                  <a:pPr algn="ctr" fontAlgn="auto">
                    <a:spcBef>
                      <a:spcPts val="0"/>
                    </a:spcBef>
                    <a:spcAft>
                      <a:spcPts val="0"/>
                    </a:spcAft>
                    <a:defRPr/>
                  </a:pPr>
                  <a:r>
                    <a:rPr lang="en-US" sz="800" b="1">
                      <a:solidFill>
                        <a:schemeClr val="bg1"/>
                      </a:solidFill>
                      <a:latin typeface="Arial" charset="0"/>
                    </a:rPr>
                    <a:t>Collection </a:t>
                  </a:r>
                </a:p>
                <a:p>
                  <a:pPr algn="ctr" fontAlgn="auto">
                    <a:spcBef>
                      <a:spcPts val="0"/>
                    </a:spcBef>
                    <a:spcAft>
                      <a:spcPts val="0"/>
                    </a:spcAft>
                    <a:defRPr/>
                  </a:pPr>
                  <a:r>
                    <a:rPr lang="en-US" sz="800" b="1">
                      <a:solidFill>
                        <a:schemeClr val="bg1"/>
                      </a:solidFill>
                      <a:latin typeface="Arial" charset="0"/>
                    </a:rPr>
                    <a:t>Tank</a:t>
                  </a:r>
                </a:p>
                <a:p>
                  <a:pPr algn="ctr" fontAlgn="auto">
                    <a:spcBef>
                      <a:spcPts val="0"/>
                    </a:spcBef>
                    <a:spcAft>
                      <a:spcPts val="0"/>
                    </a:spcAft>
                    <a:defRPr/>
                  </a:pPr>
                  <a:endParaRPr lang="en-US" sz="800" b="1">
                    <a:solidFill>
                      <a:schemeClr val="bg1"/>
                    </a:solidFill>
                    <a:latin typeface="Arial" charset="0"/>
                  </a:endParaRPr>
                </a:p>
                <a:p>
                  <a:pPr algn="ctr" fontAlgn="auto">
                    <a:spcBef>
                      <a:spcPts val="0"/>
                    </a:spcBef>
                    <a:spcAft>
                      <a:spcPts val="0"/>
                    </a:spcAft>
                    <a:defRPr/>
                  </a:pPr>
                  <a:r>
                    <a:rPr lang="en-US" sz="800" b="1">
                      <a:solidFill>
                        <a:schemeClr val="bg1"/>
                      </a:solidFill>
                      <a:latin typeface="Arial" charset="0"/>
                    </a:rPr>
                    <a:t>1,500L</a:t>
                  </a:r>
                </a:p>
              </p:txBody>
            </p:sp>
            <p:grpSp>
              <p:nvGrpSpPr>
                <p:cNvPr id="21653" name="Group 11"/>
                <p:cNvGrpSpPr>
                  <a:grpSpLocks/>
                </p:cNvGrpSpPr>
                <p:nvPr/>
              </p:nvGrpSpPr>
              <p:grpSpPr bwMode="auto">
                <a:xfrm>
                  <a:off x="1824" y="2448"/>
                  <a:ext cx="336" cy="432"/>
                  <a:chOff x="1872" y="2304"/>
                  <a:chExt cx="384" cy="480"/>
                </a:xfrm>
              </p:grpSpPr>
              <p:sp>
                <p:nvSpPr>
                  <p:cNvPr id="21674" name="Rectangle 12"/>
                  <p:cNvSpPr>
                    <a:spLocks noChangeArrowheads="1"/>
                  </p:cNvSpPr>
                  <p:nvPr/>
                </p:nvSpPr>
                <p:spPr bwMode="auto">
                  <a:xfrm>
                    <a:off x="1920" y="2304"/>
                    <a:ext cx="288" cy="240"/>
                  </a:xfrm>
                  <a:prstGeom prst="rect">
                    <a:avLst/>
                  </a:prstGeom>
                  <a:solidFill>
                    <a:schemeClr val="bg1"/>
                  </a:solidFill>
                  <a:ln w="2857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75" name="Line 13"/>
                  <p:cNvSpPr>
                    <a:spLocks noChangeShapeType="1"/>
                  </p:cNvSpPr>
                  <p:nvPr/>
                </p:nvSpPr>
                <p:spPr bwMode="auto">
                  <a:xfrm>
                    <a:off x="1872" y="278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76" name="Line 14"/>
                  <p:cNvSpPr>
                    <a:spLocks noChangeShapeType="1"/>
                  </p:cNvSpPr>
                  <p:nvPr/>
                </p:nvSpPr>
                <p:spPr bwMode="auto">
                  <a:xfrm>
                    <a:off x="1872" y="230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77" name="Rectangle 15" descr="Large confetti"/>
                  <p:cNvSpPr>
                    <a:spLocks noChangeArrowheads="1"/>
                  </p:cNvSpPr>
                  <p:nvPr/>
                </p:nvSpPr>
                <p:spPr bwMode="auto">
                  <a:xfrm>
                    <a:off x="1920" y="2544"/>
                    <a:ext cx="288" cy="240"/>
                  </a:xfrm>
                  <a:prstGeom prst="rect">
                    <a:avLst/>
                  </a:prstGeom>
                  <a:pattFill prst="lgConfetti">
                    <a:fgClr>
                      <a:schemeClr val="bg2"/>
                    </a:fgClr>
                    <a:bgClr>
                      <a:schemeClr val="bg1"/>
                    </a:bgClr>
                  </a:pattFill>
                  <a:ln w="2857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78" name="Line 16"/>
                  <p:cNvSpPr>
                    <a:spLocks noChangeShapeType="1"/>
                  </p:cNvSpPr>
                  <p:nvPr/>
                </p:nvSpPr>
                <p:spPr bwMode="auto">
                  <a:xfrm>
                    <a:off x="1920" y="2400"/>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679" name="Line 17"/>
                  <p:cNvSpPr>
                    <a:spLocks noChangeShapeType="1"/>
                  </p:cNvSpPr>
                  <p:nvPr/>
                </p:nvSpPr>
                <p:spPr bwMode="auto">
                  <a:xfrm>
                    <a:off x="1920" y="2688"/>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680" name="Line 18"/>
                  <p:cNvSpPr>
                    <a:spLocks noChangeShapeType="1"/>
                  </p:cNvSpPr>
                  <p:nvPr/>
                </p:nvSpPr>
                <p:spPr bwMode="auto">
                  <a:xfrm flipH="1">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681" name="Line 19"/>
                  <p:cNvSpPr>
                    <a:spLocks noChangeShapeType="1"/>
                  </p:cNvSpPr>
                  <p:nvPr/>
                </p:nvSpPr>
                <p:spPr bwMode="auto">
                  <a:xfrm>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654" name="AutoShape 20"/>
                <p:cNvSpPr>
                  <a:spLocks noChangeArrowheads="1"/>
                </p:cNvSpPr>
                <p:nvPr/>
              </p:nvSpPr>
              <p:spPr bwMode="auto">
                <a:xfrm rot="-5400000">
                  <a:off x="888" y="2664"/>
                  <a:ext cx="288" cy="144"/>
                </a:xfrm>
                <a:prstGeom prst="flowChartDelay">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55" name="Text Box 21"/>
                <p:cNvSpPr txBox="1">
                  <a:spLocks noChangeArrowheads="1"/>
                </p:cNvSpPr>
                <p:nvPr/>
              </p:nvSpPr>
              <p:spPr bwMode="auto">
                <a:xfrm>
                  <a:off x="864" y="2304"/>
                  <a:ext cx="3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Filter</a:t>
                  </a:r>
                </a:p>
              </p:txBody>
            </p:sp>
            <p:sp>
              <p:nvSpPr>
                <p:cNvPr id="21656" name="Rectangle 22" descr="Small checker board"/>
                <p:cNvSpPr>
                  <a:spLocks noChangeArrowheads="1"/>
                </p:cNvSpPr>
                <p:nvPr/>
              </p:nvSpPr>
              <p:spPr bwMode="auto">
                <a:xfrm>
                  <a:off x="1008" y="2640"/>
                  <a:ext cx="48" cy="240"/>
                </a:xfrm>
                <a:prstGeom prst="rect">
                  <a:avLst/>
                </a:prstGeom>
                <a:pattFill prst="smCheck">
                  <a:fgClr>
                    <a:schemeClr val="bg2"/>
                  </a:fgClr>
                  <a:bgClr>
                    <a:schemeClr val="bg1"/>
                  </a:bgClr>
                </a:pattFill>
                <a:ln w="38100" cap="rnd">
                  <a:solidFill>
                    <a:schemeClr val="bg2"/>
                  </a:solidFill>
                  <a:prstDash val="sysDot"/>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57" name="Text Box 23"/>
                <p:cNvSpPr txBox="1">
                  <a:spLocks noChangeArrowheads="1"/>
                </p:cNvSpPr>
                <p:nvPr/>
              </p:nvSpPr>
              <p:spPr bwMode="auto">
                <a:xfrm>
                  <a:off x="1104" y="2400"/>
                  <a:ext cx="7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Chromatography Skid</a:t>
                  </a:r>
                </a:p>
              </p:txBody>
            </p:sp>
            <p:grpSp>
              <p:nvGrpSpPr>
                <p:cNvPr id="21658" name="Group 24"/>
                <p:cNvGrpSpPr>
                  <a:grpSpLocks/>
                </p:cNvGrpSpPr>
                <p:nvPr/>
              </p:nvGrpSpPr>
              <p:grpSpPr bwMode="auto">
                <a:xfrm>
                  <a:off x="1248" y="2592"/>
                  <a:ext cx="432" cy="288"/>
                  <a:chOff x="1200" y="2640"/>
                  <a:chExt cx="288" cy="240"/>
                </a:xfrm>
              </p:grpSpPr>
              <p:grpSp>
                <p:nvGrpSpPr>
                  <p:cNvPr id="21667" name="Group 25"/>
                  <p:cNvGrpSpPr>
                    <a:grpSpLocks/>
                  </p:cNvGrpSpPr>
                  <p:nvPr/>
                </p:nvGrpSpPr>
                <p:grpSpPr bwMode="auto">
                  <a:xfrm>
                    <a:off x="1200" y="2640"/>
                    <a:ext cx="288" cy="240"/>
                    <a:chOff x="1200" y="2592"/>
                    <a:chExt cx="432" cy="336"/>
                  </a:xfrm>
                </p:grpSpPr>
                <p:sp>
                  <p:nvSpPr>
                    <p:cNvPr id="21671" name="Rectangle 26"/>
                    <p:cNvSpPr>
                      <a:spLocks noChangeArrowheads="1"/>
                    </p:cNvSpPr>
                    <p:nvPr/>
                  </p:nvSpPr>
                  <p:spPr bwMode="auto">
                    <a:xfrm>
                      <a:off x="1200" y="2592"/>
                      <a:ext cx="432" cy="288"/>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72" name="Line 27"/>
                    <p:cNvSpPr>
                      <a:spLocks noChangeShapeType="1"/>
                    </p:cNvSpPr>
                    <p:nvPr/>
                  </p:nvSpPr>
                  <p:spPr bwMode="auto">
                    <a:xfrm>
                      <a:off x="1200"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73" name="Line 28"/>
                    <p:cNvSpPr>
                      <a:spLocks noChangeShapeType="1"/>
                    </p:cNvSpPr>
                    <p:nvPr/>
                  </p:nvSpPr>
                  <p:spPr bwMode="auto">
                    <a:xfrm>
                      <a:off x="1632"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1668"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69"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 y="2688"/>
                    <a:ext cx="9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659"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 y="2496"/>
                  <a:ext cx="203"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660" name="Text Box 33"/>
                <p:cNvSpPr txBox="1">
                  <a:spLocks noChangeArrowheads="1"/>
                </p:cNvSpPr>
                <p:nvPr/>
              </p:nvSpPr>
              <p:spPr bwMode="auto">
                <a:xfrm>
                  <a:off x="768" y="2880"/>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200" b="1">
                      <a:latin typeface="Arial" panose="020B0604020202020204" pitchFamily="34" charset="0"/>
                    </a:rPr>
                    <a:t>Anion Exchange Chromatography (QXL)</a:t>
                  </a:r>
                </a:p>
              </p:txBody>
            </p:sp>
            <p:sp>
              <p:nvSpPr>
                <p:cNvPr id="21661" name="Text Box 34"/>
                <p:cNvSpPr txBox="1">
                  <a:spLocks noChangeArrowheads="1"/>
                </p:cNvSpPr>
                <p:nvPr/>
              </p:nvSpPr>
              <p:spPr bwMode="auto">
                <a:xfrm>
                  <a:off x="1728" y="2304"/>
                  <a:ext cx="52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Column</a:t>
                  </a:r>
                </a:p>
              </p:txBody>
            </p:sp>
            <p:sp>
              <p:nvSpPr>
                <p:cNvPr id="21662" name="Line 35"/>
                <p:cNvSpPr>
                  <a:spLocks noChangeShapeType="1"/>
                </p:cNvSpPr>
                <p:nvPr/>
              </p:nvSpPr>
              <p:spPr bwMode="auto">
                <a:xfrm>
                  <a:off x="1152" y="2688"/>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63" name="Line 36"/>
                <p:cNvSpPr>
                  <a:spLocks noChangeShapeType="1"/>
                </p:cNvSpPr>
                <p:nvPr/>
              </p:nvSpPr>
              <p:spPr bwMode="auto">
                <a:xfrm>
                  <a:off x="1680" y="2688"/>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5" name="AutoShape 37"/>
                <p:cNvSpPr>
                  <a:spLocks noChangeArrowheads="1"/>
                </p:cNvSpPr>
                <p:nvPr/>
              </p:nvSpPr>
              <p:spPr bwMode="auto">
                <a:xfrm>
                  <a:off x="2256" y="2208"/>
                  <a:ext cx="384" cy="672"/>
                </a:xfrm>
                <a:prstGeom prst="roundRect">
                  <a:avLst>
                    <a:gd name="adj" fmla="val 16667"/>
                  </a:avLst>
                </a:prstGeom>
                <a:gradFill rotWithShape="1">
                  <a:gsLst>
                    <a:gs pos="0">
                      <a:schemeClr val="tx2"/>
                    </a:gs>
                    <a:gs pos="50000">
                      <a:srgbClr val="FFFF00"/>
                    </a:gs>
                    <a:gs pos="100000">
                      <a:schemeClr val="tx2"/>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900" b="1">
                      <a:latin typeface="Arial" charset="0"/>
                    </a:rPr>
                    <a:t>Eluate</a:t>
                  </a:r>
                </a:p>
                <a:p>
                  <a:pPr algn="ctr" fontAlgn="auto">
                    <a:spcBef>
                      <a:spcPts val="0"/>
                    </a:spcBef>
                    <a:spcAft>
                      <a:spcPts val="0"/>
                    </a:spcAft>
                    <a:defRPr/>
                  </a:pPr>
                  <a:r>
                    <a:rPr lang="en-US" sz="900" b="1">
                      <a:latin typeface="Arial" charset="0"/>
                    </a:rPr>
                    <a:t>Hold </a:t>
                  </a:r>
                </a:p>
                <a:p>
                  <a:pPr algn="ctr" fontAlgn="auto">
                    <a:spcBef>
                      <a:spcPts val="0"/>
                    </a:spcBef>
                    <a:spcAft>
                      <a:spcPts val="0"/>
                    </a:spcAft>
                    <a:defRPr/>
                  </a:pPr>
                  <a:r>
                    <a:rPr lang="en-US" sz="900" b="1">
                      <a:latin typeface="Arial" charset="0"/>
                    </a:rPr>
                    <a:t>Tank</a:t>
                  </a:r>
                </a:p>
                <a:p>
                  <a:pPr algn="ctr" fontAlgn="auto">
                    <a:spcBef>
                      <a:spcPts val="0"/>
                    </a:spcBef>
                    <a:spcAft>
                      <a:spcPts val="0"/>
                    </a:spcAft>
                    <a:defRPr/>
                  </a:pPr>
                  <a:endParaRPr lang="en-US" sz="900" b="1">
                    <a:latin typeface="Arial" charset="0"/>
                  </a:endParaRPr>
                </a:p>
                <a:p>
                  <a:pPr algn="ctr" fontAlgn="auto">
                    <a:spcBef>
                      <a:spcPts val="0"/>
                    </a:spcBef>
                    <a:spcAft>
                      <a:spcPts val="0"/>
                    </a:spcAft>
                    <a:defRPr/>
                  </a:pPr>
                  <a:r>
                    <a:rPr lang="en-US" sz="900" b="1">
                      <a:latin typeface="Arial" charset="0"/>
                    </a:rPr>
                    <a:t>8,000L</a:t>
                  </a:r>
                </a:p>
              </p:txBody>
            </p:sp>
            <p:sp>
              <p:nvSpPr>
                <p:cNvPr id="21665" name="Line 38"/>
                <p:cNvSpPr>
                  <a:spLocks noChangeShapeType="1"/>
                </p:cNvSpPr>
                <p:nvPr/>
              </p:nvSpPr>
              <p:spPr bwMode="auto">
                <a:xfrm>
                  <a:off x="2112" y="268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66" name="Line 39"/>
                <p:cNvSpPr>
                  <a:spLocks noChangeShapeType="1"/>
                </p:cNvSpPr>
                <p:nvPr/>
              </p:nvSpPr>
              <p:spPr bwMode="auto">
                <a:xfrm>
                  <a:off x="816" y="268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248" name="AutoShape 40"/>
              <p:cNvSpPr>
                <a:spLocks noChangeArrowheads="1"/>
              </p:cNvSpPr>
              <p:nvPr/>
            </p:nvSpPr>
            <p:spPr bwMode="auto">
              <a:xfrm>
                <a:off x="96" y="2064"/>
                <a:ext cx="288" cy="144"/>
              </a:xfrm>
              <a:prstGeom prst="rightArrow">
                <a:avLst>
                  <a:gd name="adj1" fmla="val 50000"/>
                  <a:gd name="adj2" fmla="val 50000"/>
                </a:avLst>
              </a:prstGeom>
              <a:solidFill>
                <a:schemeClr val="tx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n-US">
                  <a:latin typeface="+mn-lt"/>
                </a:endParaRPr>
              </a:p>
            </p:txBody>
          </p:sp>
        </p:grpSp>
        <p:grpSp>
          <p:nvGrpSpPr>
            <p:cNvPr id="21518" name="Group 91"/>
            <p:cNvGrpSpPr>
              <a:grpSpLocks/>
            </p:cNvGrpSpPr>
            <p:nvPr/>
          </p:nvGrpSpPr>
          <p:grpSpPr bwMode="auto">
            <a:xfrm>
              <a:off x="0" y="3024"/>
              <a:ext cx="1920" cy="864"/>
              <a:chOff x="96" y="2976"/>
              <a:chExt cx="1920" cy="864"/>
            </a:xfrm>
          </p:grpSpPr>
          <p:sp>
            <p:nvSpPr>
              <p:cNvPr id="94300" name="AutoShape 92"/>
              <p:cNvSpPr>
                <a:spLocks noChangeArrowheads="1"/>
              </p:cNvSpPr>
              <p:nvPr/>
            </p:nvSpPr>
            <p:spPr bwMode="auto">
              <a:xfrm>
                <a:off x="1680" y="2976"/>
                <a:ext cx="336" cy="576"/>
              </a:xfrm>
              <a:prstGeom prst="roundRect">
                <a:avLst>
                  <a:gd name="adj" fmla="val 16667"/>
                </a:avLst>
              </a:prstGeom>
              <a:gradFill rotWithShape="1">
                <a:gsLst>
                  <a:gs pos="0">
                    <a:schemeClr val="bg2"/>
                  </a:gs>
                  <a:gs pos="50000">
                    <a:srgbClr val="FFFF00"/>
                  </a:gs>
                  <a:gs pos="100000">
                    <a:schemeClr val="bg2"/>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900" b="1">
                    <a:latin typeface="Arial" charset="0"/>
                  </a:rPr>
                  <a:t>Eluate</a:t>
                </a:r>
              </a:p>
              <a:p>
                <a:pPr algn="ctr" fontAlgn="auto">
                  <a:spcBef>
                    <a:spcPts val="0"/>
                  </a:spcBef>
                  <a:spcAft>
                    <a:spcPts val="0"/>
                  </a:spcAft>
                  <a:defRPr/>
                </a:pPr>
                <a:r>
                  <a:rPr lang="en-US" sz="900" b="1">
                    <a:latin typeface="Arial" charset="0"/>
                  </a:rPr>
                  <a:t>Hold </a:t>
                </a:r>
              </a:p>
              <a:p>
                <a:pPr algn="ctr" fontAlgn="auto">
                  <a:spcBef>
                    <a:spcPts val="0"/>
                  </a:spcBef>
                  <a:spcAft>
                    <a:spcPts val="0"/>
                  </a:spcAft>
                  <a:defRPr/>
                </a:pPr>
                <a:r>
                  <a:rPr lang="en-US" sz="900" b="1">
                    <a:latin typeface="Arial" charset="0"/>
                  </a:rPr>
                  <a:t>Tank</a:t>
                </a:r>
              </a:p>
              <a:p>
                <a:pPr algn="ctr" fontAlgn="auto">
                  <a:spcBef>
                    <a:spcPts val="0"/>
                  </a:spcBef>
                  <a:spcAft>
                    <a:spcPts val="0"/>
                  </a:spcAft>
                  <a:defRPr/>
                </a:pPr>
                <a:endParaRPr lang="en-US" sz="900" b="1">
                  <a:latin typeface="Arial" charset="0"/>
                </a:endParaRPr>
              </a:p>
              <a:p>
                <a:pPr algn="ctr" fontAlgn="auto">
                  <a:spcBef>
                    <a:spcPts val="0"/>
                  </a:spcBef>
                  <a:spcAft>
                    <a:spcPts val="0"/>
                  </a:spcAft>
                  <a:defRPr/>
                </a:pPr>
                <a:r>
                  <a:rPr lang="en-US" sz="900" b="1">
                    <a:latin typeface="Arial" charset="0"/>
                  </a:rPr>
                  <a:t>6,000L</a:t>
                </a:r>
              </a:p>
            </p:txBody>
          </p:sp>
          <p:grpSp>
            <p:nvGrpSpPr>
              <p:cNvPr id="21621" name="Group 93"/>
              <p:cNvGrpSpPr>
                <a:grpSpLocks/>
              </p:cNvGrpSpPr>
              <p:nvPr/>
            </p:nvGrpSpPr>
            <p:grpSpPr bwMode="auto">
              <a:xfrm>
                <a:off x="288" y="2976"/>
                <a:ext cx="1392" cy="864"/>
                <a:chOff x="384" y="2976"/>
                <a:chExt cx="1392" cy="864"/>
              </a:xfrm>
            </p:grpSpPr>
            <p:grpSp>
              <p:nvGrpSpPr>
                <p:cNvPr id="21623" name="Group 94"/>
                <p:cNvGrpSpPr>
                  <a:grpSpLocks/>
                </p:cNvGrpSpPr>
                <p:nvPr/>
              </p:nvGrpSpPr>
              <p:grpSpPr bwMode="auto">
                <a:xfrm>
                  <a:off x="1344" y="3120"/>
                  <a:ext cx="336" cy="432"/>
                  <a:chOff x="1872" y="2304"/>
                  <a:chExt cx="384" cy="480"/>
                </a:xfrm>
              </p:grpSpPr>
              <p:sp>
                <p:nvSpPr>
                  <p:cNvPr id="21642" name="Rectangle 95"/>
                  <p:cNvSpPr>
                    <a:spLocks noChangeArrowheads="1"/>
                  </p:cNvSpPr>
                  <p:nvPr/>
                </p:nvSpPr>
                <p:spPr bwMode="auto">
                  <a:xfrm>
                    <a:off x="1920" y="2304"/>
                    <a:ext cx="288" cy="240"/>
                  </a:xfrm>
                  <a:prstGeom prst="rect">
                    <a:avLst/>
                  </a:prstGeom>
                  <a:solidFill>
                    <a:schemeClr val="bg1"/>
                  </a:solidFill>
                  <a:ln w="2857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43" name="Line 96"/>
                  <p:cNvSpPr>
                    <a:spLocks noChangeShapeType="1"/>
                  </p:cNvSpPr>
                  <p:nvPr/>
                </p:nvSpPr>
                <p:spPr bwMode="auto">
                  <a:xfrm>
                    <a:off x="1872" y="278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44" name="Line 97"/>
                  <p:cNvSpPr>
                    <a:spLocks noChangeShapeType="1"/>
                  </p:cNvSpPr>
                  <p:nvPr/>
                </p:nvSpPr>
                <p:spPr bwMode="auto">
                  <a:xfrm>
                    <a:off x="1872" y="230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45" name="Rectangle 98" descr="Large confetti"/>
                  <p:cNvSpPr>
                    <a:spLocks noChangeArrowheads="1"/>
                  </p:cNvSpPr>
                  <p:nvPr/>
                </p:nvSpPr>
                <p:spPr bwMode="auto">
                  <a:xfrm>
                    <a:off x="1920" y="2544"/>
                    <a:ext cx="288" cy="240"/>
                  </a:xfrm>
                  <a:prstGeom prst="rect">
                    <a:avLst/>
                  </a:prstGeom>
                  <a:pattFill prst="lgConfetti">
                    <a:fgClr>
                      <a:schemeClr val="bg2"/>
                    </a:fgClr>
                    <a:bgClr>
                      <a:schemeClr val="bg1"/>
                    </a:bgClr>
                  </a:pattFill>
                  <a:ln w="2857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46" name="Line 99"/>
                  <p:cNvSpPr>
                    <a:spLocks noChangeShapeType="1"/>
                  </p:cNvSpPr>
                  <p:nvPr/>
                </p:nvSpPr>
                <p:spPr bwMode="auto">
                  <a:xfrm>
                    <a:off x="1920" y="2400"/>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647" name="Line 100"/>
                  <p:cNvSpPr>
                    <a:spLocks noChangeShapeType="1"/>
                  </p:cNvSpPr>
                  <p:nvPr/>
                </p:nvSpPr>
                <p:spPr bwMode="auto">
                  <a:xfrm>
                    <a:off x="1920" y="2688"/>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648" name="Line 101"/>
                  <p:cNvSpPr>
                    <a:spLocks noChangeShapeType="1"/>
                  </p:cNvSpPr>
                  <p:nvPr/>
                </p:nvSpPr>
                <p:spPr bwMode="auto">
                  <a:xfrm flipH="1">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649" name="Line 102"/>
                  <p:cNvSpPr>
                    <a:spLocks noChangeShapeType="1"/>
                  </p:cNvSpPr>
                  <p:nvPr/>
                </p:nvSpPr>
                <p:spPr bwMode="auto">
                  <a:xfrm>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624" name="AutoShape 103"/>
                <p:cNvSpPr>
                  <a:spLocks noChangeArrowheads="1"/>
                </p:cNvSpPr>
                <p:nvPr/>
              </p:nvSpPr>
              <p:spPr bwMode="auto">
                <a:xfrm rot="-5400000">
                  <a:off x="408" y="3336"/>
                  <a:ext cx="288" cy="144"/>
                </a:xfrm>
                <a:prstGeom prst="flowChartDelay">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25" name="Text Box 104"/>
                <p:cNvSpPr txBox="1">
                  <a:spLocks noChangeArrowheads="1"/>
                </p:cNvSpPr>
                <p:nvPr/>
              </p:nvSpPr>
              <p:spPr bwMode="auto">
                <a:xfrm>
                  <a:off x="384" y="2976"/>
                  <a:ext cx="3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Filter</a:t>
                  </a:r>
                </a:p>
              </p:txBody>
            </p:sp>
            <p:sp>
              <p:nvSpPr>
                <p:cNvPr id="21626" name="Rectangle 105" descr="Small checker board"/>
                <p:cNvSpPr>
                  <a:spLocks noChangeArrowheads="1"/>
                </p:cNvSpPr>
                <p:nvPr/>
              </p:nvSpPr>
              <p:spPr bwMode="auto">
                <a:xfrm>
                  <a:off x="528" y="3312"/>
                  <a:ext cx="48" cy="240"/>
                </a:xfrm>
                <a:prstGeom prst="rect">
                  <a:avLst/>
                </a:prstGeom>
                <a:pattFill prst="smCheck">
                  <a:fgClr>
                    <a:schemeClr val="bg2"/>
                  </a:fgClr>
                  <a:bgClr>
                    <a:schemeClr val="bg1"/>
                  </a:bgClr>
                </a:pattFill>
                <a:ln w="38100" cap="rnd">
                  <a:solidFill>
                    <a:schemeClr val="bg2"/>
                  </a:solidFill>
                  <a:prstDash val="sysDot"/>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27" name="Text Box 106"/>
                <p:cNvSpPr txBox="1">
                  <a:spLocks noChangeArrowheads="1"/>
                </p:cNvSpPr>
                <p:nvPr/>
              </p:nvSpPr>
              <p:spPr bwMode="auto">
                <a:xfrm>
                  <a:off x="624" y="3072"/>
                  <a:ext cx="7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Chromatography Skid</a:t>
                  </a:r>
                </a:p>
              </p:txBody>
            </p:sp>
            <p:grpSp>
              <p:nvGrpSpPr>
                <p:cNvPr id="21628" name="Group 107"/>
                <p:cNvGrpSpPr>
                  <a:grpSpLocks/>
                </p:cNvGrpSpPr>
                <p:nvPr/>
              </p:nvGrpSpPr>
              <p:grpSpPr bwMode="auto">
                <a:xfrm>
                  <a:off x="768" y="3264"/>
                  <a:ext cx="432" cy="288"/>
                  <a:chOff x="1200" y="2640"/>
                  <a:chExt cx="288" cy="240"/>
                </a:xfrm>
              </p:grpSpPr>
              <p:grpSp>
                <p:nvGrpSpPr>
                  <p:cNvPr id="21635" name="Group 108"/>
                  <p:cNvGrpSpPr>
                    <a:grpSpLocks/>
                  </p:cNvGrpSpPr>
                  <p:nvPr/>
                </p:nvGrpSpPr>
                <p:grpSpPr bwMode="auto">
                  <a:xfrm>
                    <a:off x="1200" y="2640"/>
                    <a:ext cx="288" cy="240"/>
                    <a:chOff x="1200" y="2592"/>
                    <a:chExt cx="432" cy="336"/>
                  </a:xfrm>
                </p:grpSpPr>
                <p:sp>
                  <p:nvSpPr>
                    <p:cNvPr id="21639" name="Rectangle 109"/>
                    <p:cNvSpPr>
                      <a:spLocks noChangeArrowheads="1"/>
                    </p:cNvSpPr>
                    <p:nvPr/>
                  </p:nvSpPr>
                  <p:spPr bwMode="auto">
                    <a:xfrm>
                      <a:off x="1200" y="2592"/>
                      <a:ext cx="432" cy="288"/>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40" name="Line 110"/>
                    <p:cNvSpPr>
                      <a:spLocks noChangeShapeType="1"/>
                    </p:cNvSpPr>
                    <p:nvPr/>
                  </p:nvSpPr>
                  <p:spPr bwMode="auto">
                    <a:xfrm>
                      <a:off x="1200"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41" name="Line 111"/>
                    <p:cNvSpPr>
                      <a:spLocks noChangeShapeType="1"/>
                    </p:cNvSpPr>
                    <p:nvPr/>
                  </p:nvSpPr>
                  <p:spPr bwMode="auto">
                    <a:xfrm>
                      <a:off x="1632"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1636" name="Picture 1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7" name="Picture 1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8" name="Picture 1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 y="2688"/>
                    <a:ext cx="9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629" name="Picture 1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 y="3168"/>
                  <a:ext cx="203"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630" name="Text Box 116"/>
                <p:cNvSpPr txBox="1">
                  <a:spLocks noChangeArrowheads="1"/>
                </p:cNvSpPr>
                <p:nvPr/>
              </p:nvSpPr>
              <p:spPr bwMode="auto">
                <a:xfrm>
                  <a:off x="576" y="3552"/>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200" b="1">
                      <a:latin typeface="Arial" panose="020B0604020202020204" pitchFamily="34" charset="0"/>
                    </a:rPr>
                    <a:t>Protein A Chromatography</a:t>
                  </a:r>
                </a:p>
              </p:txBody>
            </p:sp>
            <p:sp>
              <p:nvSpPr>
                <p:cNvPr id="21631" name="Text Box 117"/>
                <p:cNvSpPr txBox="1">
                  <a:spLocks noChangeArrowheads="1"/>
                </p:cNvSpPr>
                <p:nvPr/>
              </p:nvSpPr>
              <p:spPr bwMode="auto">
                <a:xfrm>
                  <a:off x="1248" y="2976"/>
                  <a:ext cx="52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Column</a:t>
                  </a:r>
                </a:p>
              </p:txBody>
            </p:sp>
            <p:sp>
              <p:nvSpPr>
                <p:cNvPr id="21632" name="Line 118"/>
                <p:cNvSpPr>
                  <a:spLocks noChangeShapeType="1"/>
                </p:cNvSpPr>
                <p:nvPr/>
              </p:nvSpPr>
              <p:spPr bwMode="auto">
                <a:xfrm>
                  <a:off x="672" y="3360"/>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33" name="Line 119"/>
                <p:cNvSpPr>
                  <a:spLocks noChangeShapeType="1"/>
                </p:cNvSpPr>
                <p:nvPr/>
              </p:nvSpPr>
              <p:spPr bwMode="auto">
                <a:xfrm>
                  <a:off x="1200" y="3360"/>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34" name="Line 120"/>
                <p:cNvSpPr>
                  <a:spLocks noChangeShapeType="1"/>
                </p:cNvSpPr>
                <p:nvPr/>
              </p:nvSpPr>
              <p:spPr bwMode="auto">
                <a:xfrm>
                  <a:off x="1632" y="3360"/>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329" name="AutoShape 121"/>
              <p:cNvSpPr>
                <a:spLocks noChangeArrowheads="1"/>
              </p:cNvSpPr>
              <p:nvPr/>
            </p:nvSpPr>
            <p:spPr bwMode="auto">
              <a:xfrm>
                <a:off x="96" y="3264"/>
                <a:ext cx="192" cy="144"/>
              </a:xfrm>
              <a:prstGeom prst="rightArrow">
                <a:avLst>
                  <a:gd name="adj1" fmla="val 50000"/>
                  <a:gd name="adj2" fmla="val 33333"/>
                </a:avLst>
              </a:prstGeom>
              <a:solidFill>
                <a:schemeClr val="tx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n-US">
                  <a:latin typeface="+mn-lt"/>
                </a:endParaRPr>
              </a:p>
            </p:txBody>
          </p:sp>
        </p:grpSp>
        <p:grpSp>
          <p:nvGrpSpPr>
            <p:cNvPr id="21519" name="Group 122"/>
            <p:cNvGrpSpPr>
              <a:grpSpLocks/>
            </p:cNvGrpSpPr>
            <p:nvPr/>
          </p:nvGrpSpPr>
          <p:grpSpPr bwMode="auto">
            <a:xfrm>
              <a:off x="2544" y="1584"/>
              <a:ext cx="2160" cy="1200"/>
              <a:chOff x="2640" y="1632"/>
              <a:chExt cx="2160" cy="1200"/>
            </a:xfrm>
          </p:grpSpPr>
          <p:sp>
            <p:nvSpPr>
              <p:cNvPr id="21590" name="Line 123"/>
              <p:cNvSpPr>
                <a:spLocks noChangeShapeType="1"/>
              </p:cNvSpPr>
              <p:nvPr/>
            </p:nvSpPr>
            <p:spPr bwMode="auto">
              <a:xfrm>
                <a:off x="2640" y="2352"/>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91" name="Group 124"/>
              <p:cNvGrpSpPr>
                <a:grpSpLocks/>
              </p:cNvGrpSpPr>
              <p:nvPr/>
            </p:nvGrpSpPr>
            <p:grpSpPr bwMode="auto">
              <a:xfrm>
                <a:off x="2736" y="1632"/>
                <a:ext cx="2064" cy="1200"/>
                <a:chOff x="1200" y="2736"/>
                <a:chExt cx="2064" cy="1200"/>
              </a:xfrm>
            </p:grpSpPr>
            <p:grpSp>
              <p:nvGrpSpPr>
                <p:cNvPr id="21592" name="Group 125"/>
                <p:cNvGrpSpPr>
                  <a:grpSpLocks/>
                </p:cNvGrpSpPr>
                <p:nvPr/>
              </p:nvGrpSpPr>
              <p:grpSpPr bwMode="auto">
                <a:xfrm>
                  <a:off x="2076" y="3216"/>
                  <a:ext cx="336" cy="432"/>
                  <a:chOff x="1872" y="2304"/>
                  <a:chExt cx="384" cy="480"/>
                </a:xfrm>
              </p:grpSpPr>
              <p:sp>
                <p:nvSpPr>
                  <p:cNvPr id="21612" name="Rectangle 126"/>
                  <p:cNvSpPr>
                    <a:spLocks noChangeArrowheads="1"/>
                  </p:cNvSpPr>
                  <p:nvPr/>
                </p:nvSpPr>
                <p:spPr bwMode="auto">
                  <a:xfrm>
                    <a:off x="1920" y="2304"/>
                    <a:ext cx="288" cy="240"/>
                  </a:xfrm>
                  <a:prstGeom prst="rect">
                    <a:avLst/>
                  </a:prstGeom>
                  <a:solidFill>
                    <a:schemeClr val="bg1"/>
                  </a:solidFill>
                  <a:ln w="2857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13" name="Line 127"/>
                  <p:cNvSpPr>
                    <a:spLocks noChangeShapeType="1"/>
                  </p:cNvSpPr>
                  <p:nvPr/>
                </p:nvSpPr>
                <p:spPr bwMode="auto">
                  <a:xfrm>
                    <a:off x="1872" y="278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4" name="Line 128"/>
                  <p:cNvSpPr>
                    <a:spLocks noChangeShapeType="1"/>
                  </p:cNvSpPr>
                  <p:nvPr/>
                </p:nvSpPr>
                <p:spPr bwMode="auto">
                  <a:xfrm>
                    <a:off x="1872" y="230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5" name="Rectangle 129" descr="Large confetti"/>
                  <p:cNvSpPr>
                    <a:spLocks noChangeArrowheads="1"/>
                  </p:cNvSpPr>
                  <p:nvPr/>
                </p:nvSpPr>
                <p:spPr bwMode="auto">
                  <a:xfrm>
                    <a:off x="1920" y="2544"/>
                    <a:ext cx="288" cy="240"/>
                  </a:xfrm>
                  <a:prstGeom prst="rect">
                    <a:avLst/>
                  </a:prstGeom>
                  <a:pattFill prst="lgConfetti">
                    <a:fgClr>
                      <a:schemeClr val="bg2"/>
                    </a:fgClr>
                    <a:bgClr>
                      <a:schemeClr val="bg1"/>
                    </a:bgClr>
                  </a:pattFill>
                  <a:ln w="2857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16" name="Line 130"/>
                  <p:cNvSpPr>
                    <a:spLocks noChangeShapeType="1"/>
                  </p:cNvSpPr>
                  <p:nvPr/>
                </p:nvSpPr>
                <p:spPr bwMode="auto">
                  <a:xfrm>
                    <a:off x="1920" y="2400"/>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617" name="Line 131"/>
                  <p:cNvSpPr>
                    <a:spLocks noChangeShapeType="1"/>
                  </p:cNvSpPr>
                  <p:nvPr/>
                </p:nvSpPr>
                <p:spPr bwMode="auto">
                  <a:xfrm>
                    <a:off x="1920" y="2688"/>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618" name="Line 132"/>
                  <p:cNvSpPr>
                    <a:spLocks noChangeShapeType="1"/>
                  </p:cNvSpPr>
                  <p:nvPr/>
                </p:nvSpPr>
                <p:spPr bwMode="auto">
                  <a:xfrm flipH="1">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619" name="Line 133"/>
                  <p:cNvSpPr>
                    <a:spLocks noChangeShapeType="1"/>
                  </p:cNvSpPr>
                  <p:nvPr/>
                </p:nvSpPr>
                <p:spPr bwMode="auto">
                  <a:xfrm>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93" name="AutoShape 134"/>
                <p:cNvSpPr>
                  <a:spLocks noChangeArrowheads="1"/>
                </p:cNvSpPr>
                <p:nvPr/>
              </p:nvSpPr>
              <p:spPr bwMode="auto">
                <a:xfrm rot="-5400000">
                  <a:off x="1140" y="3432"/>
                  <a:ext cx="288" cy="144"/>
                </a:xfrm>
                <a:prstGeom prst="flowChartDelay">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94" name="Rectangle 135" descr="Small checker board"/>
                <p:cNvSpPr>
                  <a:spLocks noChangeArrowheads="1"/>
                </p:cNvSpPr>
                <p:nvPr/>
              </p:nvSpPr>
              <p:spPr bwMode="auto">
                <a:xfrm>
                  <a:off x="1260" y="3408"/>
                  <a:ext cx="48" cy="240"/>
                </a:xfrm>
                <a:prstGeom prst="rect">
                  <a:avLst/>
                </a:prstGeom>
                <a:pattFill prst="smCheck">
                  <a:fgClr>
                    <a:schemeClr val="bg2"/>
                  </a:fgClr>
                  <a:bgClr>
                    <a:schemeClr val="bg1"/>
                  </a:bgClr>
                </a:pattFill>
                <a:ln w="38100" cap="rnd">
                  <a:solidFill>
                    <a:schemeClr val="bg2"/>
                  </a:solidFill>
                  <a:prstDash val="sysDot"/>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95" name="Text Box 136"/>
                <p:cNvSpPr txBox="1">
                  <a:spLocks noChangeArrowheads="1"/>
                </p:cNvSpPr>
                <p:nvPr/>
              </p:nvSpPr>
              <p:spPr bwMode="auto">
                <a:xfrm>
                  <a:off x="1356" y="3168"/>
                  <a:ext cx="7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Chromatography Skid</a:t>
                  </a:r>
                </a:p>
              </p:txBody>
            </p:sp>
            <p:grpSp>
              <p:nvGrpSpPr>
                <p:cNvPr id="21596" name="Group 137"/>
                <p:cNvGrpSpPr>
                  <a:grpSpLocks/>
                </p:cNvGrpSpPr>
                <p:nvPr/>
              </p:nvGrpSpPr>
              <p:grpSpPr bwMode="auto">
                <a:xfrm>
                  <a:off x="1500" y="3360"/>
                  <a:ext cx="432" cy="288"/>
                  <a:chOff x="1200" y="2640"/>
                  <a:chExt cx="288" cy="240"/>
                </a:xfrm>
              </p:grpSpPr>
              <p:grpSp>
                <p:nvGrpSpPr>
                  <p:cNvPr id="21605" name="Group 138"/>
                  <p:cNvGrpSpPr>
                    <a:grpSpLocks/>
                  </p:cNvGrpSpPr>
                  <p:nvPr/>
                </p:nvGrpSpPr>
                <p:grpSpPr bwMode="auto">
                  <a:xfrm>
                    <a:off x="1200" y="2640"/>
                    <a:ext cx="288" cy="240"/>
                    <a:chOff x="1200" y="2592"/>
                    <a:chExt cx="432" cy="336"/>
                  </a:xfrm>
                </p:grpSpPr>
                <p:sp>
                  <p:nvSpPr>
                    <p:cNvPr id="21609" name="Rectangle 139"/>
                    <p:cNvSpPr>
                      <a:spLocks noChangeArrowheads="1"/>
                    </p:cNvSpPr>
                    <p:nvPr/>
                  </p:nvSpPr>
                  <p:spPr bwMode="auto">
                    <a:xfrm>
                      <a:off x="1200" y="2592"/>
                      <a:ext cx="432" cy="288"/>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610" name="Line 140"/>
                    <p:cNvSpPr>
                      <a:spLocks noChangeShapeType="1"/>
                    </p:cNvSpPr>
                    <p:nvPr/>
                  </p:nvSpPr>
                  <p:spPr bwMode="auto">
                    <a:xfrm>
                      <a:off x="1200"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 name="Line 141"/>
                    <p:cNvSpPr>
                      <a:spLocks noChangeShapeType="1"/>
                    </p:cNvSpPr>
                    <p:nvPr/>
                  </p:nvSpPr>
                  <p:spPr bwMode="auto">
                    <a:xfrm>
                      <a:off x="1632"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1606" name="Picture 1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7" name="Picture 1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8" name="Picture 1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 y="2688"/>
                    <a:ext cx="9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97" name="Picture 1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 y="3264"/>
                  <a:ext cx="203"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98" name="Text Box 146"/>
                <p:cNvSpPr txBox="1">
                  <a:spLocks noChangeArrowheads="1"/>
                </p:cNvSpPr>
                <p:nvPr/>
              </p:nvSpPr>
              <p:spPr bwMode="auto">
                <a:xfrm>
                  <a:off x="1980" y="3072"/>
                  <a:ext cx="52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Column</a:t>
                  </a:r>
                </a:p>
              </p:txBody>
            </p:sp>
            <p:sp>
              <p:nvSpPr>
                <p:cNvPr id="21599" name="Line 147"/>
                <p:cNvSpPr>
                  <a:spLocks noChangeShapeType="1"/>
                </p:cNvSpPr>
                <p:nvPr/>
              </p:nvSpPr>
              <p:spPr bwMode="auto">
                <a:xfrm>
                  <a:off x="1404" y="3456"/>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0" name="Line 148"/>
                <p:cNvSpPr>
                  <a:spLocks noChangeShapeType="1"/>
                </p:cNvSpPr>
                <p:nvPr/>
              </p:nvSpPr>
              <p:spPr bwMode="auto">
                <a:xfrm>
                  <a:off x="1932" y="3456"/>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7" name="AutoShape 149"/>
                <p:cNvSpPr>
                  <a:spLocks noChangeArrowheads="1"/>
                </p:cNvSpPr>
                <p:nvPr/>
              </p:nvSpPr>
              <p:spPr bwMode="auto">
                <a:xfrm>
                  <a:off x="2736" y="2736"/>
                  <a:ext cx="528" cy="864"/>
                </a:xfrm>
                <a:prstGeom prst="roundRect">
                  <a:avLst>
                    <a:gd name="adj" fmla="val 16667"/>
                  </a:avLst>
                </a:prstGeom>
                <a:gradFill rotWithShape="1">
                  <a:gsLst>
                    <a:gs pos="0">
                      <a:schemeClr val="tx1"/>
                    </a:gs>
                    <a:gs pos="50000">
                      <a:srgbClr val="FFFF00"/>
                    </a:gs>
                    <a:gs pos="100000">
                      <a:schemeClr val="tx1"/>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900" b="1">
                      <a:latin typeface="Arial" charset="0"/>
                    </a:rPr>
                    <a:t>Eluate</a:t>
                  </a:r>
                </a:p>
                <a:p>
                  <a:pPr algn="ctr" fontAlgn="auto">
                    <a:spcBef>
                      <a:spcPts val="0"/>
                    </a:spcBef>
                    <a:spcAft>
                      <a:spcPts val="0"/>
                    </a:spcAft>
                    <a:defRPr/>
                  </a:pPr>
                  <a:r>
                    <a:rPr lang="en-US" sz="900" b="1">
                      <a:latin typeface="Arial" charset="0"/>
                    </a:rPr>
                    <a:t>Hold </a:t>
                  </a:r>
                </a:p>
                <a:p>
                  <a:pPr algn="ctr" fontAlgn="auto">
                    <a:spcBef>
                      <a:spcPts val="0"/>
                    </a:spcBef>
                    <a:spcAft>
                      <a:spcPts val="0"/>
                    </a:spcAft>
                    <a:defRPr/>
                  </a:pPr>
                  <a:r>
                    <a:rPr lang="en-US" sz="900" b="1">
                      <a:latin typeface="Arial" charset="0"/>
                    </a:rPr>
                    <a:t>Tank</a:t>
                  </a:r>
                </a:p>
                <a:p>
                  <a:pPr algn="ctr" fontAlgn="auto">
                    <a:spcBef>
                      <a:spcPts val="0"/>
                    </a:spcBef>
                    <a:spcAft>
                      <a:spcPts val="0"/>
                    </a:spcAft>
                    <a:defRPr/>
                  </a:pPr>
                  <a:endParaRPr lang="en-US" sz="900" b="1">
                    <a:latin typeface="Arial" charset="0"/>
                  </a:endParaRPr>
                </a:p>
                <a:p>
                  <a:pPr algn="ctr" fontAlgn="auto">
                    <a:spcBef>
                      <a:spcPts val="0"/>
                    </a:spcBef>
                    <a:spcAft>
                      <a:spcPts val="0"/>
                    </a:spcAft>
                    <a:defRPr/>
                  </a:pPr>
                  <a:r>
                    <a:rPr lang="en-US" sz="900" b="1">
                      <a:latin typeface="Arial" charset="0"/>
                    </a:rPr>
                    <a:t>20,000L</a:t>
                  </a:r>
                </a:p>
              </p:txBody>
            </p:sp>
            <p:sp>
              <p:nvSpPr>
                <p:cNvPr id="21602" name="Line 150"/>
                <p:cNvSpPr>
                  <a:spLocks noChangeShapeType="1"/>
                </p:cNvSpPr>
                <p:nvPr/>
              </p:nvSpPr>
              <p:spPr bwMode="auto">
                <a:xfrm>
                  <a:off x="2364" y="3456"/>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3" name="Text Box 151"/>
                <p:cNvSpPr txBox="1">
                  <a:spLocks noChangeArrowheads="1"/>
                </p:cNvSpPr>
                <p:nvPr/>
              </p:nvSpPr>
              <p:spPr bwMode="auto">
                <a:xfrm>
                  <a:off x="1308" y="3648"/>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200" b="1">
                      <a:latin typeface="Arial" panose="020B0604020202020204" pitchFamily="34" charset="0"/>
                    </a:rPr>
                    <a:t>Hydrophobic Interaction  Chromatography (HIC)</a:t>
                  </a:r>
                </a:p>
              </p:txBody>
            </p:sp>
            <p:sp>
              <p:nvSpPr>
                <p:cNvPr id="94360" name="AutoShape 152"/>
                <p:cNvSpPr>
                  <a:spLocks noChangeArrowheads="1"/>
                </p:cNvSpPr>
                <p:nvPr/>
              </p:nvSpPr>
              <p:spPr bwMode="auto">
                <a:xfrm>
                  <a:off x="2496" y="2832"/>
                  <a:ext cx="528" cy="864"/>
                </a:xfrm>
                <a:prstGeom prst="roundRect">
                  <a:avLst>
                    <a:gd name="adj" fmla="val 16667"/>
                  </a:avLst>
                </a:prstGeom>
                <a:gradFill rotWithShape="1">
                  <a:gsLst>
                    <a:gs pos="0">
                      <a:schemeClr val="tx1"/>
                    </a:gs>
                    <a:gs pos="50000">
                      <a:srgbClr val="FFFF00"/>
                    </a:gs>
                    <a:gs pos="100000">
                      <a:schemeClr val="tx1"/>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900" b="1">
                      <a:latin typeface="Arial" charset="0"/>
                    </a:rPr>
                    <a:t>Eluate</a:t>
                  </a:r>
                </a:p>
                <a:p>
                  <a:pPr algn="ctr" fontAlgn="auto">
                    <a:spcBef>
                      <a:spcPts val="0"/>
                    </a:spcBef>
                    <a:spcAft>
                      <a:spcPts val="0"/>
                    </a:spcAft>
                    <a:defRPr/>
                  </a:pPr>
                  <a:r>
                    <a:rPr lang="en-US" sz="900" b="1">
                      <a:latin typeface="Arial" charset="0"/>
                    </a:rPr>
                    <a:t>Hold </a:t>
                  </a:r>
                </a:p>
                <a:p>
                  <a:pPr algn="ctr" fontAlgn="auto">
                    <a:spcBef>
                      <a:spcPts val="0"/>
                    </a:spcBef>
                    <a:spcAft>
                      <a:spcPts val="0"/>
                    </a:spcAft>
                    <a:defRPr/>
                  </a:pPr>
                  <a:r>
                    <a:rPr lang="en-US" sz="900" b="1">
                      <a:latin typeface="Arial" charset="0"/>
                    </a:rPr>
                    <a:t>Tank</a:t>
                  </a:r>
                </a:p>
                <a:p>
                  <a:pPr algn="ctr" fontAlgn="auto">
                    <a:spcBef>
                      <a:spcPts val="0"/>
                    </a:spcBef>
                    <a:spcAft>
                      <a:spcPts val="0"/>
                    </a:spcAft>
                    <a:defRPr/>
                  </a:pPr>
                  <a:endParaRPr lang="en-US" sz="900" b="1">
                    <a:latin typeface="Arial" charset="0"/>
                  </a:endParaRPr>
                </a:p>
                <a:p>
                  <a:pPr algn="ctr" fontAlgn="auto">
                    <a:spcBef>
                      <a:spcPts val="0"/>
                    </a:spcBef>
                    <a:spcAft>
                      <a:spcPts val="0"/>
                    </a:spcAft>
                    <a:defRPr/>
                  </a:pPr>
                  <a:r>
                    <a:rPr lang="en-US" sz="900" b="1">
                      <a:latin typeface="Arial" charset="0"/>
                    </a:rPr>
                    <a:t>20,000L</a:t>
                  </a:r>
                </a:p>
              </p:txBody>
            </p:sp>
          </p:grpSp>
        </p:grpSp>
        <p:grpSp>
          <p:nvGrpSpPr>
            <p:cNvPr id="21520" name="Group 153"/>
            <p:cNvGrpSpPr>
              <a:grpSpLocks/>
            </p:cNvGrpSpPr>
            <p:nvPr/>
          </p:nvGrpSpPr>
          <p:grpSpPr bwMode="auto">
            <a:xfrm>
              <a:off x="4560" y="1536"/>
              <a:ext cx="1056" cy="768"/>
              <a:chOff x="4608" y="1584"/>
              <a:chExt cx="1056" cy="768"/>
            </a:xfrm>
          </p:grpSpPr>
          <p:grpSp>
            <p:nvGrpSpPr>
              <p:cNvPr id="21580" name="Group 154"/>
              <p:cNvGrpSpPr>
                <a:grpSpLocks/>
              </p:cNvGrpSpPr>
              <p:nvPr/>
            </p:nvGrpSpPr>
            <p:grpSpPr bwMode="auto">
              <a:xfrm>
                <a:off x="4608" y="1632"/>
                <a:ext cx="1056" cy="720"/>
                <a:chOff x="4608" y="1632"/>
                <a:chExt cx="1056" cy="720"/>
              </a:xfrm>
            </p:grpSpPr>
            <p:sp>
              <p:nvSpPr>
                <p:cNvPr id="21582" name="Line 155"/>
                <p:cNvSpPr>
                  <a:spLocks noChangeShapeType="1"/>
                </p:cNvSpPr>
                <p:nvPr/>
              </p:nvSpPr>
              <p:spPr bwMode="auto">
                <a:xfrm flipH="1">
                  <a:off x="4608" y="1680"/>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83" name="Line 156"/>
                <p:cNvSpPr>
                  <a:spLocks noChangeShapeType="1"/>
                </p:cNvSpPr>
                <p:nvPr/>
              </p:nvSpPr>
              <p:spPr bwMode="auto">
                <a:xfrm flipH="1">
                  <a:off x="4752" y="1872"/>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1584" name="Group 157"/>
                <p:cNvGrpSpPr>
                  <a:grpSpLocks/>
                </p:cNvGrpSpPr>
                <p:nvPr/>
              </p:nvGrpSpPr>
              <p:grpSpPr bwMode="auto">
                <a:xfrm>
                  <a:off x="4944" y="1632"/>
                  <a:ext cx="720" cy="720"/>
                  <a:chOff x="4944" y="1632"/>
                  <a:chExt cx="720" cy="720"/>
                </a:xfrm>
              </p:grpSpPr>
              <p:sp>
                <p:nvSpPr>
                  <p:cNvPr id="94366" name="AutoShape 158"/>
                  <p:cNvSpPr>
                    <a:spLocks noChangeArrowheads="1"/>
                  </p:cNvSpPr>
                  <p:nvPr/>
                </p:nvSpPr>
                <p:spPr bwMode="auto">
                  <a:xfrm>
                    <a:off x="5280" y="2208"/>
                    <a:ext cx="288" cy="144"/>
                  </a:xfrm>
                  <a:prstGeom prst="rightArrow">
                    <a:avLst>
                      <a:gd name="adj1" fmla="val 50000"/>
                      <a:gd name="adj2" fmla="val 50000"/>
                    </a:avLst>
                  </a:prstGeom>
                  <a:solidFill>
                    <a:schemeClr val="tx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endParaRPr lang="en-US">
                      <a:latin typeface="+mn-lt"/>
                    </a:endParaRPr>
                  </a:p>
                </p:txBody>
              </p:sp>
              <p:grpSp>
                <p:nvGrpSpPr>
                  <p:cNvPr id="21586" name="Group 159"/>
                  <p:cNvGrpSpPr>
                    <a:grpSpLocks/>
                  </p:cNvGrpSpPr>
                  <p:nvPr/>
                </p:nvGrpSpPr>
                <p:grpSpPr bwMode="auto">
                  <a:xfrm>
                    <a:off x="4944" y="1632"/>
                    <a:ext cx="720" cy="288"/>
                    <a:chOff x="4896" y="1440"/>
                    <a:chExt cx="720" cy="288"/>
                  </a:xfrm>
                </p:grpSpPr>
                <p:sp>
                  <p:nvSpPr>
                    <p:cNvPr id="94368" name="AutoShape 160"/>
                    <p:cNvSpPr>
                      <a:spLocks noChangeArrowheads="1"/>
                    </p:cNvSpPr>
                    <p:nvPr/>
                  </p:nvSpPr>
                  <p:spPr bwMode="auto">
                    <a:xfrm flipH="1">
                      <a:off x="4992" y="1632"/>
                      <a:ext cx="288" cy="96"/>
                    </a:xfrm>
                    <a:prstGeom prst="homePlate">
                      <a:avLst>
                        <a:gd name="adj" fmla="val 75000"/>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94369" name="AutoShape 161"/>
                    <p:cNvSpPr>
                      <a:spLocks noChangeArrowheads="1"/>
                    </p:cNvSpPr>
                    <p:nvPr/>
                  </p:nvSpPr>
                  <p:spPr bwMode="auto">
                    <a:xfrm flipH="1">
                      <a:off x="4896" y="1440"/>
                      <a:ext cx="240" cy="96"/>
                    </a:xfrm>
                    <a:prstGeom prst="homePlate">
                      <a:avLst>
                        <a:gd name="adj" fmla="val 62500"/>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1589" name="Rectangle 162"/>
                    <p:cNvSpPr>
                      <a:spLocks noChangeArrowheads="1"/>
                    </p:cNvSpPr>
                    <p:nvPr/>
                  </p:nvSpPr>
                  <p:spPr bwMode="auto">
                    <a:xfrm>
                      <a:off x="5136" y="1440"/>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b="1">
                          <a:latin typeface="Arial" panose="020B0604020202020204" pitchFamily="34" charset="0"/>
                        </a:rPr>
                        <a:t>Viral Inactivation</a:t>
                      </a:r>
                    </a:p>
                  </p:txBody>
                </p:sp>
              </p:grpSp>
            </p:grpSp>
          </p:grpSp>
          <p:sp>
            <p:nvSpPr>
              <p:cNvPr id="21581" name="Rectangle 163"/>
              <p:cNvSpPr>
                <a:spLocks noChangeArrowheads="1"/>
              </p:cNvSpPr>
              <p:nvPr/>
            </p:nvSpPr>
            <p:spPr bwMode="auto">
              <a:xfrm>
                <a:off x="4944" y="1584"/>
                <a:ext cx="672" cy="384"/>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21521" name="Group 164"/>
            <p:cNvGrpSpPr>
              <a:grpSpLocks/>
            </p:cNvGrpSpPr>
            <p:nvPr/>
          </p:nvGrpSpPr>
          <p:grpSpPr bwMode="auto">
            <a:xfrm>
              <a:off x="2928" y="3024"/>
              <a:ext cx="1680" cy="960"/>
              <a:chOff x="3024" y="2976"/>
              <a:chExt cx="1680" cy="960"/>
            </a:xfrm>
          </p:grpSpPr>
          <p:sp>
            <p:nvSpPr>
              <p:cNvPr id="94373" name="AutoShape 165"/>
              <p:cNvSpPr>
                <a:spLocks noChangeArrowheads="1"/>
              </p:cNvSpPr>
              <p:nvPr/>
            </p:nvSpPr>
            <p:spPr bwMode="auto">
              <a:xfrm>
                <a:off x="4416" y="3072"/>
                <a:ext cx="288" cy="480"/>
              </a:xfrm>
              <a:prstGeom prst="roundRect">
                <a:avLst>
                  <a:gd name="adj" fmla="val 16667"/>
                </a:avLst>
              </a:prstGeom>
              <a:gradFill rotWithShape="1">
                <a:gsLst>
                  <a:gs pos="0">
                    <a:schemeClr val="bg2"/>
                  </a:gs>
                  <a:gs pos="50000">
                    <a:srgbClr val="FFFF00"/>
                  </a:gs>
                  <a:gs pos="100000">
                    <a:schemeClr val="bg2"/>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a:latin typeface="Arial" charset="0"/>
                  </a:rPr>
                  <a:t>Eluate</a:t>
                </a:r>
              </a:p>
              <a:p>
                <a:pPr algn="ctr" fontAlgn="auto">
                  <a:spcBef>
                    <a:spcPts val="0"/>
                  </a:spcBef>
                  <a:spcAft>
                    <a:spcPts val="0"/>
                  </a:spcAft>
                  <a:defRPr/>
                </a:pPr>
                <a:r>
                  <a:rPr lang="en-US" sz="800" b="1">
                    <a:latin typeface="Arial" charset="0"/>
                  </a:rPr>
                  <a:t>Hold </a:t>
                </a:r>
              </a:p>
              <a:p>
                <a:pPr algn="ctr" fontAlgn="auto">
                  <a:spcBef>
                    <a:spcPts val="0"/>
                  </a:spcBef>
                  <a:spcAft>
                    <a:spcPts val="0"/>
                  </a:spcAft>
                  <a:defRPr/>
                </a:pPr>
                <a:r>
                  <a:rPr lang="en-US" sz="800" b="1">
                    <a:latin typeface="Arial" charset="0"/>
                  </a:rPr>
                  <a:t>Tank</a:t>
                </a:r>
              </a:p>
              <a:p>
                <a:pPr algn="ctr" fontAlgn="auto">
                  <a:spcBef>
                    <a:spcPts val="0"/>
                  </a:spcBef>
                  <a:spcAft>
                    <a:spcPts val="0"/>
                  </a:spcAft>
                  <a:defRPr/>
                </a:pPr>
                <a:endParaRPr lang="en-US" sz="800" b="1">
                  <a:latin typeface="Arial" charset="0"/>
                </a:endParaRPr>
              </a:p>
              <a:p>
                <a:pPr algn="ctr" fontAlgn="auto">
                  <a:spcBef>
                    <a:spcPts val="0"/>
                  </a:spcBef>
                  <a:spcAft>
                    <a:spcPts val="0"/>
                  </a:spcAft>
                  <a:defRPr/>
                </a:pPr>
                <a:r>
                  <a:rPr lang="en-US" sz="800" b="1">
                    <a:latin typeface="Arial" charset="0"/>
                  </a:rPr>
                  <a:t>5,000L</a:t>
                </a:r>
              </a:p>
            </p:txBody>
          </p:sp>
          <p:grpSp>
            <p:nvGrpSpPr>
              <p:cNvPr id="21552" name="Group 166"/>
              <p:cNvGrpSpPr>
                <a:grpSpLocks/>
              </p:cNvGrpSpPr>
              <p:nvPr/>
            </p:nvGrpSpPr>
            <p:grpSpPr bwMode="auto">
              <a:xfrm>
                <a:off x="3024" y="2976"/>
                <a:ext cx="1392" cy="960"/>
                <a:chOff x="3120" y="2976"/>
                <a:chExt cx="1392" cy="960"/>
              </a:xfrm>
            </p:grpSpPr>
            <p:grpSp>
              <p:nvGrpSpPr>
                <p:cNvPr id="21553" name="Group 167"/>
                <p:cNvGrpSpPr>
                  <a:grpSpLocks/>
                </p:cNvGrpSpPr>
                <p:nvPr/>
              </p:nvGrpSpPr>
              <p:grpSpPr bwMode="auto">
                <a:xfrm>
                  <a:off x="4080" y="3120"/>
                  <a:ext cx="336" cy="432"/>
                  <a:chOff x="1872" y="2304"/>
                  <a:chExt cx="384" cy="480"/>
                </a:xfrm>
              </p:grpSpPr>
              <p:sp>
                <p:nvSpPr>
                  <p:cNvPr id="21572" name="Rectangle 168"/>
                  <p:cNvSpPr>
                    <a:spLocks noChangeArrowheads="1"/>
                  </p:cNvSpPr>
                  <p:nvPr/>
                </p:nvSpPr>
                <p:spPr bwMode="auto">
                  <a:xfrm>
                    <a:off x="1920" y="2304"/>
                    <a:ext cx="288" cy="240"/>
                  </a:xfrm>
                  <a:prstGeom prst="rect">
                    <a:avLst/>
                  </a:prstGeom>
                  <a:solidFill>
                    <a:schemeClr val="bg1"/>
                  </a:solidFill>
                  <a:ln w="2857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73" name="Line 169"/>
                  <p:cNvSpPr>
                    <a:spLocks noChangeShapeType="1"/>
                  </p:cNvSpPr>
                  <p:nvPr/>
                </p:nvSpPr>
                <p:spPr bwMode="auto">
                  <a:xfrm>
                    <a:off x="1872" y="278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4" name="Line 170"/>
                  <p:cNvSpPr>
                    <a:spLocks noChangeShapeType="1"/>
                  </p:cNvSpPr>
                  <p:nvPr/>
                </p:nvSpPr>
                <p:spPr bwMode="auto">
                  <a:xfrm>
                    <a:off x="1872" y="230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5" name="Rectangle 171" descr="Large confetti"/>
                  <p:cNvSpPr>
                    <a:spLocks noChangeArrowheads="1"/>
                  </p:cNvSpPr>
                  <p:nvPr/>
                </p:nvSpPr>
                <p:spPr bwMode="auto">
                  <a:xfrm>
                    <a:off x="1920" y="2544"/>
                    <a:ext cx="288" cy="240"/>
                  </a:xfrm>
                  <a:prstGeom prst="rect">
                    <a:avLst/>
                  </a:prstGeom>
                  <a:pattFill prst="lgConfetti">
                    <a:fgClr>
                      <a:schemeClr val="bg2"/>
                    </a:fgClr>
                    <a:bgClr>
                      <a:schemeClr val="bg1"/>
                    </a:bgClr>
                  </a:pattFill>
                  <a:ln w="2857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76" name="Line 172"/>
                  <p:cNvSpPr>
                    <a:spLocks noChangeShapeType="1"/>
                  </p:cNvSpPr>
                  <p:nvPr/>
                </p:nvSpPr>
                <p:spPr bwMode="auto">
                  <a:xfrm>
                    <a:off x="1920" y="2400"/>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77" name="Line 173"/>
                  <p:cNvSpPr>
                    <a:spLocks noChangeShapeType="1"/>
                  </p:cNvSpPr>
                  <p:nvPr/>
                </p:nvSpPr>
                <p:spPr bwMode="auto">
                  <a:xfrm>
                    <a:off x="1920" y="2688"/>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78" name="Line 174"/>
                  <p:cNvSpPr>
                    <a:spLocks noChangeShapeType="1"/>
                  </p:cNvSpPr>
                  <p:nvPr/>
                </p:nvSpPr>
                <p:spPr bwMode="auto">
                  <a:xfrm flipH="1">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79" name="Line 175"/>
                  <p:cNvSpPr>
                    <a:spLocks noChangeShapeType="1"/>
                  </p:cNvSpPr>
                  <p:nvPr/>
                </p:nvSpPr>
                <p:spPr bwMode="auto">
                  <a:xfrm>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54" name="AutoShape 176"/>
                <p:cNvSpPr>
                  <a:spLocks noChangeArrowheads="1"/>
                </p:cNvSpPr>
                <p:nvPr/>
              </p:nvSpPr>
              <p:spPr bwMode="auto">
                <a:xfrm rot="-5400000">
                  <a:off x="3144" y="3336"/>
                  <a:ext cx="288" cy="144"/>
                </a:xfrm>
                <a:prstGeom prst="flowChartDelay">
                  <a:avLst/>
                </a:prstGeom>
                <a:solidFill>
                  <a:schemeClr val="bg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55" name="Text Box 177"/>
                <p:cNvSpPr txBox="1">
                  <a:spLocks noChangeArrowheads="1"/>
                </p:cNvSpPr>
                <p:nvPr/>
              </p:nvSpPr>
              <p:spPr bwMode="auto">
                <a:xfrm>
                  <a:off x="3120" y="2976"/>
                  <a:ext cx="3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Filter</a:t>
                  </a:r>
                </a:p>
              </p:txBody>
            </p:sp>
            <p:sp>
              <p:nvSpPr>
                <p:cNvPr id="21556" name="Rectangle 178" descr="Small checker board"/>
                <p:cNvSpPr>
                  <a:spLocks noChangeArrowheads="1"/>
                </p:cNvSpPr>
                <p:nvPr/>
              </p:nvSpPr>
              <p:spPr bwMode="auto">
                <a:xfrm>
                  <a:off x="3264" y="3312"/>
                  <a:ext cx="48" cy="240"/>
                </a:xfrm>
                <a:prstGeom prst="rect">
                  <a:avLst/>
                </a:prstGeom>
                <a:pattFill prst="smCheck">
                  <a:fgClr>
                    <a:schemeClr val="bg2"/>
                  </a:fgClr>
                  <a:bgClr>
                    <a:schemeClr val="bg1"/>
                  </a:bgClr>
                </a:pattFill>
                <a:ln w="38100" cap="rnd">
                  <a:solidFill>
                    <a:schemeClr val="bg2"/>
                  </a:solidFill>
                  <a:prstDash val="sysDot"/>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57" name="Text Box 179"/>
                <p:cNvSpPr txBox="1">
                  <a:spLocks noChangeArrowheads="1"/>
                </p:cNvSpPr>
                <p:nvPr/>
              </p:nvSpPr>
              <p:spPr bwMode="auto">
                <a:xfrm>
                  <a:off x="3360" y="3072"/>
                  <a:ext cx="7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Chromatography Skid</a:t>
                  </a:r>
                </a:p>
              </p:txBody>
            </p:sp>
            <p:grpSp>
              <p:nvGrpSpPr>
                <p:cNvPr id="21558" name="Group 180"/>
                <p:cNvGrpSpPr>
                  <a:grpSpLocks/>
                </p:cNvGrpSpPr>
                <p:nvPr/>
              </p:nvGrpSpPr>
              <p:grpSpPr bwMode="auto">
                <a:xfrm>
                  <a:off x="3504" y="3264"/>
                  <a:ext cx="432" cy="288"/>
                  <a:chOff x="1200" y="2640"/>
                  <a:chExt cx="288" cy="240"/>
                </a:xfrm>
              </p:grpSpPr>
              <p:grpSp>
                <p:nvGrpSpPr>
                  <p:cNvPr id="21565" name="Group 181"/>
                  <p:cNvGrpSpPr>
                    <a:grpSpLocks/>
                  </p:cNvGrpSpPr>
                  <p:nvPr/>
                </p:nvGrpSpPr>
                <p:grpSpPr bwMode="auto">
                  <a:xfrm>
                    <a:off x="1200" y="2640"/>
                    <a:ext cx="288" cy="240"/>
                    <a:chOff x="1200" y="2592"/>
                    <a:chExt cx="432" cy="336"/>
                  </a:xfrm>
                </p:grpSpPr>
                <p:sp>
                  <p:nvSpPr>
                    <p:cNvPr id="21569" name="Rectangle 182"/>
                    <p:cNvSpPr>
                      <a:spLocks noChangeArrowheads="1"/>
                    </p:cNvSpPr>
                    <p:nvPr/>
                  </p:nvSpPr>
                  <p:spPr bwMode="auto">
                    <a:xfrm>
                      <a:off x="1200" y="2592"/>
                      <a:ext cx="432" cy="288"/>
                    </a:xfrm>
                    <a:prstGeom prst="rect">
                      <a:avLst/>
                    </a:prstGeom>
                    <a:solidFill>
                      <a:schemeClr val="bg1"/>
                    </a:solidFill>
                    <a:ln w="12700">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1570" name="Line 183"/>
                    <p:cNvSpPr>
                      <a:spLocks noChangeShapeType="1"/>
                    </p:cNvSpPr>
                    <p:nvPr/>
                  </p:nvSpPr>
                  <p:spPr bwMode="auto">
                    <a:xfrm>
                      <a:off x="1200"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1" name="Line 184"/>
                    <p:cNvSpPr>
                      <a:spLocks noChangeShapeType="1"/>
                    </p:cNvSpPr>
                    <p:nvPr/>
                  </p:nvSpPr>
                  <p:spPr bwMode="auto">
                    <a:xfrm>
                      <a:off x="1632"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1566" name="Picture 1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7" name="Picture 1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8" name="Picture 1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 y="2688"/>
                    <a:ext cx="9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59" name="Picture 1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4" y="3168"/>
                  <a:ext cx="203"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60" name="Text Box 189"/>
                <p:cNvSpPr txBox="1">
                  <a:spLocks noChangeArrowheads="1"/>
                </p:cNvSpPr>
                <p:nvPr/>
              </p:nvSpPr>
              <p:spPr bwMode="auto">
                <a:xfrm>
                  <a:off x="3312" y="3552"/>
                  <a:ext cx="1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200" b="1">
                      <a:latin typeface="Arial" panose="020B0604020202020204" pitchFamily="34" charset="0"/>
                    </a:rPr>
                    <a:t>Anion Exchange Chromatography   </a:t>
                  </a:r>
                  <a:r>
                    <a:rPr lang="en-US" altLang="en-US" sz="1000" b="1">
                      <a:latin typeface="Arial" panose="020B0604020202020204" pitchFamily="34" charset="0"/>
                    </a:rPr>
                    <a:t>(QFF - Fast Flow) </a:t>
                  </a:r>
                </a:p>
              </p:txBody>
            </p:sp>
            <p:sp>
              <p:nvSpPr>
                <p:cNvPr id="21561" name="Text Box 190"/>
                <p:cNvSpPr txBox="1">
                  <a:spLocks noChangeArrowheads="1"/>
                </p:cNvSpPr>
                <p:nvPr/>
              </p:nvSpPr>
              <p:spPr bwMode="auto">
                <a:xfrm>
                  <a:off x="3984" y="2976"/>
                  <a:ext cx="52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900" b="1">
                      <a:latin typeface="Arial" panose="020B0604020202020204" pitchFamily="34" charset="0"/>
                    </a:rPr>
                    <a:t>Column</a:t>
                  </a:r>
                </a:p>
              </p:txBody>
            </p:sp>
            <p:sp>
              <p:nvSpPr>
                <p:cNvPr id="21562" name="Line 191"/>
                <p:cNvSpPr>
                  <a:spLocks noChangeShapeType="1"/>
                </p:cNvSpPr>
                <p:nvPr/>
              </p:nvSpPr>
              <p:spPr bwMode="auto">
                <a:xfrm>
                  <a:off x="3408" y="3360"/>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3" name="Line 192"/>
                <p:cNvSpPr>
                  <a:spLocks noChangeShapeType="1"/>
                </p:cNvSpPr>
                <p:nvPr/>
              </p:nvSpPr>
              <p:spPr bwMode="auto">
                <a:xfrm>
                  <a:off x="3936" y="3360"/>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4" name="Line 193"/>
                <p:cNvSpPr>
                  <a:spLocks noChangeShapeType="1"/>
                </p:cNvSpPr>
                <p:nvPr/>
              </p:nvSpPr>
              <p:spPr bwMode="auto">
                <a:xfrm>
                  <a:off x="4368" y="3360"/>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522" name="Line 194"/>
            <p:cNvSpPr>
              <a:spLocks noChangeShapeType="1"/>
            </p:cNvSpPr>
            <p:nvPr/>
          </p:nvSpPr>
          <p:spPr bwMode="auto">
            <a:xfrm>
              <a:off x="2928" y="3408"/>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23" name="Group 195"/>
            <p:cNvGrpSpPr>
              <a:grpSpLocks/>
            </p:cNvGrpSpPr>
            <p:nvPr/>
          </p:nvGrpSpPr>
          <p:grpSpPr bwMode="auto">
            <a:xfrm>
              <a:off x="1920" y="3168"/>
              <a:ext cx="1008" cy="576"/>
              <a:chOff x="2016" y="3120"/>
              <a:chExt cx="1008" cy="576"/>
            </a:xfrm>
          </p:grpSpPr>
          <p:sp>
            <p:nvSpPr>
              <p:cNvPr id="94404" name="AutoShape 196"/>
              <p:cNvSpPr>
                <a:spLocks noChangeArrowheads="1"/>
              </p:cNvSpPr>
              <p:nvPr/>
            </p:nvSpPr>
            <p:spPr bwMode="auto">
              <a:xfrm>
                <a:off x="2688" y="3120"/>
                <a:ext cx="336" cy="432"/>
              </a:xfrm>
              <a:prstGeom prst="roundRect">
                <a:avLst>
                  <a:gd name="adj" fmla="val 16667"/>
                </a:avLst>
              </a:prstGeom>
              <a:gradFill rotWithShape="1">
                <a:gsLst>
                  <a:gs pos="0">
                    <a:schemeClr val="accent2"/>
                  </a:gs>
                  <a:gs pos="50000">
                    <a:schemeClr val="bg1"/>
                  </a:gs>
                  <a:gs pos="100000">
                    <a:schemeClr val="accent2"/>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a:latin typeface="Arial" charset="0"/>
                  </a:rPr>
                  <a:t>Post-viral</a:t>
                </a:r>
              </a:p>
              <a:p>
                <a:pPr algn="ctr" fontAlgn="auto">
                  <a:spcBef>
                    <a:spcPts val="0"/>
                  </a:spcBef>
                  <a:spcAft>
                    <a:spcPts val="0"/>
                  </a:spcAft>
                  <a:defRPr/>
                </a:pPr>
                <a:r>
                  <a:rPr lang="en-US" sz="800" b="1">
                    <a:latin typeface="Arial" charset="0"/>
                  </a:rPr>
                  <a:t>Hold</a:t>
                </a:r>
              </a:p>
              <a:p>
                <a:pPr algn="ctr" fontAlgn="auto">
                  <a:spcBef>
                    <a:spcPts val="0"/>
                  </a:spcBef>
                  <a:spcAft>
                    <a:spcPts val="0"/>
                  </a:spcAft>
                  <a:defRPr/>
                </a:pPr>
                <a:r>
                  <a:rPr lang="en-US" sz="800" b="1">
                    <a:latin typeface="Arial" charset="0"/>
                  </a:rPr>
                  <a:t>Vessel</a:t>
                </a:r>
              </a:p>
              <a:p>
                <a:pPr algn="ctr" fontAlgn="auto">
                  <a:spcBef>
                    <a:spcPts val="0"/>
                  </a:spcBef>
                  <a:spcAft>
                    <a:spcPts val="0"/>
                  </a:spcAft>
                  <a:defRPr/>
                </a:pPr>
                <a:r>
                  <a:rPr lang="en-US" sz="800" b="1">
                    <a:latin typeface="Arial" charset="0"/>
                  </a:rPr>
                  <a:t>3,000L</a:t>
                </a:r>
              </a:p>
            </p:txBody>
          </p:sp>
          <p:grpSp>
            <p:nvGrpSpPr>
              <p:cNvPr id="21541" name="Group 197"/>
              <p:cNvGrpSpPr>
                <a:grpSpLocks/>
              </p:cNvGrpSpPr>
              <p:nvPr/>
            </p:nvGrpSpPr>
            <p:grpSpPr bwMode="auto">
              <a:xfrm>
                <a:off x="2016" y="3120"/>
                <a:ext cx="672" cy="576"/>
                <a:chOff x="1920" y="3120"/>
                <a:chExt cx="672" cy="576"/>
              </a:xfrm>
            </p:grpSpPr>
            <p:sp>
              <p:nvSpPr>
                <p:cNvPr id="21542" name="Line 198"/>
                <p:cNvSpPr>
                  <a:spLocks noChangeShapeType="1"/>
                </p:cNvSpPr>
                <p:nvPr/>
              </p:nvSpPr>
              <p:spPr bwMode="auto">
                <a:xfrm>
                  <a:off x="1920" y="3360"/>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3" name="Line 199"/>
                <p:cNvSpPr>
                  <a:spLocks noChangeShapeType="1"/>
                </p:cNvSpPr>
                <p:nvPr/>
              </p:nvSpPr>
              <p:spPr bwMode="auto">
                <a:xfrm>
                  <a:off x="2496" y="3360"/>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4" name="Line 200"/>
                <p:cNvSpPr>
                  <a:spLocks noChangeShapeType="1"/>
                </p:cNvSpPr>
                <p:nvPr/>
              </p:nvSpPr>
              <p:spPr bwMode="auto">
                <a:xfrm>
                  <a:off x="2112" y="340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45" name="Group 201"/>
                <p:cNvGrpSpPr>
                  <a:grpSpLocks/>
                </p:cNvGrpSpPr>
                <p:nvPr/>
              </p:nvGrpSpPr>
              <p:grpSpPr bwMode="auto">
                <a:xfrm>
                  <a:off x="2016" y="3216"/>
                  <a:ext cx="480" cy="336"/>
                  <a:chOff x="2928" y="3216"/>
                  <a:chExt cx="384" cy="240"/>
                </a:xfrm>
              </p:grpSpPr>
              <p:sp>
                <p:nvSpPr>
                  <p:cNvPr id="94410" name="Rectangle 202"/>
                  <p:cNvSpPr>
                    <a:spLocks noChangeArrowheads="1"/>
                  </p:cNvSpPr>
                  <p:nvPr/>
                </p:nvSpPr>
                <p:spPr bwMode="auto">
                  <a:xfrm>
                    <a:off x="3216" y="3216"/>
                    <a:ext cx="96" cy="240"/>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21549" name="Picture 2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2" y="3264"/>
                    <a:ext cx="102"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412" name="Rectangle 204"/>
                  <p:cNvSpPr>
                    <a:spLocks noChangeArrowheads="1"/>
                  </p:cNvSpPr>
                  <p:nvPr/>
                </p:nvSpPr>
                <p:spPr bwMode="auto">
                  <a:xfrm>
                    <a:off x="2928" y="3216"/>
                    <a:ext cx="96" cy="240"/>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grpSp>
            <p:sp>
              <p:nvSpPr>
                <p:cNvPr id="21546" name="Rectangle 205"/>
                <p:cNvSpPr>
                  <a:spLocks noChangeArrowheads="1"/>
                </p:cNvSpPr>
                <p:nvPr/>
              </p:nvSpPr>
              <p:spPr bwMode="auto">
                <a:xfrm>
                  <a:off x="1968" y="355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b="1">
                      <a:latin typeface="Arial" panose="020B0604020202020204" pitchFamily="34" charset="0"/>
                    </a:rPr>
                    <a:t>Viral Filtering</a:t>
                  </a:r>
                </a:p>
              </p:txBody>
            </p:sp>
            <p:sp>
              <p:nvSpPr>
                <p:cNvPr id="21547" name="Rectangle 206"/>
                <p:cNvSpPr>
                  <a:spLocks noChangeArrowheads="1"/>
                </p:cNvSpPr>
                <p:nvPr/>
              </p:nvSpPr>
              <p:spPr bwMode="auto">
                <a:xfrm>
                  <a:off x="1968" y="3120"/>
                  <a:ext cx="576" cy="576"/>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grpSp>
          <p:nvGrpSpPr>
            <p:cNvPr id="21524" name="Group 207"/>
            <p:cNvGrpSpPr>
              <a:grpSpLocks/>
            </p:cNvGrpSpPr>
            <p:nvPr/>
          </p:nvGrpSpPr>
          <p:grpSpPr bwMode="auto">
            <a:xfrm>
              <a:off x="4608" y="3168"/>
              <a:ext cx="576" cy="644"/>
              <a:chOff x="4704" y="3120"/>
              <a:chExt cx="576" cy="644"/>
            </a:xfrm>
          </p:grpSpPr>
          <p:sp>
            <p:nvSpPr>
              <p:cNvPr id="21532" name="Rectangle 208"/>
              <p:cNvSpPr>
                <a:spLocks noChangeArrowheads="1"/>
              </p:cNvSpPr>
              <p:nvPr/>
            </p:nvSpPr>
            <p:spPr bwMode="auto">
              <a:xfrm>
                <a:off x="4704" y="3552"/>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800" b="1">
                    <a:latin typeface="Arial" panose="020B0604020202020204" pitchFamily="34" charset="0"/>
                  </a:rPr>
                  <a:t>Ultra Filtration</a:t>
                </a:r>
              </a:p>
              <a:p>
                <a:pPr algn="ctr"/>
                <a:r>
                  <a:rPr lang="en-US" altLang="en-US" sz="800" b="1">
                    <a:latin typeface="Arial" panose="020B0604020202020204" pitchFamily="34" charset="0"/>
                  </a:rPr>
                  <a:t>Diafiltration</a:t>
                </a:r>
              </a:p>
            </p:txBody>
          </p:sp>
          <p:grpSp>
            <p:nvGrpSpPr>
              <p:cNvPr id="21533" name="Group 209"/>
              <p:cNvGrpSpPr>
                <a:grpSpLocks/>
              </p:cNvGrpSpPr>
              <p:nvPr/>
            </p:nvGrpSpPr>
            <p:grpSpPr bwMode="auto">
              <a:xfrm>
                <a:off x="4704" y="3120"/>
                <a:ext cx="528" cy="624"/>
                <a:chOff x="4704" y="3120"/>
                <a:chExt cx="528" cy="624"/>
              </a:xfrm>
            </p:grpSpPr>
            <p:sp>
              <p:nvSpPr>
                <p:cNvPr id="21534" name="Line 210"/>
                <p:cNvSpPr>
                  <a:spLocks noChangeShapeType="1"/>
                </p:cNvSpPr>
                <p:nvPr/>
              </p:nvSpPr>
              <p:spPr bwMode="auto">
                <a:xfrm>
                  <a:off x="4704" y="3360"/>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35" name="Group 211"/>
                <p:cNvGrpSpPr>
                  <a:grpSpLocks/>
                </p:cNvGrpSpPr>
                <p:nvPr/>
              </p:nvGrpSpPr>
              <p:grpSpPr bwMode="auto">
                <a:xfrm>
                  <a:off x="4800" y="3216"/>
                  <a:ext cx="312" cy="336"/>
                  <a:chOff x="4704" y="3216"/>
                  <a:chExt cx="312" cy="336"/>
                </a:xfrm>
              </p:grpSpPr>
              <p:sp>
                <p:nvSpPr>
                  <p:cNvPr id="21537" name="Line 212"/>
                  <p:cNvSpPr>
                    <a:spLocks noChangeShapeType="1"/>
                  </p:cNvSpPr>
                  <p:nvPr/>
                </p:nvSpPr>
                <p:spPr bwMode="auto">
                  <a:xfrm>
                    <a:off x="4800" y="34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1" name="Rectangle 213"/>
                  <p:cNvSpPr>
                    <a:spLocks noChangeArrowheads="1"/>
                  </p:cNvSpPr>
                  <p:nvPr/>
                </p:nvSpPr>
                <p:spPr bwMode="auto">
                  <a:xfrm>
                    <a:off x="4896" y="3216"/>
                    <a:ext cx="120" cy="336"/>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94422" name="Rectangle 214"/>
                  <p:cNvSpPr>
                    <a:spLocks noChangeArrowheads="1"/>
                  </p:cNvSpPr>
                  <p:nvPr/>
                </p:nvSpPr>
                <p:spPr bwMode="auto">
                  <a:xfrm>
                    <a:off x="4704" y="3216"/>
                    <a:ext cx="120" cy="336"/>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mn-lt"/>
                    </a:endParaRPr>
                  </a:p>
                </p:txBody>
              </p:sp>
            </p:grpSp>
            <p:sp>
              <p:nvSpPr>
                <p:cNvPr id="21536" name="AutoShape 215"/>
                <p:cNvSpPr>
                  <a:spLocks noChangeArrowheads="1"/>
                </p:cNvSpPr>
                <p:nvPr/>
              </p:nvSpPr>
              <p:spPr bwMode="auto">
                <a:xfrm>
                  <a:off x="4704" y="3120"/>
                  <a:ext cx="528" cy="624"/>
                </a:xfrm>
                <a:prstGeom prst="roundRect">
                  <a:avLst>
                    <a:gd name="adj" fmla="val 16667"/>
                  </a:avLst>
                </a:pr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grpSp>
          <p:nvGrpSpPr>
            <p:cNvPr id="21525" name="Group 230"/>
            <p:cNvGrpSpPr>
              <a:grpSpLocks/>
            </p:cNvGrpSpPr>
            <p:nvPr/>
          </p:nvGrpSpPr>
          <p:grpSpPr bwMode="auto">
            <a:xfrm>
              <a:off x="5136" y="3360"/>
              <a:ext cx="432" cy="490"/>
              <a:chOff x="5232" y="3312"/>
              <a:chExt cx="432" cy="490"/>
            </a:xfrm>
          </p:grpSpPr>
          <p:sp>
            <p:nvSpPr>
              <p:cNvPr id="94439" name="AutoShape 231"/>
              <p:cNvSpPr>
                <a:spLocks noChangeArrowheads="1"/>
              </p:cNvSpPr>
              <p:nvPr/>
            </p:nvSpPr>
            <p:spPr bwMode="auto">
              <a:xfrm flipV="1">
                <a:off x="5328" y="3312"/>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C6600">
                      <a:alpha val="99001"/>
                    </a:srgbClr>
                  </a:gs>
                  <a:gs pos="50000">
                    <a:srgbClr val="FFFF00"/>
                  </a:gs>
                  <a:gs pos="100000">
                    <a:srgbClr val="CC6600">
                      <a:alpha val="99001"/>
                    </a:srgbClr>
                  </a:gs>
                </a:gsLst>
                <a:lin ang="0" scaled="1"/>
              </a:gradFill>
              <a:ln w="9525">
                <a:solidFill>
                  <a:srgbClr val="CC6600"/>
                </a:solid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21530" name="Text Box 232"/>
              <p:cNvSpPr txBox="1">
                <a:spLocks noChangeArrowheads="1"/>
              </p:cNvSpPr>
              <p:nvPr/>
            </p:nvSpPr>
            <p:spPr bwMode="auto">
              <a:xfrm>
                <a:off x="5328" y="3552"/>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000" b="1">
                    <a:latin typeface="Arial" panose="020B0604020202020204" pitchFamily="34" charset="0"/>
                  </a:rPr>
                  <a:t>Bulk Fill</a:t>
                </a:r>
              </a:p>
            </p:txBody>
          </p:sp>
          <p:sp>
            <p:nvSpPr>
              <p:cNvPr id="21531" name="Line 233"/>
              <p:cNvSpPr>
                <a:spLocks noChangeShapeType="1"/>
              </p:cNvSpPr>
              <p:nvPr/>
            </p:nvSpPr>
            <p:spPr bwMode="auto">
              <a:xfrm>
                <a:off x="5232" y="33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26" name="Rectangle 236"/>
            <p:cNvSpPr>
              <a:spLocks noChangeArrowheads="1"/>
            </p:cNvSpPr>
            <p:nvPr/>
          </p:nvSpPr>
          <p:spPr bwMode="auto">
            <a:xfrm>
              <a:off x="2256" y="2736"/>
              <a:ext cx="11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b="1">
                  <a:solidFill>
                    <a:schemeClr val="bg2"/>
                  </a:solidFill>
                  <a:latin typeface="Arial" panose="020B0604020202020204" pitchFamily="34" charset="0"/>
                </a:rPr>
                <a:t>Purification</a:t>
              </a:r>
            </a:p>
          </p:txBody>
        </p:sp>
      </p:grpSp>
      <p:sp>
        <p:nvSpPr>
          <p:cNvPr id="94449" name="Text Box 241"/>
          <p:cNvSpPr txBox="1">
            <a:spLocks noChangeArrowheads="1"/>
          </p:cNvSpPr>
          <p:nvPr/>
        </p:nvSpPr>
        <p:spPr bwMode="auto">
          <a:xfrm>
            <a:off x="609600" y="2362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b="1">
                <a:solidFill>
                  <a:srgbClr val="CC3300"/>
                </a:solidFill>
                <a:latin typeface="Arial" panose="020B0604020202020204" pitchFamily="34" charset="0"/>
              </a:rPr>
              <a:t>24 days</a:t>
            </a:r>
          </a:p>
        </p:txBody>
      </p:sp>
      <p:sp>
        <p:nvSpPr>
          <p:cNvPr id="94450" name="Text Box 242"/>
          <p:cNvSpPr txBox="1">
            <a:spLocks noChangeArrowheads="1"/>
          </p:cNvSpPr>
          <p:nvPr/>
        </p:nvSpPr>
        <p:spPr bwMode="auto">
          <a:xfrm>
            <a:off x="3581400" y="2362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b="1">
                <a:solidFill>
                  <a:srgbClr val="CC3300"/>
                </a:solidFill>
                <a:latin typeface="Arial" panose="020B0604020202020204" pitchFamily="34" charset="0"/>
              </a:rPr>
              <a:t>31 days</a:t>
            </a:r>
          </a:p>
        </p:txBody>
      </p:sp>
      <p:sp>
        <p:nvSpPr>
          <p:cNvPr id="94451" name="Text Box 243"/>
          <p:cNvSpPr txBox="1">
            <a:spLocks noChangeArrowheads="1"/>
          </p:cNvSpPr>
          <p:nvPr/>
        </p:nvSpPr>
        <p:spPr bwMode="auto">
          <a:xfrm>
            <a:off x="3048000" y="60198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b="1">
                <a:solidFill>
                  <a:srgbClr val="CC3300"/>
                </a:solidFill>
                <a:latin typeface="Arial" panose="020B0604020202020204" pitchFamily="34" charset="0"/>
              </a:rPr>
              <a:t>8 days</a:t>
            </a:r>
          </a:p>
        </p:txBody>
      </p:sp>
      <p:sp>
        <p:nvSpPr>
          <p:cNvPr id="94452" name="Text Box 244"/>
          <p:cNvSpPr txBox="1">
            <a:spLocks noChangeArrowheads="1"/>
          </p:cNvSpPr>
          <p:nvPr/>
        </p:nvSpPr>
        <p:spPr bwMode="auto">
          <a:xfrm>
            <a:off x="7315200" y="304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b="1">
                <a:solidFill>
                  <a:srgbClr val="CC3300"/>
                </a:solidFill>
                <a:latin typeface="Arial" panose="020B0604020202020204" pitchFamily="34" charset="0"/>
              </a:rPr>
              <a:t>1 day</a:t>
            </a:r>
          </a:p>
        </p:txBody>
      </p:sp>
      <p:sp>
        <p:nvSpPr>
          <p:cNvPr id="21514" name="Text Box 245"/>
          <p:cNvSpPr txBox="1">
            <a:spLocks noChangeArrowheads="1"/>
          </p:cNvSpPr>
          <p:nvPr/>
        </p:nvSpPr>
        <p:spPr bwMode="auto">
          <a:xfrm>
            <a:off x="0" y="0"/>
            <a:ext cx="571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2000">
                <a:latin typeface="Arial" panose="020B0604020202020204" pitchFamily="34" charset="0"/>
              </a:rPr>
              <a:t>Upstream/Downstream Manufacturing Overview</a:t>
            </a:r>
          </a:p>
        </p:txBody>
      </p:sp>
      <p:pic>
        <p:nvPicPr>
          <p:cNvPr id="94454" name="Picture 246" descr="Orencia2"/>
          <p:cNvPicPr>
            <a:picLocks noChangeAspect="1" noChangeArrowheads="1"/>
          </p:cNvPicPr>
          <p:nvPr/>
        </p:nvPicPr>
        <p:blipFill>
          <a:blip r:embed="rId9"/>
          <a:srcRect/>
          <a:stretch>
            <a:fillRect/>
          </a:stretch>
        </p:blipFill>
        <p:spPr bwMode="auto">
          <a:xfrm>
            <a:off x="7696200" y="3951288"/>
            <a:ext cx="1320800" cy="942975"/>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val="4255730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4449"/>
                                        </p:tgtEl>
                                        <p:attrNameLst>
                                          <p:attrName>style.visibility</p:attrName>
                                        </p:attrNameLst>
                                      </p:cBhvr>
                                      <p:to>
                                        <p:strVal val="visible"/>
                                      </p:to>
                                    </p:set>
                                    <p:animEffect transition="in" filter="dissolve">
                                      <p:cBhvr>
                                        <p:cTn id="31" dur="500"/>
                                        <p:tgtEl>
                                          <p:spTgt spid="9444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4450"/>
                                        </p:tgtEl>
                                        <p:attrNameLst>
                                          <p:attrName>style.visibility</p:attrName>
                                        </p:attrNameLst>
                                      </p:cBhvr>
                                      <p:to>
                                        <p:strVal val="visible"/>
                                      </p:to>
                                    </p:set>
                                    <p:animEffect transition="in" filter="dissolve">
                                      <p:cBhvr>
                                        <p:cTn id="36" dur="500"/>
                                        <p:tgtEl>
                                          <p:spTgt spid="944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4452"/>
                                        </p:tgtEl>
                                        <p:attrNameLst>
                                          <p:attrName>style.visibility</p:attrName>
                                        </p:attrNameLst>
                                      </p:cBhvr>
                                      <p:to>
                                        <p:strVal val="visible"/>
                                      </p:to>
                                    </p:set>
                                    <p:animEffect transition="in" filter="dissolve">
                                      <p:cBhvr>
                                        <p:cTn id="41" dur="500"/>
                                        <p:tgtEl>
                                          <p:spTgt spid="9445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94451"/>
                                        </p:tgtEl>
                                        <p:attrNameLst>
                                          <p:attrName>style.visibility</p:attrName>
                                        </p:attrNameLst>
                                      </p:cBhvr>
                                      <p:to>
                                        <p:strVal val="visible"/>
                                      </p:to>
                                    </p:set>
                                    <p:animEffect transition="in" filter="dissolve">
                                      <p:cBhvr>
                                        <p:cTn id="46" dur="500"/>
                                        <p:tgtEl>
                                          <p:spTgt spid="9445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94454"/>
                                        </p:tgtEl>
                                        <p:attrNameLst>
                                          <p:attrName>style.visibility</p:attrName>
                                        </p:attrNameLst>
                                      </p:cBhvr>
                                      <p:to>
                                        <p:strVal val="visible"/>
                                      </p:to>
                                    </p:set>
                                    <p:anim calcmode="lin" valueType="num">
                                      <p:cBhvr additive="base">
                                        <p:cTn id="51" dur="500" fill="hold"/>
                                        <p:tgtEl>
                                          <p:spTgt spid="94454"/>
                                        </p:tgtEl>
                                        <p:attrNameLst>
                                          <p:attrName>ppt_x</p:attrName>
                                        </p:attrNameLst>
                                      </p:cBhvr>
                                      <p:tavLst>
                                        <p:tav tm="0">
                                          <p:val>
                                            <p:strVal val="#ppt_x"/>
                                          </p:val>
                                        </p:tav>
                                        <p:tav tm="100000">
                                          <p:val>
                                            <p:strVal val="#ppt_x"/>
                                          </p:val>
                                        </p:tav>
                                      </p:tavLst>
                                    </p:anim>
                                    <p:anim calcmode="lin" valueType="num">
                                      <p:cBhvr additive="base">
                                        <p:cTn id="52" dur="500" fill="hold"/>
                                        <p:tgtEl>
                                          <p:spTgt spid="94454"/>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94454"/>
                                        </p:tgtEl>
                                        <p:attrNameLst>
                                          <p:attrName>style.visibility</p:attrName>
                                        </p:attrNameLst>
                                      </p:cBhvr>
                                      <p:to>
                                        <p:strVal val="visible"/>
                                      </p:to>
                                    </p:set>
                                    <p:animEffect transition="in" filter="dissolve">
                                      <p:cBhvr>
                                        <p:cTn id="57" dur="500"/>
                                        <p:tgtEl>
                                          <p:spTgt spid="9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49" grpId="0"/>
      <p:bldP spid="94450" grpId="0"/>
      <p:bldP spid="94451" grpId="0"/>
      <p:bldP spid="944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0" y="274638"/>
            <a:ext cx="9144000" cy="1143000"/>
          </a:xfrm>
        </p:spPr>
        <p:txBody>
          <a:bodyPr rtlCol="0">
            <a:normAutofit fontScale="90000"/>
          </a:bodyPr>
          <a:lstStyle/>
          <a:p>
            <a:pPr fontAlgn="auto">
              <a:spcAft>
                <a:spcPts val="0"/>
              </a:spcAft>
              <a:defRPr/>
            </a:pPr>
            <a:r>
              <a:rPr lang="en-US" dirty="0" smtClean="0"/>
              <a:t>Biopharmaceutical Proteins are </a:t>
            </a:r>
            <a:r>
              <a:rPr lang="en-US" dirty="0" err="1" smtClean="0"/>
              <a:t>Parenteral</a:t>
            </a:r>
            <a:endParaRPr lang="en-US" dirty="0" smtClean="0"/>
          </a:p>
        </p:txBody>
      </p:sp>
      <p:pic>
        <p:nvPicPr>
          <p:cNvPr id="22531" name="Content Placeholder 3" descr="vaccine.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55938" y="1600200"/>
            <a:ext cx="3032125" cy="4525963"/>
          </a:xfrm>
        </p:spPr>
      </p:pic>
    </p:spTree>
    <p:extLst>
      <p:ext uri="{BB962C8B-B14F-4D97-AF65-F5344CB8AC3E}">
        <p14:creationId xmlns:p14="http://schemas.microsoft.com/office/powerpoint/2010/main" val="3921894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dirty="0" smtClean="0"/>
              <a:t/>
            </a:r>
            <a:br>
              <a:rPr lang="en-US" dirty="0" smtClean="0"/>
            </a:br>
            <a:r>
              <a:rPr lang="en-US" dirty="0" smtClean="0"/>
              <a:t>Discovery Research and Cell Culture </a:t>
            </a:r>
            <a:br>
              <a:rPr lang="en-US" dirty="0" smtClean="0"/>
            </a:br>
            <a:endParaRPr lang="en-US" dirty="0" smtClean="0"/>
          </a:p>
        </p:txBody>
      </p:sp>
      <p:pic>
        <p:nvPicPr>
          <p:cNvPr id="4099" name="Content Placeholder 3" descr="Biosafety Cabin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143000"/>
            <a:ext cx="6915150" cy="5181600"/>
          </a:xfrm>
          <a:noFill/>
        </p:spPr>
      </p:pic>
    </p:spTree>
    <p:extLst>
      <p:ext uri="{BB962C8B-B14F-4D97-AF65-F5344CB8AC3E}">
        <p14:creationId xmlns:p14="http://schemas.microsoft.com/office/powerpoint/2010/main" val="1608627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fontAlgn="auto">
              <a:spcAft>
                <a:spcPts val="0"/>
              </a:spcAft>
              <a:defRPr/>
            </a:pPr>
            <a:r>
              <a:rPr lang="en-US" dirty="0" smtClean="0"/>
              <a:t>Use Aseptic Technique in Clean Rooms</a:t>
            </a:r>
          </a:p>
        </p:txBody>
      </p:sp>
      <p:pic>
        <p:nvPicPr>
          <p:cNvPr id="23555" name="Content Placeholder 3" descr="Biosafety Cabin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693863"/>
            <a:ext cx="5791200" cy="4338637"/>
          </a:xfrm>
          <a:noFill/>
        </p:spPr>
      </p:pic>
      <p:sp>
        <p:nvSpPr>
          <p:cNvPr id="23556" name="Rectangle 5"/>
          <p:cNvSpPr>
            <a:spLocks noChangeArrowheads="1"/>
          </p:cNvSpPr>
          <p:nvPr/>
        </p:nvSpPr>
        <p:spPr bwMode="auto">
          <a:xfrm>
            <a:off x="1447800" y="6172200"/>
            <a:ext cx="579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a:t>Shake Flask Inoculation using BSC Class 100 (5)</a:t>
            </a:r>
          </a:p>
        </p:txBody>
      </p:sp>
    </p:spTree>
    <p:extLst>
      <p:ext uri="{BB962C8B-B14F-4D97-AF65-F5344CB8AC3E}">
        <p14:creationId xmlns:p14="http://schemas.microsoft.com/office/powerpoint/2010/main" val="3172156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0" y="2130425"/>
            <a:ext cx="9144000" cy="1470025"/>
          </a:xfrm>
        </p:spPr>
        <p:txBody>
          <a:bodyPr/>
          <a:lstStyle/>
          <a:p>
            <a:r>
              <a:rPr lang="en-US" altLang="en-US" smtClean="0"/>
              <a:t>Media Preparation </a:t>
            </a:r>
            <a:br>
              <a:rPr lang="en-US" altLang="en-US" smtClean="0"/>
            </a:br>
            <a:r>
              <a:rPr lang="en-US" altLang="en-US" smtClean="0"/>
              <a:t>for Cell Growth and Protein Expression</a:t>
            </a:r>
          </a:p>
        </p:txBody>
      </p:sp>
      <p:sp>
        <p:nvSpPr>
          <p:cNvPr id="4" name="Subtitle 3"/>
          <p:cNvSpPr>
            <a:spLocks noGrp="1"/>
          </p:cNvSpPr>
          <p:nvPr>
            <p:ph type="subTitle" idx="1"/>
          </p:nvPr>
        </p:nvSpPr>
        <p:spPr/>
        <p:txBody>
          <a:bodyPr rtlCol="0">
            <a:normAutofit/>
          </a:bodyPr>
          <a:lstStyle/>
          <a:p>
            <a:pPr fontAlgn="auto">
              <a:spcAft>
                <a:spcPts val="0"/>
              </a:spcAft>
              <a:defRPr/>
            </a:pPr>
            <a:r>
              <a:rPr lang="en-US" dirty="0" smtClean="0"/>
              <a:t>Feeding                   Doubling of Cells and Synthesis of Protein </a:t>
            </a:r>
            <a:endParaRPr lang="en-US" dirty="0"/>
          </a:p>
        </p:txBody>
      </p:sp>
      <p:sp>
        <p:nvSpPr>
          <p:cNvPr id="6" name="Right Arrow 5"/>
          <p:cNvSpPr/>
          <p:nvPr/>
        </p:nvSpPr>
        <p:spPr>
          <a:xfrm>
            <a:off x="3276600" y="4038600"/>
            <a:ext cx="1143000" cy="331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727272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3"/>
          </a:xfrm>
        </p:spPr>
        <p:txBody>
          <a:bodyPr rtlCol="0">
            <a:normAutofit fontScale="90000"/>
          </a:bodyPr>
          <a:lstStyle/>
          <a:p>
            <a:pPr fontAlgn="auto">
              <a:spcAft>
                <a:spcPts val="0"/>
              </a:spcAft>
              <a:defRPr/>
            </a:pPr>
            <a:r>
              <a:rPr lang="en-US" dirty="0" smtClean="0"/>
              <a:t>Media and Feeds Support each Stage</a:t>
            </a:r>
          </a:p>
        </p:txBody>
      </p:sp>
      <p:sp>
        <p:nvSpPr>
          <p:cNvPr id="7" name="Content Placeholder 6"/>
          <p:cNvSpPr>
            <a:spLocks noGrp="1"/>
          </p:cNvSpPr>
          <p:nvPr>
            <p:ph idx="1"/>
          </p:nvPr>
        </p:nvSpPr>
        <p:spPr>
          <a:xfrm>
            <a:off x="0" y="990600"/>
            <a:ext cx="9144000" cy="5867400"/>
          </a:xfrm>
        </p:spPr>
        <p:txBody>
          <a:bodyPr rtlCol="0">
            <a:normAutofit fontScale="92500" lnSpcReduction="20000"/>
          </a:bodyPr>
          <a:lstStyle/>
          <a:p>
            <a:pPr fontAlgn="auto">
              <a:spcAft>
                <a:spcPts val="0"/>
              </a:spcAft>
              <a:defRPr/>
            </a:pPr>
            <a:r>
              <a:rPr lang="en-US" i="1" dirty="0" smtClean="0"/>
              <a:t>E. coli </a:t>
            </a:r>
            <a:r>
              <a:rPr lang="en-US" dirty="0" smtClean="0"/>
              <a:t>media requires some chemicals and non-defined components (hydrolyzed protein and yeast extract) to grow a batch and an inducer to produce the protein of interest.  This is the cheapest medium.</a:t>
            </a:r>
          </a:p>
          <a:p>
            <a:pPr fontAlgn="auto">
              <a:spcAft>
                <a:spcPts val="0"/>
              </a:spcAft>
              <a:defRPr/>
            </a:pPr>
            <a:r>
              <a:rPr lang="en-US" dirty="0" smtClean="0"/>
              <a:t>CHO cells require complex medium containing all 20 amino acids, fatty acids, and carbohydrates. Growth media requires 10% fetal bovine serum (FBS) but can be weaned to a serum-free medium. Most expensive medium.</a:t>
            </a:r>
          </a:p>
          <a:p>
            <a:pPr fontAlgn="auto">
              <a:spcAft>
                <a:spcPts val="0"/>
              </a:spcAft>
              <a:defRPr/>
            </a:pPr>
            <a:r>
              <a:rPr lang="en-US" i="1" dirty="0" err="1" smtClean="0"/>
              <a:t>Pichia</a:t>
            </a:r>
            <a:r>
              <a:rPr lang="en-US" i="1" dirty="0" smtClean="0"/>
              <a:t> </a:t>
            </a:r>
            <a:r>
              <a:rPr lang="en-US" i="1" dirty="0" err="1" smtClean="0"/>
              <a:t>pastoris</a:t>
            </a:r>
            <a:r>
              <a:rPr lang="en-US" i="1" dirty="0" smtClean="0"/>
              <a:t> </a:t>
            </a:r>
            <a:r>
              <a:rPr lang="en-US" dirty="0" smtClean="0"/>
              <a:t>requires chemicals and non-defined components (hydrolyzed protein, yeast extract and yeast nitrogen base) to grow a fed-batch and an inducer (methanol) to express large quantities of the protein of interest.  </a:t>
            </a:r>
          </a:p>
        </p:txBody>
      </p:sp>
    </p:spTree>
    <p:extLst>
      <p:ext uri="{BB962C8B-B14F-4D97-AF65-F5344CB8AC3E}">
        <p14:creationId xmlns:p14="http://schemas.microsoft.com/office/powerpoint/2010/main" val="3741857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8229600" cy="762000"/>
          </a:xfrm>
        </p:spPr>
        <p:txBody>
          <a:bodyPr/>
          <a:lstStyle/>
          <a:p>
            <a:r>
              <a:rPr lang="en-US" altLang="en-US" i="1" smtClean="0"/>
              <a:t>Escherichia coli </a:t>
            </a:r>
            <a:r>
              <a:rPr lang="en-US" altLang="en-US" smtClean="0"/>
              <a:t>(Prokaryot)Media</a:t>
            </a:r>
          </a:p>
        </p:txBody>
      </p:sp>
      <p:sp>
        <p:nvSpPr>
          <p:cNvPr id="26627" name="Rectangle 3"/>
          <p:cNvSpPr>
            <a:spLocks noGrp="1" noChangeArrowheads="1"/>
          </p:cNvSpPr>
          <p:nvPr>
            <p:ph type="body" idx="1"/>
          </p:nvPr>
        </p:nvSpPr>
        <p:spPr>
          <a:xfrm>
            <a:off x="152400" y="1219200"/>
            <a:ext cx="8839200" cy="5105400"/>
          </a:xfrm>
        </p:spPr>
        <p:txBody>
          <a:bodyPr/>
          <a:lstStyle/>
          <a:p>
            <a:pPr>
              <a:buFontTx/>
              <a:buNone/>
            </a:pPr>
            <a:r>
              <a:rPr lang="en-US" altLang="en-US" smtClean="0"/>
              <a:t>                          LB Broth with Arabinose</a:t>
            </a:r>
          </a:p>
          <a:p>
            <a:pPr>
              <a:buFont typeface="Arial" panose="020B0604020202020204" pitchFamily="34" charset="0"/>
              <a:buNone/>
            </a:pPr>
            <a:endParaRPr lang="en-US" altLang="en-US" smtClean="0"/>
          </a:p>
          <a:p>
            <a:pPr>
              <a:buFontTx/>
              <a:buNone/>
            </a:pPr>
            <a:r>
              <a:rPr lang="en-US" altLang="en-US" smtClean="0"/>
              <a:t>  </a:t>
            </a:r>
          </a:p>
          <a:p>
            <a:pPr>
              <a:buFontTx/>
              <a:buNone/>
            </a:pPr>
            <a:r>
              <a:rPr lang="en-US" altLang="en-US" smtClean="0"/>
              <a:t>       NaCl</a:t>
            </a:r>
          </a:p>
          <a:p>
            <a:pPr>
              <a:lnSpc>
                <a:spcPct val="85000"/>
              </a:lnSpc>
              <a:buFontTx/>
              <a:buNone/>
            </a:pPr>
            <a:r>
              <a:rPr lang="en-US" altLang="en-US" smtClean="0"/>
              <a:t>	 </a:t>
            </a:r>
          </a:p>
          <a:p>
            <a:pPr>
              <a:lnSpc>
                <a:spcPct val="85000"/>
              </a:lnSpc>
              <a:buFontTx/>
              <a:buNone/>
            </a:pPr>
            <a:r>
              <a:rPr lang="en-US" altLang="en-US" sz="2400" smtClean="0"/>
              <a:t>      </a:t>
            </a:r>
          </a:p>
          <a:p>
            <a:pPr>
              <a:lnSpc>
                <a:spcPct val="85000"/>
              </a:lnSpc>
              <a:buFontTx/>
              <a:buNone/>
            </a:pPr>
            <a:r>
              <a:rPr lang="en-US" altLang="en-US" sz="2400" smtClean="0"/>
              <a:t>     Yeast Extract</a:t>
            </a:r>
          </a:p>
          <a:p>
            <a:pPr>
              <a:lnSpc>
                <a:spcPct val="85000"/>
              </a:lnSpc>
              <a:buFontTx/>
              <a:buNone/>
            </a:pPr>
            <a:r>
              <a:rPr lang="en-US" altLang="en-US" sz="2400" smtClean="0"/>
              <a:t>	</a:t>
            </a:r>
          </a:p>
          <a:p>
            <a:pPr>
              <a:lnSpc>
                <a:spcPct val="85000"/>
              </a:lnSpc>
              <a:buFontTx/>
              <a:buNone/>
            </a:pPr>
            <a:r>
              <a:rPr lang="en-US" altLang="en-US" sz="2400" smtClean="0"/>
              <a:t>	</a:t>
            </a:r>
          </a:p>
          <a:p>
            <a:pPr>
              <a:buFontTx/>
              <a:buNone/>
            </a:pPr>
            <a:endParaRPr lang="en-US" altLang="en-US" sz="2400" smtClean="0"/>
          </a:p>
        </p:txBody>
      </p:sp>
      <p:pic>
        <p:nvPicPr>
          <p:cNvPr id="26628" name="Picture 4" descr="Ampicil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95600"/>
            <a:ext cx="34861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arab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90800"/>
            <a:ext cx="16176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6"/>
          <p:cNvSpPr txBox="1">
            <a:spLocks noChangeArrowheads="1"/>
          </p:cNvSpPr>
          <p:nvPr/>
        </p:nvSpPr>
        <p:spPr bwMode="auto">
          <a:xfrm>
            <a:off x="2057400" y="5486400"/>
            <a:ext cx="322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t>Arabinose – The Inducer</a:t>
            </a:r>
          </a:p>
        </p:txBody>
      </p:sp>
      <p:sp>
        <p:nvSpPr>
          <p:cNvPr id="26631" name="TextBox 7"/>
          <p:cNvSpPr txBox="1">
            <a:spLocks noChangeArrowheads="1"/>
          </p:cNvSpPr>
          <p:nvPr/>
        </p:nvSpPr>
        <p:spPr bwMode="auto">
          <a:xfrm>
            <a:off x="5486400" y="5334000"/>
            <a:ext cx="2754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t>Tryptone or Peptone</a:t>
            </a:r>
          </a:p>
        </p:txBody>
      </p:sp>
    </p:spTree>
    <p:extLst>
      <p:ext uri="{BB962C8B-B14F-4D97-AF65-F5344CB8AC3E}">
        <p14:creationId xmlns:p14="http://schemas.microsoft.com/office/powerpoint/2010/main" val="511463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8"/>
          <p:cNvSpPr>
            <a:spLocks noGrp="1"/>
          </p:cNvSpPr>
          <p:nvPr>
            <p:ph type="title"/>
          </p:nvPr>
        </p:nvSpPr>
        <p:spPr/>
        <p:txBody>
          <a:bodyPr/>
          <a:lstStyle/>
          <a:p>
            <a:r>
              <a:rPr lang="en-US" altLang="en-US" smtClean="0"/>
              <a:t>Yeast Extract</a:t>
            </a:r>
          </a:p>
        </p:txBody>
      </p:sp>
      <p:sp>
        <p:nvSpPr>
          <p:cNvPr id="27651" name="Content Placeholder 9"/>
          <p:cNvSpPr>
            <a:spLocks noGrp="1"/>
          </p:cNvSpPr>
          <p:nvPr>
            <p:ph idx="1"/>
          </p:nvPr>
        </p:nvSpPr>
        <p:spPr>
          <a:xfrm>
            <a:off x="0" y="1600200"/>
            <a:ext cx="9144000" cy="4876800"/>
          </a:xfrm>
        </p:spPr>
        <p:txBody>
          <a:bodyPr/>
          <a:lstStyle/>
          <a:p>
            <a:pPr>
              <a:buFont typeface="Arial" panose="020B0604020202020204" pitchFamily="34" charset="0"/>
              <a:buNone/>
            </a:pPr>
            <a:r>
              <a:rPr lang="en-US" altLang="en-US" smtClean="0"/>
              <a:t>	The main components of yeast extract are:</a:t>
            </a:r>
          </a:p>
          <a:p>
            <a:pPr lvl="1"/>
            <a:r>
              <a:rPr lang="en-US" altLang="en-US" smtClean="0"/>
              <a:t>total nitrogen content : 8 to 12 %, corresponding to a protein content of 50 to 75 % </a:t>
            </a:r>
          </a:p>
          <a:p>
            <a:pPr lvl="1"/>
            <a:r>
              <a:rPr lang="en-US" altLang="en-US" smtClean="0"/>
              <a:t>amino nitrogen content : 3.0 to 5.2 % </a:t>
            </a:r>
          </a:p>
          <a:p>
            <a:pPr lvl="1"/>
            <a:r>
              <a:rPr lang="en-US" altLang="en-US" smtClean="0"/>
              <a:t>total carbohydrate content : 4 to 13 % </a:t>
            </a:r>
          </a:p>
          <a:p>
            <a:pPr lvl="1"/>
            <a:r>
              <a:rPr lang="en-US" altLang="en-US" smtClean="0"/>
              <a:t>lipid content : none or very little. </a:t>
            </a:r>
          </a:p>
          <a:p>
            <a:pPr>
              <a:buFont typeface="Arial" panose="020B0604020202020204" pitchFamily="34" charset="0"/>
              <a:buNone/>
            </a:pPr>
            <a:r>
              <a:rPr lang="en-US" altLang="en-US" smtClean="0"/>
              <a:t>	Click here to see how yeast extract is made:</a:t>
            </a:r>
          </a:p>
          <a:p>
            <a:pPr algn="ctr">
              <a:buFont typeface="Arial" panose="020B0604020202020204" pitchFamily="34" charset="0"/>
              <a:buNone/>
            </a:pPr>
            <a:r>
              <a:rPr lang="en-US" altLang="en-US" smtClean="0">
                <a:hlinkClick r:id="rId2"/>
              </a:rPr>
              <a:t>http://www.eurasyp.org/public.levure.extrait.screen</a:t>
            </a:r>
            <a:r>
              <a:rPr lang="en-US" altLang="en-US" smtClean="0"/>
              <a:t> </a:t>
            </a:r>
          </a:p>
        </p:txBody>
      </p:sp>
    </p:spTree>
    <p:extLst>
      <p:ext uri="{BB962C8B-B14F-4D97-AF65-F5344CB8AC3E}">
        <p14:creationId xmlns:p14="http://schemas.microsoft.com/office/powerpoint/2010/main" val="3400033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274638"/>
            <a:ext cx="9144000" cy="1143000"/>
          </a:xfrm>
        </p:spPr>
        <p:txBody>
          <a:bodyPr rtlCol="0">
            <a:normAutofit fontScale="90000"/>
          </a:bodyPr>
          <a:lstStyle/>
          <a:p>
            <a:pPr fontAlgn="auto">
              <a:spcAft>
                <a:spcPts val="0"/>
              </a:spcAft>
              <a:defRPr/>
            </a:pPr>
            <a:r>
              <a:rPr lang="en-US" sz="3200" smtClean="0"/>
              <a:t/>
            </a:r>
            <a:br>
              <a:rPr lang="en-US" sz="3200" smtClean="0"/>
            </a:br>
            <a:r>
              <a:rPr lang="en-US" sz="3200" smtClean="0"/>
              <a:t>Sterilizing Media/Solutions</a:t>
            </a:r>
            <a:br>
              <a:rPr lang="en-US" sz="3200" smtClean="0"/>
            </a:br>
            <a:r>
              <a:rPr lang="en-US" sz="3200" smtClean="0"/>
              <a:t>Goal: To remove microbial contamination (bioburden)</a:t>
            </a:r>
            <a:br>
              <a:rPr lang="en-US" sz="3200" smtClean="0"/>
            </a:br>
            <a:endParaRPr lang="en-US" sz="3200" smtClean="0"/>
          </a:p>
        </p:txBody>
      </p:sp>
      <p:sp>
        <p:nvSpPr>
          <p:cNvPr id="28675" name="Text Placeholder 4"/>
          <p:cNvSpPr>
            <a:spLocks noGrp="1"/>
          </p:cNvSpPr>
          <p:nvPr>
            <p:ph type="body" idx="1"/>
          </p:nvPr>
        </p:nvSpPr>
        <p:spPr/>
        <p:txBody>
          <a:bodyPr/>
          <a:lstStyle/>
          <a:p>
            <a:pPr algn="ctr"/>
            <a:r>
              <a:rPr lang="en-US" altLang="en-US" smtClean="0"/>
              <a:t>Autoclave</a:t>
            </a:r>
          </a:p>
        </p:txBody>
      </p:sp>
      <p:sp>
        <p:nvSpPr>
          <p:cNvPr id="36868" name="Text Placeholder 6"/>
          <p:cNvSpPr>
            <a:spLocks noGrp="1"/>
          </p:cNvSpPr>
          <p:nvPr>
            <p:ph type="body" sz="quarter" idx="3"/>
          </p:nvPr>
        </p:nvSpPr>
        <p:spPr>
          <a:xfrm>
            <a:off x="4648200" y="1828800"/>
            <a:ext cx="4041775" cy="639763"/>
          </a:xfrm>
        </p:spPr>
        <p:txBody>
          <a:bodyPr rtlCol="0">
            <a:normAutofit fontScale="92500" lnSpcReduction="20000"/>
          </a:bodyPr>
          <a:lstStyle/>
          <a:p>
            <a:pPr algn="ctr" fontAlgn="auto">
              <a:spcAft>
                <a:spcPts val="0"/>
              </a:spcAft>
              <a:defRPr/>
            </a:pPr>
            <a:r>
              <a:rPr lang="en-US" smtClean="0"/>
              <a:t>Sterile Filtration (.22u pores remove bacteria)</a:t>
            </a:r>
          </a:p>
        </p:txBody>
      </p:sp>
      <p:pic>
        <p:nvPicPr>
          <p:cNvPr id="28677" name="Content Placeholder 11" descr="filterforsterilization.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76800" y="3048000"/>
            <a:ext cx="2590800" cy="2590800"/>
          </a:xfrm>
        </p:spPr>
      </p:pic>
      <p:pic>
        <p:nvPicPr>
          <p:cNvPr id="28678" name="Content Placeholder 10" descr="autoclave1.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1000" y="2362200"/>
            <a:ext cx="4083050" cy="3735388"/>
          </a:xfrm>
        </p:spPr>
      </p:pic>
      <p:pic>
        <p:nvPicPr>
          <p:cNvPr id="28679" name="Picture 12" descr="syringefilt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4038600"/>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078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5334000" y="3271838"/>
            <a:ext cx="3048000" cy="2849562"/>
            <a:chOff x="3360" y="2061"/>
            <a:chExt cx="1632" cy="1795"/>
          </a:xfrm>
        </p:grpSpPr>
        <p:sp>
          <p:nvSpPr>
            <p:cNvPr id="29710" name="Rectangle 3"/>
            <p:cNvSpPr>
              <a:spLocks noChangeArrowheads="1"/>
            </p:cNvSpPr>
            <p:nvPr/>
          </p:nvSpPr>
          <p:spPr bwMode="auto">
            <a:xfrm>
              <a:off x="3364" y="3168"/>
              <a:ext cx="1628" cy="315"/>
            </a:xfrm>
            <a:prstGeom prst="rect">
              <a:avLst/>
            </a:prstGeom>
            <a:blipFill dpi="0" rotWithShape="0">
              <a:blip r:embed="rId3"/>
              <a:srcRect/>
              <a:tile tx="0" ty="0" sx="100000" sy="100000" flip="none" algn="tl"/>
            </a:blipFill>
            <a:ln w="11113">
              <a:solidFill>
                <a:srgbClr val="C0C0C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1" name="Rectangle 4"/>
            <p:cNvSpPr>
              <a:spLocks noChangeArrowheads="1"/>
            </p:cNvSpPr>
            <p:nvPr/>
          </p:nvSpPr>
          <p:spPr bwMode="auto">
            <a:xfrm>
              <a:off x="4020" y="2731"/>
              <a:ext cx="60"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2" name="Rectangle 5"/>
            <p:cNvSpPr>
              <a:spLocks noChangeArrowheads="1"/>
            </p:cNvSpPr>
            <p:nvPr/>
          </p:nvSpPr>
          <p:spPr bwMode="auto">
            <a:xfrm>
              <a:off x="4023" y="3098"/>
              <a:ext cx="59" cy="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3" name="Oval 6"/>
            <p:cNvSpPr>
              <a:spLocks noChangeArrowheads="1"/>
            </p:cNvSpPr>
            <p:nvPr/>
          </p:nvSpPr>
          <p:spPr bwMode="auto">
            <a:xfrm>
              <a:off x="3489" y="3054"/>
              <a:ext cx="26" cy="4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4" name="Oval 7"/>
            <p:cNvSpPr>
              <a:spLocks noChangeArrowheads="1"/>
            </p:cNvSpPr>
            <p:nvPr/>
          </p:nvSpPr>
          <p:spPr bwMode="auto">
            <a:xfrm>
              <a:off x="3554" y="3063"/>
              <a:ext cx="24" cy="6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5" name="Oval 8"/>
            <p:cNvSpPr>
              <a:spLocks noChangeArrowheads="1"/>
            </p:cNvSpPr>
            <p:nvPr/>
          </p:nvSpPr>
          <p:spPr bwMode="auto">
            <a:xfrm>
              <a:off x="3458" y="3094"/>
              <a:ext cx="28" cy="5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6" name="Oval 9"/>
            <p:cNvSpPr>
              <a:spLocks noChangeArrowheads="1"/>
            </p:cNvSpPr>
            <p:nvPr/>
          </p:nvSpPr>
          <p:spPr bwMode="auto">
            <a:xfrm>
              <a:off x="3630" y="2953"/>
              <a:ext cx="42"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7" name="Oval 10"/>
            <p:cNvSpPr>
              <a:spLocks noChangeArrowheads="1"/>
            </p:cNvSpPr>
            <p:nvPr/>
          </p:nvSpPr>
          <p:spPr bwMode="auto">
            <a:xfrm>
              <a:off x="3762" y="3034"/>
              <a:ext cx="46"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8" name="Oval 11"/>
            <p:cNvSpPr>
              <a:spLocks noChangeArrowheads="1"/>
            </p:cNvSpPr>
            <p:nvPr/>
          </p:nvSpPr>
          <p:spPr bwMode="auto">
            <a:xfrm>
              <a:off x="3798" y="2982"/>
              <a:ext cx="51" cy="11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19" name="Oval 12"/>
            <p:cNvSpPr>
              <a:spLocks noChangeArrowheads="1"/>
            </p:cNvSpPr>
            <p:nvPr/>
          </p:nvSpPr>
          <p:spPr bwMode="auto">
            <a:xfrm>
              <a:off x="3686" y="2982"/>
              <a:ext cx="42"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20" name="Oval 13"/>
            <p:cNvSpPr>
              <a:spLocks noChangeArrowheads="1"/>
            </p:cNvSpPr>
            <p:nvPr/>
          </p:nvSpPr>
          <p:spPr bwMode="auto">
            <a:xfrm>
              <a:off x="3589" y="2982"/>
              <a:ext cx="60"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21" name="Oval 14"/>
            <p:cNvSpPr>
              <a:spLocks noChangeArrowheads="1"/>
            </p:cNvSpPr>
            <p:nvPr/>
          </p:nvSpPr>
          <p:spPr bwMode="auto">
            <a:xfrm>
              <a:off x="3786" y="2962"/>
              <a:ext cx="39"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22" name="Oval 15"/>
            <p:cNvSpPr>
              <a:spLocks noChangeArrowheads="1"/>
            </p:cNvSpPr>
            <p:nvPr/>
          </p:nvSpPr>
          <p:spPr bwMode="auto">
            <a:xfrm>
              <a:off x="3851" y="2941"/>
              <a:ext cx="43" cy="143"/>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23" name="Oval 16"/>
            <p:cNvSpPr>
              <a:spLocks noChangeArrowheads="1"/>
            </p:cNvSpPr>
            <p:nvPr/>
          </p:nvSpPr>
          <p:spPr bwMode="auto">
            <a:xfrm>
              <a:off x="3530" y="2982"/>
              <a:ext cx="48" cy="12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24" name="Oval 17"/>
            <p:cNvSpPr>
              <a:spLocks noChangeArrowheads="1"/>
            </p:cNvSpPr>
            <p:nvPr/>
          </p:nvSpPr>
          <p:spPr bwMode="auto">
            <a:xfrm>
              <a:off x="3665" y="2953"/>
              <a:ext cx="43" cy="14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25" name="Oval 18"/>
            <p:cNvSpPr>
              <a:spLocks noChangeArrowheads="1"/>
            </p:cNvSpPr>
            <p:nvPr/>
          </p:nvSpPr>
          <p:spPr bwMode="auto">
            <a:xfrm>
              <a:off x="3910" y="2972"/>
              <a:ext cx="40"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26" name="Oval 19"/>
            <p:cNvSpPr>
              <a:spLocks noChangeArrowheads="1"/>
            </p:cNvSpPr>
            <p:nvPr/>
          </p:nvSpPr>
          <p:spPr bwMode="auto">
            <a:xfrm>
              <a:off x="3979" y="2982"/>
              <a:ext cx="43"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27" name="Oval 20"/>
            <p:cNvSpPr>
              <a:spLocks noChangeArrowheads="1"/>
            </p:cNvSpPr>
            <p:nvPr/>
          </p:nvSpPr>
          <p:spPr bwMode="auto">
            <a:xfrm>
              <a:off x="3914" y="2892"/>
              <a:ext cx="46" cy="8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28" name="Oval 21"/>
            <p:cNvSpPr>
              <a:spLocks noChangeArrowheads="1"/>
            </p:cNvSpPr>
            <p:nvPr/>
          </p:nvSpPr>
          <p:spPr bwMode="auto">
            <a:xfrm>
              <a:off x="3979" y="2992"/>
              <a:ext cx="4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29" name="Oval 22"/>
            <p:cNvSpPr>
              <a:spLocks noChangeArrowheads="1"/>
            </p:cNvSpPr>
            <p:nvPr/>
          </p:nvSpPr>
          <p:spPr bwMode="auto">
            <a:xfrm>
              <a:off x="4047" y="2992"/>
              <a:ext cx="51" cy="11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30" name="Oval 23"/>
            <p:cNvSpPr>
              <a:spLocks noChangeArrowheads="1"/>
            </p:cNvSpPr>
            <p:nvPr/>
          </p:nvSpPr>
          <p:spPr bwMode="auto">
            <a:xfrm>
              <a:off x="3935" y="2992"/>
              <a:ext cx="43"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31" name="Oval 24"/>
            <p:cNvSpPr>
              <a:spLocks noChangeArrowheads="1"/>
            </p:cNvSpPr>
            <p:nvPr/>
          </p:nvSpPr>
          <p:spPr bwMode="auto">
            <a:xfrm>
              <a:off x="4036" y="2972"/>
              <a:ext cx="3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32" name="Oval 25"/>
            <p:cNvSpPr>
              <a:spLocks noChangeArrowheads="1"/>
            </p:cNvSpPr>
            <p:nvPr/>
          </p:nvSpPr>
          <p:spPr bwMode="auto">
            <a:xfrm>
              <a:off x="4099" y="2953"/>
              <a:ext cx="43" cy="14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33" name="Oval 26"/>
            <p:cNvSpPr>
              <a:spLocks noChangeArrowheads="1"/>
            </p:cNvSpPr>
            <p:nvPr/>
          </p:nvSpPr>
          <p:spPr bwMode="auto">
            <a:xfrm>
              <a:off x="3914" y="2962"/>
              <a:ext cx="43" cy="14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34" name="Oval 27"/>
            <p:cNvSpPr>
              <a:spLocks noChangeArrowheads="1"/>
            </p:cNvSpPr>
            <p:nvPr/>
          </p:nvSpPr>
          <p:spPr bwMode="auto">
            <a:xfrm>
              <a:off x="4159" y="2982"/>
              <a:ext cx="40"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35" name="Oval 28"/>
            <p:cNvSpPr>
              <a:spLocks noChangeArrowheads="1"/>
            </p:cNvSpPr>
            <p:nvPr/>
          </p:nvSpPr>
          <p:spPr bwMode="auto">
            <a:xfrm>
              <a:off x="4228" y="2992"/>
              <a:ext cx="43" cy="11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36" name="Oval 29"/>
            <p:cNvSpPr>
              <a:spLocks noChangeArrowheads="1"/>
            </p:cNvSpPr>
            <p:nvPr/>
          </p:nvSpPr>
          <p:spPr bwMode="auto">
            <a:xfrm>
              <a:off x="4164" y="2901"/>
              <a:ext cx="46" cy="9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37" name="Oval 30"/>
            <p:cNvSpPr>
              <a:spLocks noChangeArrowheads="1"/>
            </p:cNvSpPr>
            <p:nvPr/>
          </p:nvSpPr>
          <p:spPr bwMode="auto">
            <a:xfrm>
              <a:off x="3754" y="2912"/>
              <a:ext cx="47"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38" name="Oval 31"/>
            <p:cNvSpPr>
              <a:spLocks noChangeArrowheads="1"/>
            </p:cNvSpPr>
            <p:nvPr/>
          </p:nvSpPr>
          <p:spPr bwMode="auto">
            <a:xfrm>
              <a:off x="3823" y="2912"/>
              <a:ext cx="50" cy="11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39" name="Oval 32"/>
            <p:cNvSpPr>
              <a:spLocks noChangeArrowheads="1"/>
            </p:cNvSpPr>
            <p:nvPr/>
          </p:nvSpPr>
          <p:spPr bwMode="auto">
            <a:xfrm>
              <a:off x="3710" y="2912"/>
              <a:ext cx="44"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40" name="Oval 33"/>
            <p:cNvSpPr>
              <a:spLocks noChangeArrowheads="1"/>
            </p:cNvSpPr>
            <p:nvPr/>
          </p:nvSpPr>
          <p:spPr bwMode="auto">
            <a:xfrm>
              <a:off x="3811" y="2892"/>
              <a:ext cx="38"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41" name="Oval 34"/>
            <p:cNvSpPr>
              <a:spLocks noChangeArrowheads="1"/>
            </p:cNvSpPr>
            <p:nvPr/>
          </p:nvSpPr>
          <p:spPr bwMode="auto">
            <a:xfrm>
              <a:off x="3875" y="2869"/>
              <a:ext cx="41" cy="14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42" name="Oval 35"/>
            <p:cNvSpPr>
              <a:spLocks noChangeArrowheads="1"/>
            </p:cNvSpPr>
            <p:nvPr/>
          </p:nvSpPr>
          <p:spPr bwMode="auto">
            <a:xfrm>
              <a:off x="3691" y="2879"/>
              <a:ext cx="41"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43" name="Oval 36"/>
            <p:cNvSpPr>
              <a:spLocks noChangeArrowheads="1"/>
            </p:cNvSpPr>
            <p:nvPr/>
          </p:nvSpPr>
          <p:spPr bwMode="auto">
            <a:xfrm>
              <a:off x="3935" y="2901"/>
              <a:ext cx="38"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44" name="Oval 37"/>
            <p:cNvSpPr>
              <a:spLocks noChangeArrowheads="1"/>
            </p:cNvSpPr>
            <p:nvPr/>
          </p:nvSpPr>
          <p:spPr bwMode="auto">
            <a:xfrm>
              <a:off x="4003" y="2912"/>
              <a:ext cx="43" cy="11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45" name="Oval 38"/>
            <p:cNvSpPr>
              <a:spLocks noChangeArrowheads="1"/>
            </p:cNvSpPr>
            <p:nvPr/>
          </p:nvSpPr>
          <p:spPr bwMode="auto">
            <a:xfrm>
              <a:off x="4096" y="2962"/>
              <a:ext cx="46"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46" name="Oval 39"/>
            <p:cNvSpPr>
              <a:spLocks noChangeArrowheads="1"/>
            </p:cNvSpPr>
            <p:nvPr/>
          </p:nvSpPr>
          <p:spPr bwMode="auto">
            <a:xfrm>
              <a:off x="4164" y="2962"/>
              <a:ext cx="50"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47" name="Oval 40"/>
            <p:cNvSpPr>
              <a:spLocks noChangeArrowheads="1"/>
            </p:cNvSpPr>
            <p:nvPr/>
          </p:nvSpPr>
          <p:spPr bwMode="auto">
            <a:xfrm>
              <a:off x="4051" y="2962"/>
              <a:ext cx="43"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48" name="Oval 41"/>
            <p:cNvSpPr>
              <a:spLocks noChangeArrowheads="1"/>
            </p:cNvSpPr>
            <p:nvPr/>
          </p:nvSpPr>
          <p:spPr bwMode="auto">
            <a:xfrm>
              <a:off x="4151" y="2941"/>
              <a:ext cx="39"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49" name="Oval 42"/>
            <p:cNvSpPr>
              <a:spLocks noChangeArrowheads="1"/>
            </p:cNvSpPr>
            <p:nvPr/>
          </p:nvSpPr>
          <p:spPr bwMode="auto">
            <a:xfrm>
              <a:off x="4216" y="2920"/>
              <a:ext cx="43"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50" name="Oval 43"/>
            <p:cNvSpPr>
              <a:spLocks noChangeArrowheads="1"/>
            </p:cNvSpPr>
            <p:nvPr/>
          </p:nvSpPr>
          <p:spPr bwMode="auto">
            <a:xfrm>
              <a:off x="4031" y="2931"/>
              <a:ext cx="43"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51" name="Oval 44"/>
            <p:cNvSpPr>
              <a:spLocks noChangeArrowheads="1"/>
            </p:cNvSpPr>
            <p:nvPr/>
          </p:nvSpPr>
          <p:spPr bwMode="auto">
            <a:xfrm>
              <a:off x="4276" y="2953"/>
              <a:ext cx="39"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52" name="Oval 45"/>
            <p:cNvSpPr>
              <a:spLocks noChangeArrowheads="1"/>
            </p:cNvSpPr>
            <p:nvPr/>
          </p:nvSpPr>
          <p:spPr bwMode="auto">
            <a:xfrm>
              <a:off x="4344" y="2962"/>
              <a:ext cx="43"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53" name="Oval 46"/>
            <p:cNvSpPr>
              <a:spLocks noChangeArrowheads="1"/>
            </p:cNvSpPr>
            <p:nvPr/>
          </p:nvSpPr>
          <p:spPr bwMode="auto">
            <a:xfrm>
              <a:off x="4449" y="2931"/>
              <a:ext cx="45" cy="9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54" name="Oval 47"/>
            <p:cNvSpPr>
              <a:spLocks noChangeArrowheads="1"/>
            </p:cNvSpPr>
            <p:nvPr/>
          </p:nvSpPr>
          <p:spPr bwMode="auto">
            <a:xfrm>
              <a:off x="4293" y="2972"/>
              <a:ext cx="42" cy="14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55" name="Oval 48"/>
            <p:cNvSpPr>
              <a:spLocks noChangeArrowheads="1"/>
            </p:cNvSpPr>
            <p:nvPr/>
          </p:nvSpPr>
          <p:spPr bwMode="auto">
            <a:xfrm>
              <a:off x="4353" y="3002"/>
              <a:ext cx="38"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56" name="Oval 49"/>
            <p:cNvSpPr>
              <a:spLocks noChangeArrowheads="1"/>
            </p:cNvSpPr>
            <p:nvPr/>
          </p:nvSpPr>
          <p:spPr bwMode="auto">
            <a:xfrm>
              <a:off x="4421" y="3012"/>
              <a:ext cx="42" cy="11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57" name="Oval 50"/>
            <p:cNvSpPr>
              <a:spLocks noChangeArrowheads="1"/>
            </p:cNvSpPr>
            <p:nvPr/>
          </p:nvSpPr>
          <p:spPr bwMode="auto">
            <a:xfrm>
              <a:off x="4356" y="2920"/>
              <a:ext cx="46" cy="9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58" name="Oval 51"/>
            <p:cNvSpPr>
              <a:spLocks noChangeArrowheads="1"/>
            </p:cNvSpPr>
            <p:nvPr/>
          </p:nvSpPr>
          <p:spPr bwMode="auto">
            <a:xfrm>
              <a:off x="4288" y="2982"/>
              <a:ext cx="47"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59" name="Oval 52"/>
            <p:cNvSpPr>
              <a:spLocks noChangeArrowheads="1"/>
            </p:cNvSpPr>
            <p:nvPr/>
          </p:nvSpPr>
          <p:spPr bwMode="auto">
            <a:xfrm>
              <a:off x="4356" y="2982"/>
              <a:ext cx="51"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60" name="Oval 53"/>
            <p:cNvSpPr>
              <a:spLocks noChangeArrowheads="1"/>
            </p:cNvSpPr>
            <p:nvPr/>
          </p:nvSpPr>
          <p:spPr bwMode="auto">
            <a:xfrm>
              <a:off x="4344" y="2962"/>
              <a:ext cx="38"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61" name="Oval 54"/>
            <p:cNvSpPr>
              <a:spLocks noChangeArrowheads="1"/>
            </p:cNvSpPr>
            <p:nvPr/>
          </p:nvSpPr>
          <p:spPr bwMode="auto">
            <a:xfrm>
              <a:off x="4409" y="2941"/>
              <a:ext cx="43"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62" name="Oval 55"/>
            <p:cNvSpPr>
              <a:spLocks noChangeArrowheads="1"/>
            </p:cNvSpPr>
            <p:nvPr/>
          </p:nvSpPr>
          <p:spPr bwMode="auto">
            <a:xfrm>
              <a:off x="4469" y="2972"/>
              <a:ext cx="3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63" name="Oval 56"/>
            <p:cNvSpPr>
              <a:spLocks noChangeArrowheads="1"/>
            </p:cNvSpPr>
            <p:nvPr/>
          </p:nvSpPr>
          <p:spPr bwMode="auto">
            <a:xfrm>
              <a:off x="4539" y="2982"/>
              <a:ext cx="40"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64" name="Oval 57"/>
            <p:cNvSpPr>
              <a:spLocks noChangeArrowheads="1"/>
            </p:cNvSpPr>
            <p:nvPr/>
          </p:nvSpPr>
          <p:spPr bwMode="auto">
            <a:xfrm>
              <a:off x="4473" y="2892"/>
              <a:ext cx="47" cy="8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65" name="Oval 58"/>
            <p:cNvSpPr>
              <a:spLocks noChangeArrowheads="1"/>
            </p:cNvSpPr>
            <p:nvPr/>
          </p:nvSpPr>
          <p:spPr bwMode="auto">
            <a:xfrm>
              <a:off x="4080" y="2920"/>
              <a:ext cx="43"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66" name="Oval 59"/>
            <p:cNvSpPr>
              <a:spLocks noChangeArrowheads="1"/>
            </p:cNvSpPr>
            <p:nvPr/>
          </p:nvSpPr>
          <p:spPr bwMode="auto">
            <a:xfrm>
              <a:off x="4139" y="2953"/>
              <a:ext cx="40"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67" name="Oval 60"/>
            <p:cNvSpPr>
              <a:spLocks noChangeArrowheads="1"/>
            </p:cNvSpPr>
            <p:nvPr/>
          </p:nvSpPr>
          <p:spPr bwMode="auto">
            <a:xfrm>
              <a:off x="4208" y="2962"/>
              <a:ext cx="43"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68" name="Oval 61"/>
            <p:cNvSpPr>
              <a:spLocks noChangeArrowheads="1"/>
            </p:cNvSpPr>
            <p:nvPr/>
          </p:nvSpPr>
          <p:spPr bwMode="auto">
            <a:xfrm>
              <a:off x="4075" y="2931"/>
              <a:ext cx="4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69" name="Oval 62"/>
            <p:cNvSpPr>
              <a:spLocks noChangeArrowheads="1"/>
            </p:cNvSpPr>
            <p:nvPr/>
          </p:nvSpPr>
          <p:spPr bwMode="auto">
            <a:xfrm>
              <a:off x="4144" y="2931"/>
              <a:ext cx="51"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70" name="Oval 63"/>
            <p:cNvSpPr>
              <a:spLocks noChangeArrowheads="1"/>
            </p:cNvSpPr>
            <p:nvPr/>
          </p:nvSpPr>
          <p:spPr bwMode="auto">
            <a:xfrm>
              <a:off x="4131" y="2912"/>
              <a:ext cx="40"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71" name="Oval 64"/>
            <p:cNvSpPr>
              <a:spLocks noChangeArrowheads="1"/>
            </p:cNvSpPr>
            <p:nvPr/>
          </p:nvSpPr>
          <p:spPr bwMode="auto">
            <a:xfrm>
              <a:off x="4196" y="2892"/>
              <a:ext cx="43" cy="14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72" name="Oval 65"/>
            <p:cNvSpPr>
              <a:spLocks noChangeArrowheads="1"/>
            </p:cNvSpPr>
            <p:nvPr/>
          </p:nvSpPr>
          <p:spPr bwMode="auto">
            <a:xfrm>
              <a:off x="4256" y="2920"/>
              <a:ext cx="3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73" name="Oval 66"/>
            <p:cNvSpPr>
              <a:spLocks noChangeArrowheads="1"/>
            </p:cNvSpPr>
            <p:nvPr/>
          </p:nvSpPr>
          <p:spPr bwMode="auto">
            <a:xfrm>
              <a:off x="4325" y="2931"/>
              <a:ext cx="41"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74" name="Oval 67"/>
            <p:cNvSpPr>
              <a:spLocks noChangeArrowheads="1"/>
            </p:cNvSpPr>
            <p:nvPr/>
          </p:nvSpPr>
          <p:spPr bwMode="auto">
            <a:xfrm>
              <a:off x="4427" y="2962"/>
              <a:ext cx="42" cy="14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75" name="Oval 68"/>
            <p:cNvSpPr>
              <a:spLocks noChangeArrowheads="1"/>
            </p:cNvSpPr>
            <p:nvPr/>
          </p:nvSpPr>
          <p:spPr bwMode="auto">
            <a:xfrm>
              <a:off x="4486" y="2992"/>
              <a:ext cx="3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76" name="Oval 69"/>
            <p:cNvSpPr>
              <a:spLocks noChangeArrowheads="1"/>
            </p:cNvSpPr>
            <p:nvPr/>
          </p:nvSpPr>
          <p:spPr bwMode="auto">
            <a:xfrm>
              <a:off x="4555" y="3002"/>
              <a:ext cx="42" cy="11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77" name="Oval 70"/>
            <p:cNvSpPr>
              <a:spLocks noChangeArrowheads="1"/>
            </p:cNvSpPr>
            <p:nvPr/>
          </p:nvSpPr>
          <p:spPr bwMode="auto">
            <a:xfrm>
              <a:off x="4491" y="2912"/>
              <a:ext cx="46" cy="9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78" name="Oval 71"/>
            <p:cNvSpPr>
              <a:spLocks noChangeArrowheads="1"/>
            </p:cNvSpPr>
            <p:nvPr/>
          </p:nvSpPr>
          <p:spPr bwMode="auto">
            <a:xfrm>
              <a:off x="4422" y="2972"/>
              <a:ext cx="47"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79" name="Oval 72"/>
            <p:cNvSpPr>
              <a:spLocks noChangeArrowheads="1"/>
            </p:cNvSpPr>
            <p:nvPr/>
          </p:nvSpPr>
          <p:spPr bwMode="auto">
            <a:xfrm>
              <a:off x="4491" y="2972"/>
              <a:ext cx="50"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80" name="Oval 73"/>
            <p:cNvSpPr>
              <a:spLocks noChangeArrowheads="1"/>
            </p:cNvSpPr>
            <p:nvPr/>
          </p:nvSpPr>
          <p:spPr bwMode="auto">
            <a:xfrm>
              <a:off x="4478" y="2953"/>
              <a:ext cx="38"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81" name="Oval 74"/>
            <p:cNvSpPr>
              <a:spLocks noChangeArrowheads="1"/>
            </p:cNvSpPr>
            <p:nvPr/>
          </p:nvSpPr>
          <p:spPr bwMode="auto">
            <a:xfrm>
              <a:off x="4543" y="2931"/>
              <a:ext cx="42"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82" name="Oval 75"/>
            <p:cNvSpPr>
              <a:spLocks noChangeArrowheads="1"/>
            </p:cNvSpPr>
            <p:nvPr/>
          </p:nvSpPr>
          <p:spPr bwMode="auto">
            <a:xfrm>
              <a:off x="4603" y="2962"/>
              <a:ext cx="39"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83" name="Oval 76"/>
            <p:cNvSpPr>
              <a:spLocks noChangeArrowheads="1"/>
            </p:cNvSpPr>
            <p:nvPr/>
          </p:nvSpPr>
          <p:spPr bwMode="auto">
            <a:xfrm>
              <a:off x="4671" y="2972"/>
              <a:ext cx="43"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84" name="Oval 77"/>
            <p:cNvSpPr>
              <a:spLocks noChangeArrowheads="1"/>
            </p:cNvSpPr>
            <p:nvPr/>
          </p:nvSpPr>
          <p:spPr bwMode="auto">
            <a:xfrm>
              <a:off x="4607" y="2879"/>
              <a:ext cx="46" cy="9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85" name="Oval 78"/>
            <p:cNvSpPr>
              <a:spLocks noChangeArrowheads="1"/>
            </p:cNvSpPr>
            <p:nvPr/>
          </p:nvSpPr>
          <p:spPr bwMode="auto">
            <a:xfrm>
              <a:off x="4340" y="2912"/>
              <a:ext cx="42"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86" name="Oval 79"/>
            <p:cNvSpPr>
              <a:spLocks noChangeArrowheads="1"/>
            </p:cNvSpPr>
            <p:nvPr/>
          </p:nvSpPr>
          <p:spPr bwMode="auto">
            <a:xfrm>
              <a:off x="4440" y="2941"/>
              <a:ext cx="4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87" name="Oval 80"/>
            <p:cNvSpPr>
              <a:spLocks noChangeArrowheads="1"/>
            </p:cNvSpPr>
            <p:nvPr/>
          </p:nvSpPr>
          <p:spPr bwMode="auto">
            <a:xfrm>
              <a:off x="4510" y="2941"/>
              <a:ext cx="50" cy="11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88" name="Oval 81"/>
            <p:cNvSpPr>
              <a:spLocks noChangeArrowheads="1"/>
            </p:cNvSpPr>
            <p:nvPr/>
          </p:nvSpPr>
          <p:spPr bwMode="auto">
            <a:xfrm>
              <a:off x="4397" y="2941"/>
              <a:ext cx="43"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89" name="Oval 82"/>
            <p:cNvSpPr>
              <a:spLocks noChangeArrowheads="1"/>
            </p:cNvSpPr>
            <p:nvPr/>
          </p:nvSpPr>
          <p:spPr bwMode="auto">
            <a:xfrm>
              <a:off x="4498" y="2920"/>
              <a:ext cx="3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90" name="Oval 83"/>
            <p:cNvSpPr>
              <a:spLocks noChangeArrowheads="1"/>
            </p:cNvSpPr>
            <p:nvPr/>
          </p:nvSpPr>
          <p:spPr bwMode="auto">
            <a:xfrm>
              <a:off x="4562" y="2901"/>
              <a:ext cx="42" cy="14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91" name="Oval 84"/>
            <p:cNvSpPr>
              <a:spLocks noChangeArrowheads="1"/>
            </p:cNvSpPr>
            <p:nvPr/>
          </p:nvSpPr>
          <p:spPr bwMode="auto">
            <a:xfrm>
              <a:off x="4376" y="2912"/>
              <a:ext cx="43" cy="14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92" name="Oval 85"/>
            <p:cNvSpPr>
              <a:spLocks noChangeArrowheads="1"/>
            </p:cNvSpPr>
            <p:nvPr/>
          </p:nvSpPr>
          <p:spPr bwMode="auto">
            <a:xfrm>
              <a:off x="4622" y="2931"/>
              <a:ext cx="3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93" name="Oval 86"/>
            <p:cNvSpPr>
              <a:spLocks noChangeArrowheads="1"/>
            </p:cNvSpPr>
            <p:nvPr/>
          </p:nvSpPr>
          <p:spPr bwMode="auto">
            <a:xfrm>
              <a:off x="4646" y="2953"/>
              <a:ext cx="42"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94" name="Oval 87"/>
            <p:cNvSpPr>
              <a:spLocks noChangeArrowheads="1"/>
            </p:cNvSpPr>
            <p:nvPr/>
          </p:nvSpPr>
          <p:spPr bwMode="auto">
            <a:xfrm>
              <a:off x="4625" y="2920"/>
              <a:ext cx="43"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95" name="Oval 88"/>
            <p:cNvSpPr>
              <a:spLocks noChangeArrowheads="1"/>
            </p:cNvSpPr>
            <p:nvPr/>
          </p:nvSpPr>
          <p:spPr bwMode="auto">
            <a:xfrm>
              <a:off x="4465" y="2869"/>
              <a:ext cx="46"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96" name="Oval 89"/>
            <p:cNvSpPr>
              <a:spLocks noChangeArrowheads="1"/>
            </p:cNvSpPr>
            <p:nvPr/>
          </p:nvSpPr>
          <p:spPr bwMode="auto">
            <a:xfrm>
              <a:off x="4533" y="2869"/>
              <a:ext cx="50"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97" name="Oval 90"/>
            <p:cNvSpPr>
              <a:spLocks noChangeArrowheads="1"/>
            </p:cNvSpPr>
            <p:nvPr/>
          </p:nvSpPr>
          <p:spPr bwMode="auto">
            <a:xfrm>
              <a:off x="4421" y="2869"/>
              <a:ext cx="42"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98" name="Oval 91"/>
            <p:cNvSpPr>
              <a:spLocks noChangeArrowheads="1"/>
            </p:cNvSpPr>
            <p:nvPr/>
          </p:nvSpPr>
          <p:spPr bwMode="auto">
            <a:xfrm>
              <a:off x="3694" y="3002"/>
              <a:ext cx="27" cy="6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99" name="Oval 92"/>
            <p:cNvSpPr>
              <a:spLocks noChangeArrowheads="1"/>
            </p:cNvSpPr>
            <p:nvPr/>
          </p:nvSpPr>
          <p:spPr bwMode="auto">
            <a:xfrm>
              <a:off x="3855" y="2992"/>
              <a:ext cx="29" cy="7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00" name="Oval 93"/>
            <p:cNvSpPr>
              <a:spLocks noChangeArrowheads="1"/>
            </p:cNvSpPr>
            <p:nvPr/>
          </p:nvSpPr>
          <p:spPr bwMode="auto">
            <a:xfrm>
              <a:off x="3741" y="3002"/>
              <a:ext cx="22" cy="7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01" name="Oval 94"/>
            <p:cNvSpPr>
              <a:spLocks noChangeArrowheads="1"/>
            </p:cNvSpPr>
            <p:nvPr/>
          </p:nvSpPr>
          <p:spPr bwMode="auto">
            <a:xfrm>
              <a:off x="3887" y="3074"/>
              <a:ext cx="29"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02" name="Oval 95"/>
            <p:cNvSpPr>
              <a:spLocks noChangeArrowheads="1"/>
            </p:cNvSpPr>
            <p:nvPr/>
          </p:nvSpPr>
          <p:spPr bwMode="auto">
            <a:xfrm>
              <a:off x="3798" y="3034"/>
              <a:ext cx="31"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03" name="Oval 96"/>
            <p:cNvSpPr>
              <a:spLocks noChangeArrowheads="1"/>
            </p:cNvSpPr>
            <p:nvPr/>
          </p:nvSpPr>
          <p:spPr bwMode="auto">
            <a:xfrm>
              <a:off x="3887" y="3074"/>
              <a:ext cx="29"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04" name="Oval 97"/>
            <p:cNvSpPr>
              <a:spLocks noChangeArrowheads="1"/>
            </p:cNvSpPr>
            <p:nvPr/>
          </p:nvSpPr>
          <p:spPr bwMode="auto">
            <a:xfrm>
              <a:off x="3914" y="2972"/>
              <a:ext cx="30" cy="7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05" name="Oval 98"/>
            <p:cNvSpPr>
              <a:spLocks noChangeArrowheads="1"/>
            </p:cNvSpPr>
            <p:nvPr/>
          </p:nvSpPr>
          <p:spPr bwMode="auto">
            <a:xfrm>
              <a:off x="3931" y="3034"/>
              <a:ext cx="29"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06" name="Oval 99"/>
            <p:cNvSpPr>
              <a:spLocks noChangeArrowheads="1"/>
            </p:cNvSpPr>
            <p:nvPr/>
          </p:nvSpPr>
          <p:spPr bwMode="auto">
            <a:xfrm>
              <a:off x="4031" y="3043"/>
              <a:ext cx="30"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07" name="Oval 100"/>
            <p:cNvSpPr>
              <a:spLocks noChangeArrowheads="1"/>
            </p:cNvSpPr>
            <p:nvPr/>
          </p:nvSpPr>
          <p:spPr bwMode="auto">
            <a:xfrm>
              <a:off x="4096" y="3034"/>
              <a:ext cx="29"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08" name="Oval 101"/>
            <p:cNvSpPr>
              <a:spLocks noChangeArrowheads="1"/>
            </p:cNvSpPr>
            <p:nvPr/>
          </p:nvSpPr>
          <p:spPr bwMode="auto">
            <a:xfrm>
              <a:off x="4007" y="2992"/>
              <a:ext cx="29" cy="7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09" name="Oval 102"/>
            <p:cNvSpPr>
              <a:spLocks noChangeArrowheads="1"/>
            </p:cNvSpPr>
            <p:nvPr/>
          </p:nvSpPr>
          <p:spPr bwMode="auto">
            <a:xfrm>
              <a:off x="4096" y="3034"/>
              <a:ext cx="29"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10" name="Oval 103"/>
            <p:cNvSpPr>
              <a:spLocks noChangeArrowheads="1"/>
            </p:cNvSpPr>
            <p:nvPr/>
          </p:nvSpPr>
          <p:spPr bwMode="auto">
            <a:xfrm>
              <a:off x="4139" y="2992"/>
              <a:ext cx="32" cy="7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11" name="Oval 104"/>
            <p:cNvSpPr>
              <a:spLocks noChangeArrowheads="1"/>
            </p:cNvSpPr>
            <p:nvPr/>
          </p:nvSpPr>
          <p:spPr bwMode="auto">
            <a:xfrm>
              <a:off x="3480" y="2943"/>
              <a:ext cx="25" cy="4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12" name="Oval 105"/>
            <p:cNvSpPr>
              <a:spLocks noChangeArrowheads="1"/>
            </p:cNvSpPr>
            <p:nvPr/>
          </p:nvSpPr>
          <p:spPr bwMode="auto">
            <a:xfrm>
              <a:off x="3544" y="2954"/>
              <a:ext cx="25" cy="6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13" name="Oval 106"/>
            <p:cNvSpPr>
              <a:spLocks noChangeArrowheads="1"/>
            </p:cNvSpPr>
            <p:nvPr/>
          </p:nvSpPr>
          <p:spPr bwMode="auto">
            <a:xfrm>
              <a:off x="3448" y="2984"/>
              <a:ext cx="29" cy="5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14" name="Oval 107"/>
            <p:cNvSpPr>
              <a:spLocks noChangeArrowheads="1"/>
            </p:cNvSpPr>
            <p:nvPr/>
          </p:nvSpPr>
          <p:spPr bwMode="auto">
            <a:xfrm>
              <a:off x="3754" y="2925"/>
              <a:ext cx="46"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15" name="Oval 108"/>
            <p:cNvSpPr>
              <a:spLocks noChangeArrowheads="1"/>
            </p:cNvSpPr>
            <p:nvPr/>
          </p:nvSpPr>
          <p:spPr bwMode="auto">
            <a:xfrm>
              <a:off x="3788" y="2871"/>
              <a:ext cx="51" cy="114"/>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16" name="Oval 109"/>
            <p:cNvSpPr>
              <a:spLocks noChangeArrowheads="1"/>
            </p:cNvSpPr>
            <p:nvPr/>
          </p:nvSpPr>
          <p:spPr bwMode="auto">
            <a:xfrm>
              <a:off x="3677" y="2871"/>
              <a:ext cx="42"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17" name="Oval 110"/>
            <p:cNvSpPr>
              <a:spLocks noChangeArrowheads="1"/>
            </p:cNvSpPr>
            <p:nvPr/>
          </p:nvSpPr>
          <p:spPr bwMode="auto">
            <a:xfrm>
              <a:off x="3580" y="2871"/>
              <a:ext cx="60"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18" name="Oval 111"/>
            <p:cNvSpPr>
              <a:spLocks noChangeArrowheads="1"/>
            </p:cNvSpPr>
            <p:nvPr/>
          </p:nvSpPr>
          <p:spPr bwMode="auto">
            <a:xfrm>
              <a:off x="3842" y="2830"/>
              <a:ext cx="42"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19" name="Oval 112"/>
            <p:cNvSpPr>
              <a:spLocks noChangeArrowheads="1"/>
            </p:cNvSpPr>
            <p:nvPr/>
          </p:nvSpPr>
          <p:spPr bwMode="auto">
            <a:xfrm>
              <a:off x="3657" y="2841"/>
              <a:ext cx="42" cy="144"/>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20" name="Oval 113"/>
            <p:cNvSpPr>
              <a:spLocks noChangeArrowheads="1"/>
            </p:cNvSpPr>
            <p:nvPr/>
          </p:nvSpPr>
          <p:spPr bwMode="auto">
            <a:xfrm>
              <a:off x="3970" y="2871"/>
              <a:ext cx="42" cy="114"/>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21" name="Oval 114"/>
            <p:cNvSpPr>
              <a:spLocks noChangeArrowheads="1"/>
            </p:cNvSpPr>
            <p:nvPr/>
          </p:nvSpPr>
          <p:spPr bwMode="auto">
            <a:xfrm>
              <a:off x="3970" y="2882"/>
              <a:ext cx="47" cy="10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22" name="Oval 115"/>
            <p:cNvSpPr>
              <a:spLocks noChangeArrowheads="1"/>
            </p:cNvSpPr>
            <p:nvPr/>
          </p:nvSpPr>
          <p:spPr bwMode="auto">
            <a:xfrm>
              <a:off x="4037" y="2882"/>
              <a:ext cx="51" cy="11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23" name="Oval 116"/>
            <p:cNvSpPr>
              <a:spLocks noChangeArrowheads="1"/>
            </p:cNvSpPr>
            <p:nvPr/>
          </p:nvSpPr>
          <p:spPr bwMode="auto">
            <a:xfrm>
              <a:off x="3926" y="2882"/>
              <a:ext cx="42" cy="10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24" name="Oval 117"/>
            <p:cNvSpPr>
              <a:spLocks noChangeArrowheads="1"/>
            </p:cNvSpPr>
            <p:nvPr/>
          </p:nvSpPr>
          <p:spPr bwMode="auto">
            <a:xfrm>
              <a:off x="4091" y="2841"/>
              <a:ext cx="42" cy="144"/>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25" name="Oval 118"/>
            <p:cNvSpPr>
              <a:spLocks noChangeArrowheads="1"/>
            </p:cNvSpPr>
            <p:nvPr/>
          </p:nvSpPr>
          <p:spPr bwMode="auto">
            <a:xfrm>
              <a:off x="3905" y="2852"/>
              <a:ext cx="42" cy="14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26" name="Oval 119"/>
            <p:cNvSpPr>
              <a:spLocks noChangeArrowheads="1"/>
            </p:cNvSpPr>
            <p:nvPr/>
          </p:nvSpPr>
          <p:spPr bwMode="auto">
            <a:xfrm>
              <a:off x="4150" y="2871"/>
              <a:ext cx="40"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27" name="Oval 120"/>
            <p:cNvSpPr>
              <a:spLocks noChangeArrowheads="1"/>
            </p:cNvSpPr>
            <p:nvPr/>
          </p:nvSpPr>
          <p:spPr bwMode="auto">
            <a:xfrm>
              <a:off x="4219" y="2882"/>
              <a:ext cx="43" cy="11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28" name="Oval 121"/>
            <p:cNvSpPr>
              <a:spLocks noChangeArrowheads="1"/>
            </p:cNvSpPr>
            <p:nvPr/>
          </p:nvSpPr>
          <p:spPr bwMode="auto">
            <a:xfrm>
              <a:off x="4283" y="2863"/>
              <a:ext cx="43" cy="14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29" name="Oval 122"/>
            <p:cNvSpPr>
              <a:spLocks noChangeArrowheads="1"/>
            </p:cNvSpPr>
            <p:nvPr/>
          </p:nvSpPr>
          <p:spPr bwMode="auto">
            <a:xfrm>
              <a:off x="4344" y="2892"/>
              <a:ext cx="37"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30" name="Oval 123"/>
            <p:cNvSpPr>
              <a:spLocks noChangeArrowheads="1"/>
            </p:cNvSpPr>
            <p:nvPr/>
          </p:nvSpPr>
          <p:spPr bwMode="auto">
            <a:xfrm>
              <a:off x="4411" y="2902"/>
              <a:ext cx="42" cy="11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31" name="Oval 124"/>
            <p:cNvSpPr>
              <a:spLocks noChangeArrowheads="1"/>
            </p:cNvSpPr>
            <p:nvPr/>
          </p:nvSpPr>
          <p:spPr bwMode="auto">
            <a:xfrm>
              <a:off x="4279" y="2871"/>
              <a:ext cx="47"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32" name="Oval 125"/>
            <p:cNvSpPr>
              <a:spLocks noChangeArrowheads="1"/>
            </p:cNvSpPr>
            <p:nvPr/>
          </p:nvSpPr>
          <p:spPr bwMode="auto">
            <a:xfrm>
              <a:off x="4347" y="2871"/>
              <a:ext cx="51" cy="114"/>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33" name="Oval 126"/>
            <p:cNvSpPr>
              <a:spLocks noChangeArrowheads="1"/>
            </p:cNvSpPr>
            <p:nvPr/>
          </p:nvSpPr>
          <p:spPr bwMode="auto">
            <a:xfrm>
              <a:off x="4399" y="2830"/>
              <a:ext cx="44"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34" name="Oval 127"/>
            <p:cNvSpPr>
              <a:spLocks noChangeArrowheads="1"/>
            </p:cNvSpPr>
            <p:nvPr/>
          </p:nvSpPr>
          <p:spPr bwMode="auto">
            <a:xfrm>
              <a:off x="4529" y="2871"/>
              <a:ext cx="42" cy="114"/>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35" name="Oval 128"/>
            <p:cNvSpPr>
              <a:spLocks noChangeArrowheads="1"/>
            </p:cNvSpPr>
            <p:nvPr/>
          </p:nvSpPr>
          <p:spPr bwMode="auto">
            <a:xfrm>
              <a:off x="4417" y="2852"/>
              <a:ext cx="43" cy="14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36" name="Oval 129"/>
            <p:cNvSpPr>
              <a:spLocks noChangeArrowheads="1"/>
            </p:cNvSpPr>
            <p:nvPr/>
          </p:nvSpPr>
          <p:spPr bwMode="auto">
            <a:xfrm>
              <a:off x="4477" y="2882"/>
              <a:ext cx="39" cy="10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37" name="Oval 130"/>
            <p:cNvSpPr>
              <a:spLocks noChangeArrowheads="1"/>
            </p:cNvSpPr>
            <p:nvPr/>
          </p:nvSpPr>
          <p:spPr bwMode="auto">
            <a:xfrm>
              <a:off x="4546" y="2892"/>
              <a:ext cx="41"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38" name="Oval 131"/>
            <p:cNvSpPr>
              <a:spLocks noChangeArrowheads="1"/>
            </p:cNvSpPr>
            <p:nvPr/>
          </p:nvSpPr>
          <p:spPr bwMode="auto">
            <a:xfrm>
              <a:off x="4481" y="2863"/>
              <a:ext cx="50" cy="11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39" name="Oval 132"/>
            <p:cNvSpPr>
              <a:spLocks noChangeArrowheads="1"/>
            </p:cNvSpPr>
            <p:nvPr/>
          </p:nvSpPr>
          <p:spPr bwMode="auto">
            <a:xfrm>
              <a:off x="4662" y="2863"/>
              <a:ext cx="43" cy="11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40" name="Oval 133"/>
            <p:cNvSpPr>
              <a:spLocks noChangeArrowheads="1"/>
            </p:cNvSpPr>
            <p:nvPr/>
          </p:nvSpPr>
          <p:spPr bwMode="auto">
            <a:xfrm>
              <a:off x="3878" y="2964"/>
              <a:ext cx="29" cy="7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41" name="Oval 134"/>
            <p:cNvSpPr>
              <a:spLocks noChangeArrowheads="1"/>
            </p:cNvSpPr>
            <p:nvPr/>
          </p:nvSpPr>
          <p:spPr bwMode="auto">
            <a:xfrm>
              <a:off x="3788" y="2925"/>
              <a:ext cx="33" cy="67"/>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42" name="Oval 135"/>
            <p:cNvSpPr>
              <a:spLocks noChangeArrowheads="1"/>
            </p:cNvSpPr>
            <p:nvPr/>
          </p:nvSpPr>
          <p:spPr bwMode="auto">
            <a:xfrm>
              <a:off x="3878" y="2964"/>
              <a:ext cx="29" cy="7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43" name="Oval 136"/>
            <p:cNvSpPr>
              <a:spLocks noChangeArrowheads="1"/>
            </p:cNvSpPr>
            <p:nvPr/>
          </p:nvSpPr>
          <p:spPr bwMode="auto">
            <a:xfrm>
              <a:off x="3922" y="2925"/>
              <a:ext cx="29" cy="67"/>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44" name="Oval 137"/>
            <p:cNvSpPr>
              <a:spLocks noChangeArrowheads="1"/>
            </p:cNvSpPr>
            <p:nvPr/>
          </p:nvSpPr>
          <p:spPr bwMode="auto">
            <a:xfrm>
              <a:off x="4022" y="2933"/>
              <a:ext cx="30" cy="7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45" name="Oval 138"/>
            <p:cNvSpPr>
              <a:spLocks noChangeArrowheads="1"/>
            </p:cNvSpPr>
            <p:nvPr/>
          </p:nvSpPr>
          <p:spPr bwMode="auto">
            <a:xfrm>
              <a:off x="4086" y="2925"/>
              <a:ext cx="30" cy="67"/>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46" name="Oval 139"/>
            <p:cNvSpPr>
              <a:spLocks noChangeArrowheads="1"/>
            </p:cNvSpPr>
            <p:nvPr/>
          </p:nvSpPr>
          <p:spPr bwMode="auto">
            <a:xfrm>
              <a:off x="4086" y="2925"/>
              <a:ext cx="30" cy="67"/>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47" name="Oval 140"/>
            <p:cNvSpPr>
              <a:spLocks noChangeArrowheads="1"/>
            </p:cNvSpPr>
            <p:nvPr/>
          </p:nvSpPr>
          <p:spPr bwMode="auto">
            <a:xfrm>
              <a:off x="3956" y="3090"/>
              <a:ext cx="46" cy="9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48" name="Oval 141"/>
            <p:cNvSpPr>
              <a:spLocks noChangeArrowheads="1"/>
            </p:cNvSpPr>
            <p:nvPr/>
          </p:nvSpPr>
          <p:spPr bwMode="auto">
            <a:xfrm>
              <a:off x="3472" y="3071"/>
              <a:ext cx="48" cy="88"/>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49" name="Oval 142"/>
            <p:cNvSpPr>
              <a:spLocks noChangeArrowheads="1"/>
            </p:cNvSpPr>
            <p:nvPr/>
          </p:nvSpPr>
          <p:spPr bwMode="auto">
            <a:xfrm>
              <a:off x="3585" y="3071"/>
              <a:ext cx="40"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50" name="Oval 143"/>
            <p:cNvSpPr>
              <a:spLocks noChangeArrowheads="1"/>
            </p:cNvSpPr>
            <p:nvPr/>
          </p:nvSpPr>
          <p:spPr bwMode="auto">
            <a:xfrm>
              <a:off x="3462" y="3080"/>
              <a:ext cx="37"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51" name="Oval 144"/>
            <p:cNvSpPr>
              <a:spLocks noChangeArrowheads="1"/>
            </p:cNvSpPr>
            <p:nvPr/>
          </p:nvSpPr>
          <p:spPr bwMode="auto">
            <a:xfrm>
              <a:off x="4484" y="3063"/>
              <a:ext cx="40"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52" name="Oval 145"/>
            <p:cNvSpPr>
              <a:spLocks noChangeArrowheads="1"/>
            </p:cNvSpPr>
            <p:nvPr/>
          </p:nvSpPr>
          <p:spPr bwMode="auto">
            <a:xfrm>
              <a:off x="4331" y="3072"/>
              <a:ext cx="37"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53" name="Oval 146"/>
            <p:cNvSpPr>
              <a:spLocks noChangeArrowheads="1"/>
            </p:cNvSpPr>
            <p:nvPr/>
          </p:nvSpPr>
          <p:spPr bwMode="auto">
            <a:xfrm>
              <a:off x="4205" y="3081"/>
              <a:ext cx="40"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54" name="Oval 147"/>
            <p:cNvSpPr>
              <a:spLocks noChangeArrowheads="1"/>
            </p:cNvSpPr>
            <p:nvPr/>
          </p:nvSpPr>
          <p:spPr bwMode="auto">
            <a:xfrm>
              <a:off x="4195" y="3002"/>
              <a:ext cx="45" cy="9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55" name="Oval 148"/>
            <p:cNvSpPr>
              <a:spLocks noChangeArrowheads="1"/>
            </p:cNvSpPr>
            <p:nvPr/>
          </p:nvSpPr>
          <p:spPr bwMode="auto">
            <a:xfrm>
              <a:off x="4081" y="3081"/>
              <a:ext cx="39"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56" name="Oval 149"/>
            <p:cNvSpPr>
              <a:spLocks noChangeArrowheads="1"/>
            </p:cNvSpPr>
            <p:nvPr/>
          </p:nvSpPr>
          <p:spPr bwMode="auto">
            <a:xfrm>
              <a:off x="3944" y="3011"/>
              <a:ext cx="48" cy="9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57" name="Oval 150"/>
            <p:cNvSpPr>
              <a:spLocks noChangeArrowheads="1"/>
            </p:cNvSpPr>
            <p:nvPr/>
          </p:nvSpPr>
          <p:spPr bwMode="auto">
            <a:xfrm>
              <a:off x="4354" y="3022"/>
              <a:ext cx="47"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58" name="Oval 151"/>
            <p:cNvSpPr>
              <a:spLocks noChangeArrowheads="1"/>
            </p:cNvSpPr>
            <p:nvPr/>
          </p:nvSpPr>
          <p:spPr bwMode="auto">
            <a:xfrm>
              <a:off x="4282" y="3022"/>
              <a:ext cx="49" cy="11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59" name="Oval 152"/>
            <p:cNvSpPr>
              <a:spLocks noChangeArrowheads="1"/>
            </p:cNvSpPr>
            <p:nvPr/>
          </p:nvSpPr>
          <p:spPr bwMode="auto">
            <a:xfrm>
              <a:off x="4402" y="3022"/>
              <a:ext cx="43"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60" name="Oval 153"/>
            <p:cNvSpPr>
              <a:spLocks noChangeArrowheads="1"/>
            </p:cNvSpPr>
            <p:nvPr/>
          </p:nvSpPr>
          <p:spPr bwMode="auto">
            <a:xfrm>
              <a:off x="4306" y="3002"/>
              <a:ext cx="38"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61" name="Oval 154"/>
            <p:cNvSpPr>
              <a:spLocks noChangeArrowheads="1"/>
            </p:cNvSpPr>
            <p:nvPr/>
          </p:nvSpPr>
          <p:spPr bwMode="auto">
            <a:xfrm>
              <a:off x="4239" y="2979"/>
              <a:ext cx="41"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62" name="Oval 155"/>
            <p:cNvSpPr>
              <a:spLocks noChangeArrowheads="1"/>
            </p:cNvSpPr>
            <p:nvPr/>
          </p:nvSpPr>
          <p:spPr bwMode="auto">
            <a:xfrm>
              <a:off x="4423" y="2990"/>
              <a:ext cx="42" cy="14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63" name="Oval 156"/>
            <p:cNvSpPr>
              <a:spLocks noChangeArrowheads="1"/>
            </p:cNvSpPr>
            <p:nvPr/>
          </p:nvSpPr>
          <p:spPr bwMode="auto">
            <a:xfrm>
              <a:off x="4183" y="3011"/>
              <a:ext cx="37"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64" name="Oval 157"/>
            <p:cNvSpPr>
              <a:spLocks noChangeArrowheads="1"/>
            </p:cNvSpPr>
            <p:nvPr/>
          </p:nvSpPr>
          <p:spPr bwMode="auto">
            <a:xfrm>
              <a:off x="4108" y="3022"/>
              <a:ext cx="43" cy="11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65" name="Oval 158"/>
            <p:cNvSpPr>
              <a:spLocks noChangeArrowheads="1"/>
            </p:cNvSpPr>
            <p:nvPr/>
          </p:nvSpPr>
          <p:spPr bwMode="auto">
            <a:xfrm>
              <a:off x="4013" y="3072"/>
              <a:ext cx="45"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66" name="Oval 159"/>
            <p:cNvSpPr>
              <a:spLocks noChangeArrowheads="1"/>
            </p:cNvSpPr>
            <p:nvPr/>
          </p:nvSpPr>
          <p:spPr bwMode="auto">
            <a:xfrm>
              <a:off x="3941" y="3072"/>
              <a:ext cx="51" cy="11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67" name="Oval 160"/>
            <p:cNvSpPr>
              <a:spLocks noChangeArrowheads="1"/>
            </p:cNvSpPr>
            <p:nvPr/>
          </p:nvSpPr>
          <p:spPr bwMode="auto">
            <a:xfrm>
              <a:off x="4061" y="3072"/>
              <a:ext cx="42"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68" name="Oval 161"/>
            <p:cNvSpPr>
              <a:spLocks noChangeArrowheads="1"/>
            </p:cNvSpPr>
            <p:nvPr/>
          </p:nvSpPr>
          <p:spPr bwMode="auto">
            <a:xfrm>
              <a:off x="3964" y="3051"/>
              <a:ext cx="39"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69" name="Oval 162"/>
            <p:cNvSpPr>
              <a:spLocks noChangeArrowheads="1"/>
            </p:cNvSpPr>
            <p:nvPr/>
          </p:nvSpPr>
          <p:spPr bwMode="auto">
            <a:xfrm>
              <a:off x="4081" y="3041"/>
              <a:ext cx="43" cy="14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70" name="Oval 163"/>
            <p:cNvSpPr>
              <a:spLocks noChangeArrowheads="1"/>
            </p:cNvSpPr>
            <p:nvPr/>
          </p:nvSpPr>
          <p:spPr bwMode="auto">
            <a:xfrm>
              <a:off x="3768" y="3072"/>
              <a:ext cx="42" cy="11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71" name="Oval 164"/>
            <p:cNvSpPr>
              <a:spLocks noChangeArrowheads="1"/>
            </p:cNvSpPr>
            <p:nvPr/>
          </p:nvSpPr>
          <p:spPr bwMode="auto">
            <a:xfrm>
              <a:off x="3661" y="3041"/>
              <a:ext cx="46" cy="9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72" name="Oval 165"/>
            <p:cNvSpPr>
              <a:spLocks noChangeArrowheads="1"/>
            </p:cNvSpPr>
            <p:nvPr/>
          </p:nvSpPr>
          <p:spPr bwMode="auto">
            <a:xfrm>
              <a:off x="3753" y="3030"/>
              <a:ext cx="46" cy="9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73" name="Oval 166"/>
            <p:cNvSpPr>
              <a:spLocks noChangeArrowheads="1"/>
            </p:cNvSpPr>
            <p:nvPr/>
          </p:nvSpPr>
          <p:spPr bwMode="auto">
            <a:xfrm>
              <a:off x="3772" y="3072"/>
              <a:ext cx="38"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74" name="Oval 167"/>
            <p:cNvSpPr>
              <a:spLocks noChangeArrowheads="1"/>
            </p:cNvSpPr>
            <p:nvPr/>
          </p:nvSpPr>
          <p:spPr bwMode="auto">
            <a:xfrm>
              <a:off x="3648" y="3081"/>
              <a:ext cx="3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75" name="Oval 168"/>
            <p:cNvSpPr>
              <a:spLocks noChangeArrowheads="1"/>
            </p:cNvSpPr>
            <p:nvPr/>
          </p:nvSpPr>
          <p:spPr bwMode="auto">
            <a:xfrm>
              <a:off x="3636" y="3002"/>
              <a:ext cx="46" cy="9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76" name="Oval 169"/>
            <p:cNvSpPr>
              <a:spLocks noChangeArrowheads="1"/>
            </p:cNvSpPr>
            <p:nvPr/>
          </p:nvSpPr>
          <p:spPr bwMode="auto">
            <a:xfrm>
              <a:off x="4032" y="3030"/>
              <a:ext cx="43"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77" name="Oval 170"/>
            <p:cNvSpPr>
              <a:spLocks noChangeArrowheads="1"/>
            </p:cNvSpPr>
            <p:nvPr/>
          </p:nvSpPr>
          <p:spPr bwMode="auto">
            <a:xfrm>
              <a:off x="3977" y="3063"/>
              <a:ext cx="39"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78" name="Oval 171"/>
            <p:cNvSpPr>
              <a:spLocks noChangeArrowheads="1"/>
            </p:cNvSpPr>
            <p:nvPr/>
          </p:nvSpPr>
          <p:spPr bwMode="auto">
            <a:xfrm>
              <a:off x="3964" y="2979"/>
              <a:ext cx="47" cy="9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79" name="Oval 172"/>
            <p:cNvSpPr>
              <a:spLocks noChangeArrowheads="1"/>
            </p:cNvSpPr>
            <p:nvPr/>
          </p:nvSpPr>
          <p:spPr bwMode="auto">
            <a:xfrm>
              <a:off x="4032" y="3041"/>
              <a:ext cx="4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80" name="Oval 173"/>
            <p:cNvSpPr>
              <a:spLocks noChangeArrowheads="1"/>
            </p:cNvSpPr>
            <p:nvPr/>
          </p:nvSpPr>
          <p:spPr bwMode="auto">
            <a:xfrm>
              <a:off x="3960" y="3041"/>
              <a:ext cx="51"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81" name="Oval 174"/>
            <p:cNvSpPr>
              <a:spLocks noChangeArrowheads="1"/>
            </p:cNvSpPr>
            <p:nvPr/>
          </p:nvSpPr>
          <p:spPr bwMode="auto">
            <a:xfrm>
              <a:off x="3985" y="3022"/>
              <a:ext cx="39"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82" name="Oval 175"/>
            <p:cNvSpPr>
              <a:spLocks noChangeArrowheads="1"/>
            </p:cNvSpPr>
            <p:nvPr/>
          </p:nvSpPr>
          <p:spPr bwMode="auto">
            <a:xfrm>
              <a:off x="3916" y="3002"/>
              <a:ext cx="44" cy="14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83" name="Oval 176"/>
            <p:cNvSpPr>
              <a:spLocks noChangeArrowheads="1"/>
            </p:cNvSpPr>
            <p:nvPr/>
          </p:nvSpPr>
          <p:spPr bwMode="auto">
            <a:xfrm>
              <a:off x="3861" y="3030"/>
              <a:ext cx="3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84" name="Oval 177"/>
            <p:cNvSpPr>
              <a:spLocks noChangeArrowheads="1"/>
            </p:cNvSpPr>
            <p:nvPr/>
          </p:nvSpPr>
          <p:spPr bwMode="auto">
            <a:xfrm>
              <a:off x="3788" y="3041"/>
              <a:ext cx="42" cy="11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85" name="Oval 178"/>
            <p:cNvSpPr>
              <a:spLocks noChangeArrowheads="1"/>
            </p:cNvSpPr>
            <p:nvPr/>
          </p:nvSpPr>
          <p:spPr bwMode="auto">
            <a:xfrm>
              <a:off x="3618" y="3022"/>
              <a:ext cx="47" cy="8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86" name="Oval 179"/>
            <p:cNvSpPr>
              <a:spLocks noChangeArrowheads="1"/>
            </p:cNvSpPr>
            <p:nvPr/>
          </p:nvSpPr>
          <p:spPr bwMode="auto">
            <a:xfrm>
              <a:off x="3686" y="3081"/>
              <a:ext cx="47"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87" name="Oval 180"/>
            <p:cNvSpPr>
              <a:spLocks noChangeArrowheads="1"/>
            </p:cNvSpPr>
            <p:nvPr/>
          </p:nvSpPr>
          <p:spPr bwMode="auto">
            <a:xfrm>
              <a:off x="3638" y="3063"/>
              <a:ext cx="38"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88" name="Oval 181"/>
            <p:cNvSpPr>
              <a:spLocks noChangeArrowheads="1"/>
            </p:cNvSpPr>
            <p:nvPr/>
          </p:nvSpPr>
          <p:spPr bwMode="auto">
            <a:xfrm>
              <a:off x="3570" y="3041"/>
              <a:ext cx="42" cy="14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89" name="Oval 182"/>
            <p:cNvSpPr>
              <a:spLocks noChangeArrowheads="1"/>
            </p:cNvSpPr>
            <p:nvPr/>
          </p:nvSpPr>
          <p:spPr bwMode="auto">
            <a:xfrm>
              <a:off x="3514" y="3072"/>
              <a:ext cx="38"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90" name="Oval 183"/>
            <p:cNvSpPr>
              <a:spLocks noChangeArrowheads="1"/>
            </p:cNvSpPr>
            <p:nvPr/>
          </p:nvSpPr>
          <p:spPr bwMode="auto">
            <a:xfrm>
              <a:off x="3667" y="3051"/>
              <a:ext cx="4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91" name="Oval 184"/>
            <p:cNvSpPr>
              <a:spLocks noChangeArrowheads="1"/>
            </p:cNvSpPr>
            <p:nvPr/>
          </p:nvSpPr>
          <p:spPr bwMode="auto">
            <a:xfrm>
              <a:off x="3595" y="3051"/>
              <a:ext cx="50" cy="11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92" name="Oval 185"/>
            <p:cNvSpPr>
              <a:spLocks noChangeArrowheads="1"/>
            </p:cNvSpPr>
            <p:nvPr/>
          </p:nvSpPr>
          <p:spPr bwMode="auto">
            <a:xfrm>
              <a:off x="3716" y="3051"/>
              <a:ext cx="42"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93" name="Oval 186"/>
            <p:cNvSpPr>
              <a:spLocks noChangeArrowheads="1"/>
            </p:cNvSpPr>
            <p:nvPr/>
          </p:nvSpPr>
          <p:spPr bwMode="auto">
            <a:xfrm>
              <a:off x="3620" y="3030"/>
              <a:ext cx="37"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94" name="Oval 187"/>
            <p:cNvSpPr>
              <a:spLocks noChangeArrowheads="1"/>
            </p:cNvSpPr>
            <p:nvPr/>
          </p:nvSpPr>
          <p:spPr bwMode="auto">
            <a:xfrm>
              <a:off x="3553" y="2991"/>
              <a:ext cx="42" cy="14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95" name="Oval 188"/>
            <p:cNvSpPr>
              <a:spLocks noChangeArrowheads="1"/>
            </p:cNvSpPr>
            <p:nvPr/>
          </p:nvSpPr>
          <p:spPr bwMode="auto">
            <a:xfrm>
              <a:off x="3738" y="3002"/>
              <a:ext cx="42" cy="14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96" name="Oval 189"/>
            <p:cNvSpPr>
              <a:spLocks noChangeArrowheads="1"/>
            </p:cNvSpPr>
            <p:nvPr/>
          </p:nvSpPr>
          <p:spPr bwMode="auto">
            <a:xfrm>
              <a:off x="3484" y="2941"/>
              <a:ext cx="47" cy="9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97" name="Oval 190"/>
            <p:cNvSpPr>
              <a:spLocks noChangeArrowheads="1"/>
            </p:cNvSpPr>
            <p:nvPr/>
          </p:nvSpPr>
          <p:spPr bwMode="auto">
            <a:xfrm>
              <a:off x="3469" y="3043"/>
              <a:ext cx="41"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98" name="Oval 191"/>
            <p:cNvSpPr>
              <a:spLocks noChangeArrowheads="1"/>
            </p:cNvSpPr>
            <p:nvPr/>
          </p:nvSpPr>
          <p:spPr bwMode="auto">
            <a:xfrm>
              <a:off x="3646" y="2960"/>
              <a:ext cx="46"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899" name="Oval 192"/>
            <p:cNvSpPr>
              <a:spLocks noChangeArrowheads="1"/>
            </p:cNvSpPr>
            <p:nvPr/>
          </p:nvSpPr>
          <p:spPr bwMode="auto">
            <a:xfrm>
              <a:off x="3694" y="2960"/>
              <a:ext cx="42"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00" name="Oval 193"/>
            <p:cNvSpPr>
              <a:spLocks noChangeArrowheads="1"/>
            </p:cNvSpPr>
            <p:nvPr/>
          </p:nvSpPr>
          <p:spPr bwMode="auto">
            <a:xfrm>
              <a:off x="3597" y="2941"/>
              <a:ext cx="39" cy="9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01" name="Oval 194"/>
            <p:cNvSpPr>
              <a:spLocks noChangeArrowheads="1"/>
            </p:cNvSpPr>
            <p:nvPr/>
          </p:nvSpPr>
          <p:spPr bwMode="auto">
            <a:xfrm>
              <a:off x="3472" y="2949"/>
              <a:ext cx="38" cy="10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02" name="Oval 195"/>
            <p:cNvSpPr>
              <a:spLocks noChangeArrowheads="1"/>
            </p:cNvSpPr>
            <p:nvPr/>
          </p:nvSpPr>
          <p:spPr bwMode="auto">
            <a:xfrm>
              <a:off x="4436" y="3091"/>
              <a:ext cx="27" cy="6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03" name="Oval 196"/>
            <p:cNvSpPr>
              <a:spLocks noChangeArrowheads="1"/>
            </p:cNvSpPr>
            <p:nvPr/>
          </p:nvSpPr>
          <p:spPr bwMode="auto">
            <a:xfrm>
              <a:off x="4393" y="3091"/>
              <a:ext cx="23" cy="7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04" name="Oval 197"/>
            <p:cNvSpPr>
              <a:spLocks noChangeArrowheads="1"/>
            </p:cNvSpPr>
            <p:nvPr/>
          </p:nvSpPr>
          <p:spPr bwMode="auto">
            <a:xfrm>
              <a:off x="4212" y="3062"/>
              <a:ext cx="30" cy="71"/>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05" name="Oval 198"/>
            <p:cNvSpPr>
              <a:spLocks noChangeArrowheads="1"/>
            </p:cNvSpPr>
            <p:nvPr/>
          </p:nvSpPr>
          <p:spPr bwMode="auto">
            <a:xfrm>
              <a:off x="4121" y="3083"/>
              <a:ext cx="29"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06" name="Oval 199"/>
            <p:cNvSpPr>
              <a:spLocks noChangeArrowheads="1"/>
            </p:cNvSpPr>
            <p:nvPr/>
          </p:nvSpPr>
          <p:spPr bwMode="auto">
            <a:xfrm>
              <a:off x="3987" y="3083"/>
              <a:ext cx="31"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07" name="Oval 200"/>
            <p:cNvSpPr>
              <a:spLocks noChangeArrowheads="1"/>
            </p:cNvSpPr>
            <p:nvPr/>
          </p:nvSpPr>
          <p:spPr bwMode="auto">
            <a:xfrm>
              <a:off x="4632" y="3062"/>
              <a:ext cx="26" cy="48"/>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08" name="Oval 201"/>
            <p:cNvSpPr>
              <a:spLocks noChangeArrowheads="1"/>
            </p:cNvSpPr>
            <p:nvPr/>
          </p:nvSpPr>
          <p:spPr bwMode="auto">
            <a:xfrm>
              <a:off x="4569" y="3072"/>
              <a:ext cx="25" cy="61"/>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09" name="Oval 202"/>
            <p:cNvSpPr>
              <a:spLocks noChangeArrowheads="1"/>
            </p:cNvSpPr>
            <p:nvPr/>
          </p:nvSpPr>
          <p:spPr bwMode="auto">
            <a:xfrm>
              <a:off x="4661" y="3102"/>
              <a:ext cx="29" cy="4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10" name="Oval 203"/>
            <p:cNvSpPr>
              <a:spLocks noChangeArrowheads="1"/>
            </p:cNvSpPr>
            <p:nvPr/>
          </p:nvSpPr>
          <p:spPr bwMode="auto">
            <a:xfrm>
              <a:off x="4476" y="2960"/>
              <a:ext cx="42"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11" name="Oval 204"/>
            <p:cNvSpPr>
              <a:spLocks noChangeArrowheads="1"/>
            </p:cNvSpPr>
            <p:nvPr/>
          </p:nvSpPr>
          <p:spPr bwMode="auto">
            <a:xfrm>
              <a:off x="4339" y="3042"/>
              <a:ext cx="46"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12" name="Oval 205"/>
            <p:cNvSpPr>
              <a:spLocks noChangeArrowheads="1"/>
            </p:cNvSpPr>
            <p:nvPr/>
          </p:nvSpPr>
          <p:spPr bwMode="auto">
            <a:xfrm>
              <a:off x="4299" y="2990"/>
              <a:ext cx="51" cy="113"/>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13" name="Oval 206"/>
            <p:cNvSpPr>
              <a:spLocks noChangeArrowheads="1"/>
            </p:cNvSpPr>
            <p:nvPr/>
          </p:nvSpPr>
          <p:spPr bwMode="auto">
            <a:xfrm>
              <a:off x="4421" y="2990"/>
              <a:ext cx="41"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14" name="Oval 207"/>
            <p:cNvSpPr>
              <a:spLocks noChangeArrowheads="1"/>
            </p:cNvSpPr>
            <p:nvPr/>
          </p:nvSpPr>
          <p:spPr bwMode="auto">
            <a:xfrm>
              <a:off x="4324" y="2970"/>
              <a:ext cx="37"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15" name="Oval 208"/>
            <p:cNvSpPr>
              <a:spLocks noChangeArrowheads="1"/>
            </p:cNvSpPr>
            <p:nvPr/>
          </p:nvSpPr>
          <p:spPr bwMode="auto">
            <a:xfrm>
              <a:off x="4254" y="2949"/>
              <a:ext cx="44" cy="14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16" name="Oval 209"/>
            <p:cNvSpPr>
              <a:spLocks noChangeArrowheads="1"/>
            </p:cNvSpPr>
            <p:nvPr/>
          </p:nvSpPr>
          <p:spPr bwMode="auto">
            <a:xfrm>
              <a:off x="4569" y="2990"/>
              <a:ext cx="50" cy="12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17" name="Oval 210"/>
            <p:cNvSpPr>
              <a:spLocks noChangeArrowheads="1"/>
            </p:cNvSpPr>
            <p:nvPr/>
          </p:nvSpPr>
          <p:spPr bwMode="auto">
            <a:xfrm>
              <a:off x="4439" y="2960"/>
              <a:ext cx="44"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18" name="Oval 211"/>
            <p:cNvSpPr>
              <a:spLocks noChangeArrowheads="1"/>
            </p:cNvSpPr>
            <p:nvPr/>
          </p:nvSpPr>
          <p:spPr bwMode="auto">
            <a:xfrm>
              <a:off x="4198" y="2979"/>
              <a:ext cx="39"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19" name="Oval 212"/>
            <p:cNvSpPr>
              <a:spLocks noChangeArrowheads="1"/>
            </p:cNvSpPr>
            <p:nvPr/>
          </p:nvSpPr>
          <p:spPr bwMode="auto">
            <a:xfrm>
              <a:off x="4125" y="2990"/>
              <a:ext cx="44" cy="11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20" name="Oval 213"/>
            <p:cNvSpPr>
              <a:spLocks noChangeArrowheads="1"/>
            </p:cNvSpPr>
            <p:nvPr/>
          </p:nvSpPr>
          <p:spPr bwMode="auto">
            <a:xfrm>
              <a:off x="4188" y="2900"/>
              <a:ext cx="45" cy="8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21" name="Oval 214"/>
            <p:cNvSpPr>
              <a:spLocks noChangeArrowheads="1"/>
            </p:cNvSpPr>
            <p:nvPr/>
          </p:nvSpPr>
          <p:spPr bwMode="auto">
            <a:xfrm>
              <a:off x="4121" y="3001"/>
              <a:ext cx="48"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22" name="Oval 215"/>
            <p:cNvSpPr>
              <a:spLocks noChangeArrowheads="1"/>
            </p:cNvSpPr>
            <p:nvPr/>
          </p:nvSpPr>
          <p:spPr bwMode="auto">
            <a:xfrm>
              <a:off x="4050" y="3001"/>
              <a:ext cx="50" cy="10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23" name="Oval 216"/>
            <p:cNvSpPr>
              <a:spLocks noChangeArrowheads="1"/>
            </p:cNvSpPr>
            <p:nvPr/>
          </p:nvSpPr>
          <p:spPr bwMode="auto">
            <a:xfrm>
              <a:off x="4171" y="3001"/>
              <a:ext cx="41"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24" name="Oval 217"/>
            <p:cNvSpPr>
              <a:spLocks noChangeArrowheads="1"/>
            </p:cNvSpPr>
            <p:nvPr/>
          </p:nvSpPr>
          <p:spPr bwMode="auto">
            <a:xfrm>
              <a:off x="4074" y="2979"/>
              <a:ext cx="37"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25" name="Oval 218"/>
            <p:cNvSpPr>
              <a:spLocks noChangeArrowheads="1"/>
            </p:cNvSpPr>
            <p:nvPr/>
          </p:nvSpPr>
          <p:spPr bwMode="auto">
            <a:xfrm>
              <a:off x="4005" y="2960"/>
              <a:ext cx="43" cy="14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26" name="Oval 219"/>
            <p:cNvSpPr>
              <a:spLocks noChangeArrowheads="1"/>
            </p:cNvSpPr>
            <p:nvPr/>
          </p:nvSpPr>
          <p:spPr bwMode="auto">
            <a:xfrm>
              <a:off x="4190" y="2970"/>
              <a:ext cx="43" cy="14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27" name="Oval 220"/>
            <p:cNvSpPr>
              <a:spLocks noChangeArrowheads="1"/>
            </p:cNvSpPr>
            <p:nvPr/>
          </p:nvSpPr>
          <p:spPr bwMode="auto">
            <a:xfrm>
              <a:off x="3949" y="2990"/>
              <a:ext cx="39"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28" name="Oval 221"/>
            <p:cNvSpPr>
              <a:spLocks noChangeArrowheads="1"/>
            </p:cNvSpPr>
            <p:nvPr/>
          </p:nvSpPr>
          <p:spPr bwMode="auto">
            <a:xfrm>
              <a:off x="4346" y="2918"/>
              <a:ext cx="48"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29" name="Oval 222"/>
            <p:cNvSpPr>
              <a:spLocks noChangeArrowheads="1"/>
            </p:cNvSpPr>
            <p:nvPr/>
          </p:nvSpPr>
          <p:spPr bwMode="auto">
            <a:xfrm>
              <a:off x="4276" y="2918"/>
              <a:ext cx="48" cy="11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30" name="Oval 223"/>
            <p:cNvSpPr>
              <a:spLocks noChangeArrowheads="1"/>
            </p:cNvSpPr>
            <p:nvPr/>
          </p:nvSpPr>
          <p:spPr bwMode="auto">
            <a:xfrm>
              <a:off x="4395" y="2918"/>
              <a:ext cx="42"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31" name="Oval 224"/>
            <p:cNvSpPr>
              <a:spLocks noChangeArrowheads="1"/>
            </p:cNvSpPr>
            <p:nvPr/>
          </p:nvSpPr>
          <p:spPr bwMode="auto">
            <a:xfrm>
              <a:off x="4299" y="2900"/>
              <a:ext cx="37"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32" name="Oval 225"/>
            <p:cNvSpPr>
              <a:spLocks noChangeArrowheads="1"/>
            </p:cNvSpPr>
            <p:nvPr/>
          </p:nvSpPr>
          <p:spPr bwMode="auto">
            <a:xfrm>
              <a:off x="4416" y="2887"/>
              <a:ext cx="42" cy="14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33" name="Oval 226"/>
            <p:cNvSpPr>
              <a:spLocks noChangeArrowheads="1"/>
            </p:cNvSpPr>
            <p:nvPr/>
          </p:nvSpPr>
          <p:spPr bwMode="auto">
            <a:xfrm>
              <a:off x="4175" y="2908"/>
              <a:ext cx="37"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34" name="Oval 227"/>
            <p:cNvSpPr>
              <a:spLocks noChangeArrowheads="1"/>
            </p:cNvSpPr>
            <p:nvPr/>
          </p:nvSpPr>
          <p:spPr bwMode="auto">
            <a:xfrm>
              <a:off x="4101" y="2918"/>
              <a:ext cx="43" cy="11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35" name="Oval 228"/>
            <p:cNvSpPr>
              <a:spLocks noChangeArrowheads="1"/>
            </p:cNvSpPr>
            <p:nvPr/>
          </p:nvSpPr>
          <p:spPr bwMode="auto">
            <a:xfrm>
              <a:off x="4005" y="2970"/>
              <a:ext cx="46"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36" name="Oval 229"/>
            <p:cNvSpPr>
              <a:spLocks noChangeArrowheads="1"/>
            </p:cNvSpPr>
            <p:nvPr/>
          </p:nvSpPr>
          <p:spPr bwMode="auto">
            <a:xfrm>
              <a:off x="4054" y="2970"/>
              <a:ext cx="42"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37" name="Oval 230"/>
            <p:cNvSpPr>
              <a:spLocks noChangeArrowheads="1"/>
            </p:cNvSpPr>
            <p:nvPr/>
          </p:nvSpPr>
          <p:spPr bwMode="auto">
            <a:xfrm>
              <a:off x="3833" y="2960"/>
              <a:ext cx="38"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38" name="Oval 231"/>
            <p:cNvSpPr>
              <a:spLocks noChangeArrowheads="1"/>
            </p:cNvSpPr>
            <p:nvPr/>
          </p:nvSpPr>
          <p:spPr bwMode="auto">
            <a:xfrm>
              <a:off x="3760" y="2970"/>
              <a:ext cx="43" cy="11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39" name="Oval 232"/>
            <p:cNvSpPr>
              <a:spLocks noChangeArrowheads="1"/>
            </p:cNvSpPr>
            <p:nvPr/>
          </p:nvSpPr>
          <p:spPr bwMode="auto">
            <a:xfrm>
              <a:off x="3653" y="2938"/>
              <a:ext cx="46" cy="9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40" name="Oval 233"/>
            <p:cNvSpPr>
              <a:spLocks noChangeArrowheads="1"/>
            </p:cNvSpPr>
            <p:nvPr/>
          </p:nvSpPr>
          <p:spPr bwMode="auto">
            <a:xfrm>
              <a:off x="3756" y="3009"/>
              <a:ext cx="38"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41" name="Oval 234"/>
            <p:cNvSpPr>
              <a:spLocks noChangeArrowheads="1"/>
            </p:cNvSpPr>
            <p:nvPr/>
          </p:nvSpPr>
          <p:spPr bwMode="auto">
            <a:xfrm>
              <a:off x="3685" y="3020"/>
              <a:ext cx="41" cy="113"/>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42" name="Oval 235"/>
            <p:cNvSpPr>
              <a:spLocks noChangeArrowheads="1"/>
            </p:cNvSpPr>
            <p:nvPr/>
          </p:nvSpPr>
          <p:spPr bwMode="auto">
            <a:xfrm>
              <a:off x="3745" y="2928"/>
              <a:ext cx="46" cy="9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43" name="Oval 236"/>
            <p:cNvSpPr>
              <a:spLocks noChangeArrowheads="1"/>
            </p:cNvSpPr>
            <p:nvPr/>
          </p:nvSpPr>
          <p:spPr bwMode="auto">
            <a:xfrm>
              <a:off x="3695" y="2949"/>
              <a:ext cx="43" cy="14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44" name="Oval 237"/>
            <p:cNvSpPr>
              <a:spLocks noChangeArrowheads="1"/>
            </p:cNvSpPr>
            <p:nvPr/>
          </p:nvSpPr>
          <p:spPr bwMode="auto">
            <a:xfrm>
              <a:off x="3640" y="2979"/>
              <a:ext cx="38"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45" name="Oval 238"/>
            <p:cNvSpPr>
              <a:spLocks noChangeArrowheads="1"/>
            </p:cNvSpPr>
            <p:nvPr/>
          </p:nvSpPr>
          <p:spPr bwMode="auto">
            <a:xfrm>
              <a:off x="3628" y="2900"/>
              <a:ext cx="47" cy="8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46" name="Oval 239"/>
            <p:cNvSpPr>
              <a:spLocks noChangeArrowheads="1"/>
            </p:cNvSpPr>
            <p:nvPr/>
          </p:nvSpPr>
          <p:spPr bwMode="auto">
            <a:xfrm>
              <a:off x="4026" y="2928"/>
              <a:ext cx="42" cy="14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47" name="Oval 240"/>
            <p:cNvSpPr>
              <a:spLocks noChangeArrowheads="1"/>
            </p:cNvSpPr>
            <p:nvPr/>
          </p:nvSpPr>
          <p:spPr bwMode="auto">
            <a:xfrm>
              <a:off x="3969" y="2960"/>
              <a:ext cx="40"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48" name="Oval 241"/>
            <p:cNvSpPr>
              <a:spLocks noChangeArrowheads="1"/>
            </p:cNvSpPr>
            <p:nvPr/>
          </p:nvSpPr>
          <p:spPr bwMode="auto">
            <a:xfrm>
              <a:off x="3678" y="2970"/>
              <a:ext cx="43" cy="14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49" name="Oval 242"/>
            <p:cNvSpPr>
              <a:spLocks noChangeArrowheads="1"/>
            </p:cNvSpPr>
            <p:nvPr/>
          </p:nvSpPr>
          <p:spPr bwMode="auto">
            <a:xfrm>
              <a:off x="3622" y="3001"/>
              <a:ext cx="40"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50" name="Oval 243"/>
            <p:cNvSpPr>
              <a:spLocks noChangeArrowheads="1"/>
            </p:cNvSpPr>
            <p:nvPr/>
          </p:nvSpPr>
          <p:spPr bwMode="auto">
            <a:xfrm>
              <a:off x="3493" y="2887"/>
              <a:ext cx="47" cy="9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51" name="Oval 244"/>
            <p:cNvSpPr>
              <a:spLocks noChangeArrowheads="1"/>
            </p:cNvSpPr>
            <p:nvPr/>
          </p:nvSpPr>
          <p:spPr bwMode="auto">
            <a:xfrm>
              <a:off x="3708" y="2949"/>
              <a:ext cx="44"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52" name="Oval 245"/>
            <p:cNvSpPr>
              <a:spLocks noChangeArrowheads="1"/>
            </p:cNvSpPr>
            <p:nvPr/>
          </p:nvSpPr>
          <p:spPr bwMode="auto">
            <a:xfrm>
              <a:off x="4262" y="3001"/>
              <a:ext cx="32"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53" name="Oval 246"/>
            <p:cNvSpPr>
              <a:spLocks noChangeArrowheads="1"/>
            </p:cNvSpPr>
            <p:nvPr/>
          </p:nvSpPr>
          <p:spPr bwMode="auto">
            <a:xfrm>
              <a:off x="4231" y="3082"/>
              <a:ext cx="29"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54" name="Oval 247"/>
            <p:cNvSpPr>
              <a:spLocks noChangeArrowheads="1"/>
            </p:cNvSpPr>
            <p:nvPr/>
          </p:nvSpPr>
          <p:spPr bwMode="auto">
            <a:xfrm>
              <a:off x="4318" y="3042"/>
              <a:ext cx="32" cy="68"/>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55" name="Oval 248"/>
            <p:cNvSpPr>
              <a:spLocks noChangeArrowheads="1"/>
            </p:cNvSpPr>
            <p:nvPr/>
          </p:nvSpPr>
          <p:spPr bwMode="auto">
            <a:xfrm>
              <a:off x="4231" y="3082"/>
              <a:ext cx="29"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56" name="Oval 249"/>
            <p:cNvSpPr>
              <a:spLocks noChangeArrowheads="1"/>
            </p:cNvSpPr>
            <p:nvPr/>
          </p:nvSpPr>
          <p:spPr bwMode="auto">
            <a:xfrm>
              <a:off x="4204" y="2979"/>
              <a:ext cx="29" cy="7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57" name="Oval 250"/>
            <p:cNvSpPr>
              <a:spLocks noChangeArrowheads="1"/>
            </p:cNvSpPr>
            <p:nvPr/>
          </p:nvSpPr>
          <p:spPr bwMode="auto">
            <a:xfrm>
              <a:off x="4023" y="3042"/>
              <a:ext cx="28" cy="68"/>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58" name="Oval 251"/>
            <p:cNvSpPr>
              <a:spLocks noChangeArrowheads="1"/>
            </p:cNvSpPr>
            <p:nvPr/>
          </p:nvSpPr>
          <p:spPr bwMode="auto">
            <a:xfrm>
              <a:off x="3978" y="3001"/>
              <a:ext cx="31"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59" name="Oval 252"/>
            <p:cNvSpPr>
              <a:spLocks noChangeArrowheads="1"/>
            </p:cNvSpPr>
            <p:nvPr/>
          </p:nvSpPr>
          <p:spPr bwMode="auto">
            <a:xfrm>
              <a:off x="3517" y="3311"/>
              <a:ext cx="41" cy="81"/>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60" name="Oval 253"/>
            <p:cNvSpPr>
              <a:spLocks noChangeArrowheads="1"/>
            </p:cNvSpPr>
            <p:nvPr/>
          </p:nvSpPr>
          <p:spPr bwMode="auto">
            <a:xfrm>
              <a:off x="3689" y="3229"/>
              <a:ext cx="27" cy="6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61" name="Oval 254"/>
            <p:cNvSpPr>
              <a:spLocks noChangeArrowheads="1"/>
            </p:cNvSpPr>
            <p:nvPr/>
          </p:nvSpPr>
          <p:spPr bwMode="auto">
            <a:xfrm>
              <a:off x="3851" y="3217"/>
              <a:ext cx="29" cy="7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62" name="Oval 255"/>
            <p:cNvSpPr>
              <a:spLocks noChangeArrowheads="1"/>
            </p:cNvSpPr>
            <p:nvPr/>
          </p:nvSpPr>
          <p:spPr bwMode="auto">
            <a:xfrm>
              <a:off x="3737" y="3229"/>
              <a:ext cx="22"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63" name="Oval 256"/>
            <p:cNvSpPr>
              <a:spLocks noChangeArrowheads="1"/>
            </p:cNvSpPr>
            <p:nvPr/>
          </p:nvSpPr>
          <p:spPr bwMode="auto">
            <a:xfrm>
              <a:off x="3610" y="3168"/>
              <a:ext cx="29" cy="8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64" name="Oval 257"/>
            <p:cNvSpPr>
              <a:spLocks noChangeArrowheads="1"/>
            </p:cNvSpPr>
            <p:nvPr/>
          </p:nvSpPr>
          <p:spPr bwMode="auto">
            <a:xfrm>
              <a:off x="3686" y="3116"/>
              <a:ext cx="25" cy="4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65" name="Oval 258"/>
            <p:cNvSpPr>
              <a:spLocks noChangeArrowheads="1"/>
            </p:cNvSpPr>
            <p:nvPr/>
          </p:nvSpPr>
          <p:spPr bwMode="auto">
            <a:xfrm>
              <a:off x="3750" y="3127"/>
              <a:ext cx="25" cy="6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66" name="Oval 259"/>
            <p:cNvSpPr>
              <a:spLocks noChangeArrowheads="1"/>
            </p:cNvSpPr>
            <p:nvPr/>
          </p:nvSpPr>
          <p:spPr bwMode="auto">
            <a:xfrm>
              <a:off x="3653" y="3157"/>
              <a:ext cx="30" cy="4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67" name="Oval 260"/>
            <p:cNvSpPr>
              <a:spLocks noChangeArrowheads="1"/>
            </p:cNvSpPr>
            <p:nvPr/>
          </p:nvSpPr>
          <p:spPr bwMode="auto">
            <a:xfrm>
              <a:off x="3882" y="3299"/>
              <a:ext cx="30" cy="71"/>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68" name="Oval 261"/>
            <p:cNvSpPr>
              <a:spLocks noChangeArrowheads="1"/>
            </p:cNvSpPr>
            <p:nvPr/>
          </p:nvSpPr>
          <p:spPr bwMode="auto">
            <a:xfrm>
              <a:off x="3793" y="3259"/>
              <a:ext cx="30"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69" name="Oval 262"/>
            <p:cNvSpPr>
              <a:spLocks noChangeArrowheads="1"/>
            </p:cNvSpPr>
            <p:nvPr/>
          </p:nvSpPr>
          <p:spPr bwMode="auto">
            <a:xfrm>
              <a:off x="3882" y="3299"/>
              <a:ext cx="30" cy="71"/>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70" name="Oval 263"/>
            <p:cNvSpPr>
              <a:spLocks noChangeArrowheads="1"/>
            </p:cNvSpPr>
            <p:nvPr/>
          </p:nvSpPr>
          <p:spPr bwMode="auto">
            <a:xfrm>
              <a:off x="3910" y="3198"/>
              <a:ext cx="30"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71" name="Oval 264"/>
            <p:cNvSpPr>
              <a:spLocks noChangeArrowheads="1"/>
            </p:cNvSpPr>
            <p:nvPr/>
          </p:nvSpPr>
          <p:spPr bwMode="auto">
            <a:xfrm>
              <a:off x="3927" y="3259"/>
              <a:ext cx="30"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72" name="Oval 265"/>
            <p:cNvSpPr>
              <a:spLocks noChangeArrowheads="1"/>
            </p:cNvSpPr>
            <p:nvPr/>
          </p:nvSpPr>
          <p:spPr bwMode="auto">
            <a:xfrm>
              <a:off x="3577" y="3217"/>
              <a:ext cx="30" cy="7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73" name="Oval 266"/>
            <p:cNvSpPr>
              <a:spLocks noChangeArrowheads="1"/>
            </p:cNvSpPr>
            <p:nvPr/>
          </p:nvSpPr>
          <p:spPr bwMode="auto">
            <a:xfrm>
              <a:off x="4027" y="3270"/>
              <a:ext cx="30"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74" name="Oval 267"/>
            <p:cNvSpPr>
              <a:spLocks noChangeArrowheads="1"/>
            </p:cNvSpPr>
            <p:nvPr/>
          </p:nvSpPr>
          <p:spPr bwMode="auto">
            <a:xfrm>
              <a:off x="4058" y="3178"/>
              <a:ext cx="31"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75" name="Oval 268"/>
            <p:cNvSpPr>
              <a:spLocks noChangeArrowheads="1"/>
            </p:cNvSpPr>
            <p:nvPr/>
          </p:nvSpPr>
          <p:spPr bwMode="auto">
            <a:xfrm>
              <a:off x="4091" y="3259"/>
              <a:ext cx="30"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76" name="Oval 269"/>
            <p:cNvSpPr>
              <a:spLocks noChangeArrowheads="1"/>
            </p:cNvSpPr>
            <p:nvPr/>
          </p:nvSpPr>
          <p:spPr bwMode="auto">
            <a:xfrm>
              <a:off x="4003" y="3217"/>
              <a:ext cx="30" cy="7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77" name="Oval 270"/>
            <p:cNvSpPr>
              <a:spLocks noChangeArrowheads="1"/>
            </p:cNvSpPr>
            <p:nvPr/>
          </p:nvSpPr>
          <p:spPr bwMode="auto">
            <a:xfrm>
              <a:off x="4091" y="3259"/>
              <a:ext cx="30"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78" name="Oval 271"/>
            <p:cNvSpPr>
              <a:spLocks noChangeArrowheads="1"/>
            </p:cNvSpPr>
            <p:nvPr/>
          </p:nvSpPr>
          <p:spPr bwMode="auto">
            <a:xfrm>
              <a:off x="4134" y="3217"/>
              <a:ext cx="32" cy="7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79" name="Oval 272"/>
            <p:cNvSpPr>
              <a:spLocks noChangeArrowheads="1"/>
            </p:cNvSpPr>
            <p:nvPr/>
          </p:nvSpPr>
          <p:spPr bwMode="auto">
            <a:xfrm>
              <a:off x="4236" y="3229"/>
              <a:ext cx="31"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80" name="Oval 273"/>
            <p:cNvSpPr>
              <a:spLocks noChangeArrowheads="1"/>
            </p:cNvSpPr>
            <p:nvPr/>
          </p:nvSpPr>
          <p:spPr bwMode="auto">
            <a:xfrm>
              <a:off x="3959" y="3096"/>
              <a:ext cx="46" cy="102"/>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81" name="Oval 274"/>
            <p:cNvSpPr>
              <a:spLocks noChangeArrowheads="1"/>
            </p:cNvSpPr>
            <p:nvPr/>
          </p:nvSpPr>
          <p:spPr bwMode="auto">
            <a:xfrm>
              <a:off x="4231" y="3229"/>
              <a:ext cx="30"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82" name="Oval 275"/>
            <p:cNvSpPr>
              <a:spLocks noChangeArrowheads="1"/>
            </p:cNvSpPr>
            <p:nvPr/>
          </p:nvSpPr>
          <p:spPr bwMode="auto">
            <a:xfrm>
              <a:off x="4264" y="3311"/>
              <a:ext cx="30"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83" name="Oval 276"/>
            <p:cNvSpPr>
              <a:spLocks noChangeArrowheads="1"/>
            </p:cNvSpPr>
            <p:nvPr/>
          </p:nvSpPr>
          <p:spPr bwMode="auto">
            <a:xfrm>
              <a:off x="4175" y="3270"/>
              <a:ext cx="31"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84" name="Oval 277"/>
            <p:cNvSpPr>
              <a:spLocks noChangeArrowheads="1"/>
            </p:cNvSpPr>
            <p:nvPr/>
          </p:nvSpPr>
          <p:spPr bwMode="auto">
            <a:xfrm>
              <a:off x="4264" y="3311"/>
              <a:ext cx="30"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85" name="Oval 278"/>
            <p:cNvSpPr>
              <a:spLocks noChangeArrowheads="1"/>
            </p:cNvSpPr>
            <p:nvPr/>
          </p:nvSpPr>
          <p:spPr bwMode="auto">
            <a:xfrm>
              <a:off x="4195" y="3208"/>
              <a:ext cx="31"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86" name="Oval 279"/>
            <p:cNvSpPr>
              <a:spLocks noChangeArrowheads="1"/>
            </p:cNvSpPr>
            <p:nvPr/>
          </p:nvSpPr>
          <p:spPr bwMode="auto">
            <a:xfrm>
              <a:off x="4308" y="3270"/>
              <a:ext cx="30"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87" name="Oval 280"/>
            <p:cNvSpPr>
              <a:spLocks noChangeArrowheads="1"/>
            </p:cNvSpPr>
            <p:nvPr/>
          </p:nvSpPr>
          <p:spPr bwMode="auto">
            <a:xfrm>
              <a:off x="4408" y="3278"/>
              <a:ext cx="31" cy="7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88" name="Oval 281"/>
            <p:cNvSpPr>
              <a:spLocks noChangeArrowheads="1"/>
            </p:cNvSpPr>
            <p:nvPr/>
          </p:nvSpPr>
          <p:spPr bwMode="auto">
            <a:xfrm>
              <a:off x="4440" y="3188"/>
              <a:ext cx="31" cy="71"/>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89" name="Oval 282"/>
            <p:cNvSpPr>
              <a:spLocks noChangeArrowheads="1"/>
            </p:cNvSpPr>
            <p:nvPr/>
          </p:nvSpPr>
          <p:spPr bwMode="auto">
            <a:xfrm>
              <a:off x="4473" y="3270"/>
              <a:ext cx="29"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90" name="Oval 283"/>
            <p:cNvSpPr>
              <a:spLocks noChangeArrowheads="1"/>
            </p:cNvSpPr>
            <p:nvPr/>
          </p:nvSpPr>
          <p:spPr bwMode="auto">
            <a:xfrm>
              <a:off x="4384" y="3229"/>
              <a:ext cx="29"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91" name="Oval 284"/>
            <p:cNvSpPr>
              <a:spLocks noChangeArrowheads="1"/>
            </p:cNvSpPr>
            <p:nvPr/>
          </p:nvSpPr>
          <p:spPr bwMode="auto">
            <a:xfrm>
              <a:off x="4473" y="3270"/>
              <a:ext cx="29"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92" name="Oval 285"/>
            <p:cNvSpPr>
              <a:spLocks noChangeArrowheads="1"/>
            </p:cNvSpPr>
            <p:nvPr/>
          </p:nvSpPr>
          <p:spPr bwMode="auto">
            <a:xfrm>
              <a:off x="4517" y="3229"/>
              <a:ext cx="30"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93" name="Oval 286"/>
            <p:cNvSpPr>
              <a:spLocks noChangeArrowheads="1"/>
            </p:cNvSpPr>
            <p:nvPr/>
          </p:nvSpPr>
          <p:spPr bwMode="auto">
            <a:xfrm>
              <a:off x="4618" y="3239"/>
              <a:ext cx="30"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94" name="Oval 287"/>
            <p:cNvSpPr>
              <a:spLocks noChangeArrowheads="1"/>
            </p:cNvSpPr>
            <p:nvPr/>
          </p:nvSpPr>
          <p:spPr bwMode="auto">
            <a:xfrm>
              <a:off x="3826" y="3342"/>
              <a:ext cx="30"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95" name="Oval 288"/>
            <p:cNvSpPr>
              <a:spLocks noChangeArrowheads="1"/>
            </p:cNvSpPr>
            <p:nvPr/>
          </p:nvSpPr>
          <p:spPr bwMode="auto">
            <a:xfrm>
              <a:off x="3969" y="3331"/>
              <a:ext cx="31"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96" name="Oval 289"/>
            <p:cNvSpPr>
              <a:spLocks noChangeArrowheads="1"/>
            </p:cNvSpPr>
            <p:nvPr/>
          </p:nvSpPr>
          <p:spPr bwMode="auto">
            <a:xfrm>
              <a:off x="3921" y="3372"/>
              <a:ext cx="31"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97" name="Oval 290"/>
            <p:cNvSpPr>
              <a:spLocks noChangeArrowheads="1"/>
            </p:cNvSpPr>
            <p:nvPr/>
          </p:nvSpPr>
          <p:spPr bwMode="auto">
            <a:xfrm>
              <a:off x="4083" y="3137"/>
              <a:ext cx="30"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98" name="Oval 291"/>
            <p:cNvSpPr>
              <a:spLocks noChangeArrowheads="1"/>
            </p:cNvSpPr>
            <p:nvPr/>
          </p:nvSpPr>
          <p:spPr bwMode="auto">
            <a:xfrm>
              <a:off x="3995" y="3096"/>
              <a:ext cx="31"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999" name="Oval 292"/>
            <p:cNvSpPr>
              <a:spLocks noChangeArrowheads="1"/>
            </p:cNvSpPr>
            <p:nvPr/>
          </p:nvSpPr>
          <p:spPr bwMode="auto">
            <a:xfrm>
              <a:off x="4083" y="3137"/>
              <a:ext cx="30"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00" name="Oval 293"/>
            <p:cNvSpPr>
              <a:spLocks noChangeArrowheads="1"/>
            </p:cNvSpPr>
            <p:nvPr/>
          </p:nvSpPr>
          <p:spPr bwMode="auto">
            <a:xfrm>
              <a:off x="4127" y="3096"/>
              <a:ext cx="29"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01" name="Oval 294"/>
            <p:cNvSpPr>
              <a:spLocks noChangeArrowheads="1"/>
            </p:cNvSpPr>
            <p:nvPr/>
          </p:nvSpPr>
          <p:spPr bwMode="auto">
            <a:xfrm>
              <a:off x="4227" y="3105"/>
              <a:ext cx="30" cy="7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02" name="Oval 295"/>
            <p:cNvSpPr>
              <a:spLocks noChangeArrowheads="1"/>
            </p:cNvSpPr>
            <p:nvPr/>
          </p:nvSpPr>
          <p:spPr bwMode="auto">
            <a:xfrm>
              <a:off x="4293" y="3096"/>
              <a:ext cx="29"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03" name="Oval 296"/>
            <p:cNvSpPr>
              <a:spLocks noChangeArrowheads="1"/>
            </p:cNvSpPr>
            <p:nvPr/>
          </p:nvSpPr>
          <p:spPr bwMode="auto">
            <a:xfrm>
              <a:off x="4293" y="3096"/>
              <a:ext cx="29" cy="6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04" name="Oval 297"/>
            <p:cNvSpPr>
              <a:spLocks noChangeArrowheads="1"/>
            </p:cNvSpPr>
            <p:nvPr/>
          </p:nvSpPr>
          <p:spPr bwMode="auto">
            <a:xfrm>
              <a:off x="4027" y="3178"/>
              <a:ext cx="30"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05" name="Oval 298"/>
            <p:cNvSpPr>
              <a:spLocks noChangeArrowheads="1"/>
            </p:cNvSpPr>
            <p:nvPr/>
          </p:nvSpPr>
          <p:spPr bwMode="auto">
            <a:xfrm>
              <a:off x="3877" y="3178"/>
              <a:ext cx="31" cy="7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06" name="Oval 299"/>
            <p:cNvSpPr>
              <a:spLocks noChangeArrowheads="1"/>
            </p:cNvSpPr>
            <p:nvPr/>
          </p:nvSpPr>
          <p:spPr bwMode="auto">
            <a:xfrm>
              <a:off x="4118" y="3217"/>
              <a:ext cx="32" cy="7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07" name="Oval 300"/>
            <p:cNvSpPr>
              <a:spLocks noChangeArrowheads="1"/>
            </p:cNvSpPr>
            <p:nvPr/>
          </p:nvSpPr>
          <p:spPr bwMode="auto">
            <a:xfrm>
              <a:off x="4159" y="2876"/>
              <a:ext cx="47" cy="9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08" name="Oval 301"/>
            <p:cNvSpPr>
              <a:spLocks noChangeArrowheads="1"/>
            </p:cNvSpPr>
            <p:nvPr/>
          </p:nvSpPr>
          <p:spPr bwMode="auto">
            <a:xfrm>
              <a:off x="3750" y="2887"/>
              <a:ext cx="46"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09" name="Oval 302"/>
            <p:cNvSpPr>
              <a:spLocks noChangeArrowheads="1"/>
            </p:cNvSpPr>
            <p:nvPr/>
          </p:nvSpPr>
          <p:spPr bwMode="auto">
            <a:xfrm>
              <a:off x="3819" y="2887"/>
              <a:ext cx="49" cy="109"/>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10" name="Oval 303"/>
            <p:cNvSpPr>
              <a:spLocks noChangeArrowheads="1"/>
            </p:cNvSpPr>
            <p:nvPr/>
          </p:nvSpPr>
          <p:spPr bwMode="auto">
            <a:xfrm>
              <a:off x="3706" y="2887"/>
              <a:ext cx="44"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11" name="Oval 304"/>
            <p:cNvSpPr>
              <a:spLocks noChangeArrowheads="1"/>
            </p:cNvSpPr>
            <p:nvPr/>
          </p:nvSpPr>
          <p:spPr bwMode="auto">
            <a:xfrm>
              <a:off x="3806" y="2866"/>
              <a:ext cx="37"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12" name="Oval 305"/>
            <p:cNvSpPr>
              <a:spLocks noChangeArrowheads="1"/>
            </p:cNvSpPr>
            <p:nvPr/>
          </p:nvSpPr>
          <p:spPr bwMode="auto">
            <a:xfrm>
              <a:off x="3686" y="2855"/>
              <a:ext cx="42" cy="14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13" name="Oval 306"/>
            <p:cNvSpPr>
              <a:spLocks noChangeArrowheads="1"/>
            </p:cNvSpPr>
            <p:nvPr/>
          </p:nvSpPr>
          <p:spPr bwMode="auto">
            <a:xfrm>
              <a:off x="4445" y="2906"/>
              <a:ext cx="46" cy="9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14" name="Oval 307"/>
            <p:cNvSpPr>
              <a:spLocks noChangeArrowheads="1"/>
            </p:cNvSpPr>
            <p:nvPr/>
          </p:nvSpPr>
          <p:spPr bwMode="auto">
            <a:xfrm>
              <a:off x="4352" y="2896"/>
              <a:ext cx="47" cy="9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15" name="Oval 308"/>
            <p:cNvSpPr>
              <a:spLocks noChangeArrowheads="1"/>
            </p:cNvSpPr>
            <p:nvPr/>
          </p:nvSpPr>
          <p:spPr bwMode="auto">
            <a:xfrm>
              <a:off x="4469" y="2866"/>
              <a:ext cx="46" cy="9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16" name="Oval 309"/>
            <p:cNvSpPr>
              <a:spLocks noChangeArrowheads="1"/>
            </p:cNvSpPr>
            <p:nvPr/>
          </p:nvSpPr>
          <p:spPr bwMode="auto">
            <a:xfrm>
              <a:off x="4139" y="2846"/>
              <a:ext cx="46" cy="9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17" name="Oval 310"/>
            <p:cNvSpPr>
              <a:spLocks noChangeArrowheads="1"/>
            </p:cNvSpPr>
            <p:nvPr/>
          </p:nvSpPr>
          <p:spPr bwMode="auto">
            <a:xfrm>
              <a:off x="4127" y="2887"/>
              <a:ext cx="39"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18" name="Oval 311"/>
            <p:cNvSpPr>
              <a:spLocks noChangeArrowheads="1"/>
            </p:cNvSpPr>
            <p:nvPr/>
          </p:nvSpPr>
          <p:spPr bwMode="auto">
            <a:xfrm>
              <a:off x="4252" y="2896"/>
              <a:ext cx="38"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19" name="Oval 312"/>
            <p:cNvSpPr>
              <a:spLocks noChangeArrowheads="1"/>
            </p:cNvSpPr>
            <p:nvPr/>
          </p:nvSpPr>
          <p:spPr bwMode="auto">
            <a:xfrm>
              <a:off x="4487" y="2887"/>
              <a:ext cx="46" cy="9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20" name="Oval 313"/>
            <p:cNvSpPr>
              <a:spLocks noChangeArrowheads="1"/>
            </p:cNvSpPr>
            <p:nvPr/>
          </p:nvSpPr>
          <p:spPr bwMode="auto">
            <a:xfrm>
              <a:off x="4336" y="2887"/>
              <a:ext cx="42"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21" name="Oval 314"/>
            <p:cNvSpPr>
              <a:spLocks noChangeArrowheads="1"/>
            </p:cNvSpPr>
            <p:nvPr/>
          </p:nvSpPr>
          <p:spPr bwMode="auto">
            <a:xfrm>
              <a:off x="4493" y="2896"/>
              <a:ext cx="38"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22" name="Oval 315"/>
            <p:cNvSpPr>
              <a:spLocks noChangeArrowheads="1"/>
            </p:cNvSpPr>
            <p:nvPr/>
          </p:nvSpPr>
          <p:spPr bwMode="auto">
            <a:xfrm>
              <a:off x="4461" y="2846"/>
              <a:ext cx="45"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23" name="Oval 316"/>
            <p:cNvSpPr>
              <a:spLocks noChangeArrowheads="1"/>
            </p:cNvSpPr>
            <p:nvPr/>
          </p:nvSpPr>
          <p:spPr bwMode="auto">
            <a:xfrm>
              <a:off x="4416" y="2846"/>
              <a:ext cx="43" cy="101"/>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24" name="Oval 317"/>
            <p:cNvSpPr>
              <a:spLocks noChangeArrowheads="1"/>
            </p:cNvSpPr>
            <p:nvPr/>
          </p:nvSpPr>
          <p:spPr bwMode="auto">
            <a:xfrm>
              <a:off x="4452" y="2343"/>
              <a:ext cx="39" cy="101"/>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25" name="Oval 318"/>
            <p:cNvSpPr>
              <a:spLocks noChangeArrowheads="1"/>
            </p:cNvSpPr>
            <p:nvPr/>
          </p:nvSpPr>
          <p:spPr bwMode="auto">
            <a:xfrm>
              <a:off x="3437" y="2402"/>
              <a:ext cx="246" cy="157"/>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26" name="Oval 319"/>
            <p:cNvSpPr>
              <a:spLocks noChangeArrowheads="1"/>
            </p:cNvSpPr>
            <p:nvPr/>
          </p:nvSpPr>
          <p:spPr bwMode="auto">
            <a:xfrm>
              <a:off x="3676" y="2860"/>
              <a:ext cx="150" cy="100"/>
            </a:xfrm>
            <a:prstGeom prst="ellipse">
              <a:avLst/>
            </a:prstGeom>
            <a:solidFill>
              <a:srgbClr val="FFFFFF"/>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27" name="Oval 320"/>
            <p:cNvSpPr>
              <a:spLocks noChangeArrowheads="1"/>
            </p:cNvSpPr>
            <p:nvPr/>
          </p:nvSpPr>
          <p:spPr bwMode="auto">
            <a:xfrm>
              <a:off x="3668" y="2623"/>
              <a:ext cx="60" cy="366"/>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28" name="Oval 321"/>
            <p:cNvSpPr>
              <a:spLocks noChangeArrowheads="1"/>
            </p:cNvSpPr>
            <p:nvPr/>
          </p:nvSpPr>
          <p:spPr bwMode="auto">
            <a:xfrm>
              <a:off x="3810" y="2159"/>
              <a:ext cx="115" cy="311"/>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29" name="Oval 322"/>
            <p:cNvSpPr>
              <a:spLocks noChangeArrowheads="1"/>
            </p:cNvSpPr>
            <p:nvPr/>
          </p:nvSpPr>
          <p:spPr bwMode="auto">
            <a:xfrm>
              <a:off x="3360" y="3009"/>
              <a:ext cx="48" cy="91"/>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30" name="Oval 323"/>
            <p:cNvSpPr>
              <a:spLocks noChangeArrowheads="1"/>
            </p:cNvSpPr>
            <p:nvPr/>
          </p:nvSpPr>
          <p:spPr bwMode="auto">
            <a:xfrm>
              <a:off x="3955" y="2836"/>
              <a:ext cx="42" cy="58"/>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31" name="Oval 324"/>
            <p:cNvSpPr>
              <a:spLocks noChangeArrowheads="1"/>
            </p:cNvSpPr>
            <p:nvPr/>
          </p:nvSpPr>
          <p:spPr bwMode="auto">
            <a:xfrm>
              <a:off x="4277" y="2848"/>
              <a:ext cx="41" cy="5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32" name="Oval 325"/>
            <p:cNvSpPr>
              <a:spLocks noChangeArrowheads="1"/>
            </p:cNvSpPr>
            <p:nvPr/>
          </p:nvSpPr>
          <p:spPr bwMode="auto">
            <a:xfrm>
              <a:off x="3624" y="2774"/>
              <a:ext cx="66" cy="85"/>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33" name="Oval 326"/>
            <p:cNvSpPr>
              <a:spLocks noChangeArrowheads="1"/>
            </p:cNvSpPr>
            <p:nvPr/>
          </p:nvSpPr>
          <p:spPr bwMode="auto">
            <a:xfrm>
              <a:off x="3752" y="2747"/>
              <a:ext cx="33" cy="59"/>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34" name="Oval 327"/>
            <p:cNvSpPr>
              <a:spLocks noChangeArrowheads="1"/>
            </p:cNvSpPr>
            <p:nvPr/>
          </p:nvSpPr>
          <p:spPr bwMode="auto">
            <a:xfrm>
              <a:off x="3897" y="2802"/>
              <a:ext cx="50" cy="57"/>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35" name="Oval 328"/>
            <p:cNvSpPr>
              <a:spLocks noChangeArrowheads="1"/>
            </p:cNvSpPr>
            <p:nvPr/>
          </p:nvSpPr>
          <p:spPr bwMode="auto">
            <a:xfrm>
              <a:off x="3591" y="2747"/>
              <a:ext cx="50" cy="85"/>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36" name="Oval 329"/>
            <p:cNvSpPr>
              <a:spLocks noChangeArrowheads="1"/>
            </p:cNvSpPr>
            <p:nvPr/>
          </p:nvSpPr>
          <p:spPr bwMode="auto">
            <a:xfrm>
              <a:off x="3848" y="2747"/>
              <a:ext cx="50" cy="85"/>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37" name="Oval 330"/>
            <p:cNvSpPr>
              <a:spLocks noChangeArrowheads="1"/>
            </p:cNvSpPr>
            <p:nvPr/>
          </p:nvSpPr>
          <p:spPr bwMode="auto">
            <a:xfrm>
              <a:off x="4058" y="2774"/>
              <a:ext cx="48" cy="58"/>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38" name="Oval 331"/>
            <p:cNvSpPr>
              <a:spLocks noChangeArrowheads="1"/>
            </p:cNvSpPr>
            <p:nvPr/>
          </p:nvSpPr>
          <p:spPr bwMode="auto">
            <a:xfrm>
              <a:off x="4810" y="3045"/>
              <a:ext cx="17" cy="66"/>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39" name="Oval 332"/>
            <p:cNvSpPr>
              <a:spLocks noChangeArrowheads="1"/>
            </p:cNvSpPr>
            <p:nvPr/>
          </p:nvSpPr>
          <p:spPr bwMode="auto">
            <a:xfrm>
              <a:off x="4656" y="3117"/>
              <a:ext cx="25" cy="66"/>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40" name="Oval 333"/>
            <p:cNvSpPr>
              <a:spLocks noChangeArrowheads="1"/>
            </p:cNvSpPr>
            <p:nvPr/>
          </p:nvSpPr>
          <p:spPr bwMode="auto">
            <a:xfrm>
              <a:off x="4743" y="3077"/>
              <a:ext cx="27" cy="64"/>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41" name="Oval 334"/>
            <p:cNvSpPr>
              <a:spLocks noChangeArrowheads="1"/>
            </p:cNvSpPr>
            <p:nvPr/>
          </p:nvSpPr>
          <p:spPr bwMode="auto">
            <a:xfrm>
              <a:off x="4656" y="3117"/>
              <a:ext cx="25" cy="66"/>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42" name="Oval 335"/>
            <p:cNvSpPr>
              <a:spLocks noChangeArrowheads="1"/>
            </p:cNvSpPr>
            <p:nvPr/>
          </p:nvSpPr>
          <p:spPr bwMode="auto">
            <a:xfrm>
              <a:off x="4629" y="3016"/>
              <a:ext cx="25" cy="65"/>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43" name="Oval 336"/>
            <p:cNvSpPr>
              <a:spLocks noChangeArrowheads="1"/>
            </p:cNvSpPr>
            <p:nvPr/>
          </p:nvSpPr>
          <p:spPr bwMode="auto">
            <a:xfrm>
              <a:off x="4613" y="3077"/>
              <a:ext cx="24" cy="64"/>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44" name="Oval 337"/>
            <p:cNvSpPr>
              <a:spLocks noChangeArrowheads="1"/>
            </p:cNvSpPr>
            <p:nvPr/>
          </p:nvSpPr>
          <p:spPr bwMode="auto">
            <a:xfrm>
              <a:off x="4512" y="3087"/>
              <a:ext cx="26" cy="66"/>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45" name="Oval 338"/>
            <p:cNvSpPr>
              <a:spLocks noChangeArrowheads="1"/>
            </p:cNvSpPr>
            <p:nvPr/>
          </p:nvSpPr>
          <p:spPr bwMode="auto">
            <a:xfrm>
              <a:off x="4448" y="3077"/>
              <a:ext cx="24" cy="64"/>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46" name="Oval 339"/>
            <p:cNvSpPr>
              <a:spLocks noChangeArrowheads="1"/>
            </p:cNvSpPr>
            <p:nvPr/>
          </p:nvSpPr>
          <p:spPr bwMode="auto">
            <a:xfrm>
              <a:off x="4537" y="3037"/>
              <a:ext cx="25" cy="65"/>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47" name="Oval 340"/>
            <p:cNvSpPr>
              <a:spLocks noChangeArrowheads="1"/>
            </p:cNvSpPr>
            <p:nvPr/>
          </p:nvSpPr>
          <p:spPr bwMode="auto">
            <a:xfrm>
              <a:off x="4448" y="3077"/>
              <a:ext cx="24" cy="64"/>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48" name="Oval 341"/>
            <p:cNvSpPr>
              <a:spLocks noChangeArrowheads="1"/>
            </p:cNvSpPr>
            <p:nvPr/>
          </p:nvSpPr>
          <p:spPr bwMode="auto">
            <a:xfrm>
              <a:off x="4403" y="3037"/>
              <a:ext cx="26" cy="65"/>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49" name="Oval 342"/>
            <p:cNvSpPr>
              <a:spLocks noChangeArrowheads="1"/>
            </p:cNvSpPr>
            <p:nvPr/>
          </p:nvSpPr>
          <p:spPr bwMode="auto">
            <a:xfrm>
              <a:off x="4321" y="2831"/>
              <a:ext cx="37" cy="136"/>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50" name="Oval 343"/>
            <p:cNvSpPr>
              <a:spLocks noChangeArrowheads="1"/>
            </p:cNvSpPr>
            <p:nvPr/>
          </p:nvSpPr>
          <p:spPr bwMode="auto">
            <a:xfrm>
              <a:off x="4590" y="2831"/>
              <a:ext cx="42" cy="87"/>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51" name="Oval 344"/>
            <p:cNvSpPr>
              <a:spLocks noChangeArrowheads="1"/>
            </p:cNvSpPr>
            <p:nvPr/>
          </p:nvSpPr>
          <p:spPr bwMode="auto">
            <a:xfrm>
              <a:off x="4236" y="2499"/>
              <a:ext cx="143" cy="196"/>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52" name="Oval 345"/>
            <p:cNvSpPr>
              <a:spLocks noChangeArrowheads="1"/>
            </p:cNvSpPr>
            <p:nvPr/>
          </p:nvSpPr>
          <p:spPr bwMode="auto">
            <a:xfrm>
              <a:off x="4111" y="2883"/>
              <a:ext cx="152" cy="11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53" name="Oval 346"/>
            <p:cNvSpPr>
              <a:spLocks noChangeArrowheads="1"/>
            </p:cNvSpPr>
            <p:nvPr/>
          </p:nvSpPr>
          <p:spPr bwMode="auto">
            <a:xfrm>
              <a:off x="4210" y="2750"/>
              <a:ext cx="153" cy="112"/>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54" name="Oval 347"/>
            <p:cNvSpPr>
              <a:spLocks noChangeArrowheads="1"/>
            </p:cNvSpPr>
            <p:nvPr/>
          </p:nvSpPr>
          <p:spPr bwMode="auto">
            <a:xfrm>
              <a:off x="4309" y="2609"/>
              <a:ext cx="144" cy="196"/>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55" name="Oval 348"/>
            <p:cNvSpPr>
              <a:spLocks noChangeArrowheads="1"/>
            </p:cNvSpPr>
            <p:nvPr/>
          </p:nvSpPr>
          <p:spPr bwMode="auto">
            <a:xfrm>
              <a:off x="4284" y="2859"/>
              <a:ext cx="153" cy="113"/>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56" name="Oval 349"/>
            <p:cNvSpPr>
              <a:spLocks noChangeArrowheads="1"/>
            </p:cNvSpPr>
            <p:nvPr/>
          </p:nvSpPr>
          <p:spPr bwMode="auto">
            <a:xfrm>
              <a:off x="4724" y="2692"/>
              <a:ext cx="125" cy="230"/>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57" name="Oval 350"/>
            <p:cNvSpPr>
              <a:spLocks noChangeArrowheads="1"/>
            </p:cNvSpPr>
            <p:nvPr/>
          </p:nvSpPr>
          <p:spPr bwMode="auto">
            <a:xfrm>
              <a:off x="4784" y="2544"/>
              <a:ext cx="144" cy="197"/>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58" name="Oval 351"/>
            <p:cNvSpPr>
              <a:spLocks noChangeArrowheads="1"/>
            </p:cNvSpPr>
            <p:nvPr/>
          </p:nvSpPr>
          <p:spPr bwMode="auto">
            <a:xfrm>
              <a:off x="4607" y="2663"/>
              <a:ext cx="74" cy="228"/>
            </a:xfrm>
            <a:prstGeom prst="ellipse">
              <a:avLst/>
            </a:prstGeom>
            <a:solidFill>
              <a:srgbClr val="000000"/>
            </a:solidFill>
            <a:ln w="11113">
              <a:solidFill>
                <a:srgbClr val="00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059" name="Line 352"/>
            <p:cNvSpPr>
              <a:spLocks noChangeShapeType="1"/>
            </p:cNvSpPr>
            <p:nvPr/>
          </p:nvSpPr>
          <p:spPr bwMode="auto">
            <a:xfrm>
              <a:off x="4158" y="2061"/>
              <a:ext cx="1" cy="1783"/>
            </a:xfrm>
            <a:prstGeom prst="line">
              <a:avLst/>
            </a:prstGeom>
            <a:noFill/>
            <a:ln w="11113">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60" name="Freeform 353"/>
            <p:cNvSpPr>
              <a:spLocks/>
            </p:cNvSpPr>
            <p:nvPr/>
          </p:nvSpPr>
          <p:spPr bwMode="auto">
            <a:xfrm>
              <a:off x="4131" y="3741"/>
              <a:ext cx="54" cy="115"/>
            </a:xfrm>
            <a:custGeom>
              <a:avLst/>
              <a:gdLst>
                <a:gd name="T0" fmla="*/ 9 w 134"/>
                <a:gd name="T1" fmla="*/ 0 h 269"/>
                <a:gd name="T2" fmla="*/ 4 w 134"/>
                <a:gd name="T3" fmla="*/ 21 h 269"/>
                <a:gd name="T4" fmla="*/ 0 w 134"/>
                <a:gd name="T5" fmla="*/ 0 h 269"/>
                <a:gd name="T6" fmla="*/ 9 w 134"/>
                <a:gd name="T7" fmla="*/ 0 h 269"/>
                <a:gd name="T8" fmla="*/ 0 60000 65536"/>
                <a:gd name="T9" fmla="*/ 0 60000 65536"/>
                <a:gd name="T10" fmla="*/ 0 60000 65536"/>
                <a:gd name="T11" fmla="*/ 0 60000 65536"/>
                <a:gd name="T12" fmla="*/ 0 w 134"/>
                <a:gd name="T13" fmla="*/ 0 h 269"/>
                <a:gd name="T14" fmla="*/ 134 w 134"/>
                <a:gd name="T15" fmla="*/ 269 h 269"/>
              </a:gdLst>
              <a:ahLst/>
              <a:cxnLst>
                <a:cxn ang="T8">
                  <a:pos x="T0" y="T1"/>
                </a:cxn>
                <a:cxn ang="T9">
                  <a:pos x="T2" y="T3"/>
                </a:cxn>
                <a:cxn ang="T10">
                  <a:pos x="T4" y="T5"/>
                </a:cxn>
                <a:cxn ang="T11">
                  <a:pos x="T6" y="T7"/>
                </a:cxn>
              </a:cxnLst>
              <a:rect l="T12" t="T13" r="T14" b="T15"/>
              <a:pathLst>
                <a:path w="134" h="269">
                  <a:moveTo>
                    <a:pt x="134" y="0"/>
                  </a:moveTo>
                  <a:lnTo>
                    <a:pt x="67" y="269"/>
                  </a:lnTo>
                  <a:lnTo>
                    <a:pt x="0" y="0"/>
                  </a:lnTo>
                  <a:lnTo>
                    <a:pt x="134" y="0"/>
                  </a:lnTo>
                  <a:close/>
                </a:path>
              </a:pathLst>
            </a:custGeom>
            <a:solidFill>
              <a:srgbClr val="FFFF00"/>
            </a:solidFill>
            <a:ln w="11113">
              <a:solidFill>
                <a:schemeClr val="accent2"/>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29699" name="Rectangle 354"/>
          <p:cNvSpPr>
            <a:spLocks noChangeArrowheads="1"/>
          </p:cNvSpPr>
          <p:nvPr/>
        </p:nvSpPr>
        <p:spPr bwMode="auto">
          <a:xfrm>
            <a:off x="5943600" y="2362200"/>
            <a:ext cx="2501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57238">
              <a:defRPr>
                <a:solidFill>
                  <a:schemeClr val="tx1"/>
                </a:solidFill>
                <a:latin typeface="Calibri" panose="020F0502020204030204" pitchFamily="34" charset="0"/>
              </a:defRPr>
            </a:lvl1pPr>
            <a:lvl2pPr marL="742950" indent="-285750" defTabSz="757238">
              <a:defRPr>
                <a:solidFill>
                  <a:schemeClr val="tx1"/>
                </a:solidFill>
                <a:latin typeface="Calibri" panose="020F0502020204030204" pitchFamily="34" charset="0"/>
              </a:defRPr>
            </a:lvl2pPr>
            <a:lvl3pPr marL="1143000" indent="-228600" defTabSz="757238">
              <a:defRPr>
                <a:solidFill>
                  <a:schemeClr val="tx1"/>
                </a:solidFill>
                <a:latin typeface="Calibri" panose="020F0502020204030204" pitchFamily="34" charset="0"/>
              </a:defRPr>
            </a:lvl3pPr>
            <a:lvl4pPr marL="1600200" indent="-228600" defTabSz="757238">
              <a:defRPr>
                <a:solidFill>
                  <a:schemeClr val="tx1"/>
                </a:solidFill>
                <a:latin typeface="Calibri" panose="020F0502020204030204" pitchFamily="34" charset="0"/>
              </a:defRPr>
            </a:lvl4pPr>
            <a:lvl5pPr marL="2057400" indent="-228600" defTabSz="757238">
              <a:defRPr>
                <a:solidFill>
                  <a:schemeClr val="tx1"/>
                </a:solidFill>
                <a:latin typeface="Calibri" panose="020F0502020204030204" pitchFamily="34" charset="0"/>
              </a:defRPr>
            </a:lvl5pPr>
            <a:lvl6pPr marL="2514600" indent="-228600" defTabSz="757238" fontAlgn="base">
              <a:spcBef>
                <a:spcPct val="0"/>
              </a:spcBef>
              <a:spcAft>
                <a:spcPct val="0"/>
              </a:spcAft>
              <a:defRPr>
                <a:solidFill>
                  <a:schemeClr val="tx1"/>
                </a:solidFill>
                <a:latin typeface="Calibri" panose="020F0502020204030204" pitchFamily="34" charset="0"/>
              </a:defRPr>
            </a:lvl6pPr>
            <a:lvl7pPr marL="2971800" indent="-228600" defTabSz="757238" fontAlgn="base">
              <a:spcBef>
                <a:spcPct val="0"/>
              </a:spcBef>
              <a:spcAft>
                <a:spcPct val="0"/>
              </a:spcAft>
              <a:defRPr>
                <a:solidFill>
                  <a:schemeClr val="tx1"/>
                </a:solidFill>
                <a:latin typeface="Calibri" panose="020F0502020204030204" pitchFamily="34" charset="0"/>
              </a:defRPr>
            </a:lvl7pPr>
            <a:lvl8pPr marL="3429000" indent="-228600" defTabSz="757238" fontAlgn="base">
              <a:spcBef>
                <a:spcPct val="0"/>
              </a:spcBef>
              <a:spcAft>
                <a:spcPct val="0"/>
              </a:spcAft>
              <a:defRPr>
                <a:solidFill>
                  <a:schemeClr val="tx1"/>
                </a:solidFill>
                <a:latin typeface="Calibri" panose="020F0502020204030204" pitchFamily="34" charset="0"/>
              </a:defRPr>
            </a:lvl8pPr>
            <a:lvl9pPr marL="3886200" indent="-228600" defTabSz="757238"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2500">
                <a:solidFill>
                  <a:schemeClr val="accent2"/>
                </a:solidFill>
              </a:rPr>
              <a:t>Normal  Flow (NFF)</a:t>
            </a:r>
            <a:endParaRPr lang="en-US" altLang="en-US" sz="2000"/>
          </a:p>
        </p:txBody>
      </p:sp>
      <p:sp>
        <p:nvSpPr>
          <p:cNvPr id="29700" name="Rectangle 356"/>
          <p:cNvSpPr>
            <a:spLocks noGrp="1" noChangeArrowheads="1"/>
          </p:cNvSpPr>
          <p:nvPr>
            <p:ph type="title"/>
          </p:nvPr>
        </p:nvSpPr>
        <p:spPr>
          <a:xfrm>
            <a:off x="457200" y="228600"/>
            <a:ext cx="8229600" cy="1447800"/>
          </a:xfrm>
        </p:spPr>
        <p:txBody>
          <a:bodyPr lIns="75749" tIns="37874" rIns="75749" bIns="37874" anchor="t"/>
          <a:lstStyle/>
          <a:p>
            <a:r>
              <a:rPr lang="en-US" altLang="en-US" sz="4000" smtClean="0"/>
              <a:t> Sterilization by Filtration at .22u</a:t>
            </a:r>
            <a:br>
              <a:rPr lang="en-US" altLang="en-US" sz="4000" smtClean="0"/>
            </a:br>
            <a:r>
              <a:rPr lang="en-US" altLang="en-US" sz="4000" smtClean="0"/>
              <a:t>Normal Flow Filtration : (NFF)</a:t>
            </a:r>
          </a:p>
        </p:txBody>
      </p:sp>
      <p:sp>
        <p:nvSpPr>
          <p:cNvPr id="29701" name="Rectangle 357"/>
          <p:cNvSpPr>
            <a:spLocks noGrp="1" noChangeArrowheads="1"/>
          </p:cNvSpPr>
          <p:nvPr>
            <p:ph type="body" idx="1"/>
          </p:nvPr>
        </p:nvSpPr>
        <p:spPr>
          <a:xfrm>
            <a:off x="533400" y="2590800"/>
            <a:ext cx="3792538" cy="3276600"/>
          </a:xfrm>
        </p:spPr>
        <p:txBody>
          <a:bodyPr lIns="75749" tIns="37874" rIns="75749" bIns="37874"/>
          <a:lstStyle/>
          <a:p>
            <a:r>
              <a:rPr lang="en-US" altLang="en-US" sz="2400" smtClean="0"/>
              <a:t>Build up of retained components on filter surface and within filter matrix.</a:t>
            </a:r>
          </a:p>
          <a:p>
            <a:r>
              <a:rPr lang="en-US" altLang="en-US" sz="2400" smtClean="0"/>
              <a:t>NFF is robust and easy-to-use</a:t>
            </a:r>
          </a:p>
        </p:txBody>
      </p:sp>
      <p:sp>
        <p:nvSpPr>
          <p:cNvPr id="29702" name="SMARTPenAnnotation299"/>
          <p:cNvSpPr>
            <a:spLocks/>
          </p:cNvSpPr>
          <p:nvPr/>
        </p:nvSpPr>
        <p:spPr bwMode="auto">
          <a:xfrm>
            <a:off x="7991475" y="5027613"/>
            <a:ext cx="11113" cy="1587"/>
          </a:xfrm>
          <a:custGeom>
            <a:avLst/>
            <a:gdLst>
              <a:gd name="T0" fmla="*/ 2147483647 w 7"/>
              <a:gd name="T1" fmla="*/ 0 h 1"/>
              <a:gd name="T2" fmla="*/ 0 w 7"/>
              <a:gd name="T3" fmla="*/ 0 h 1"/>
              <a:gd name="T4" fmla="*/ 0 60000 65536"/>
              <a:gd name="T5" fmla="*/ 0 60000 65536"/>
              <a:gd name="T6" fmla="*/ 0 w 7"/>
              <a:gd name="T7" fmla="*/ 0 h 1"/>
              <a:gd name="T8" fmla="*/ 7 w 7"/>
              <a:gd name="T9" fmla="*/ 1 h 1"/>
            </a:gdLst>
            <a:ahLst/>
            <a:cxnLst>
              <a:cxn ang="T4">
                <a:pos x="T0" y="T1"/>
              </a:cxn>
              <a:cxn ang="T5">
                <a:pos x="T2" y="T3"/>
              </a:cxn>
            </a:cxnLst>
            <a:rect l="T6" t="T7" r="T8" b="T9"/>
            <a:pathLst>
              <a:path w="7" h="1">
                <a:moveTo>
                  <a:pt x="6" y="0"/>
                </a:moveTo>
                <a:lnTo>
                  <a:pt x="0"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3" name="SMARTPenAnnotation300"/>
          <p:cNvSpPr>
            <a:spLocks/>
          </p:cNvSpPr>
          <p:nvPr/>
        </p:nvSpPr>
        <p:spPr bwMode="auto">
          <a:xfrm>
            <a:off x="7929563" y="4903788"/>
            <a:ext cx="169862" cy="150812"/>
          </a:xfrm>
          <a:custGeom>
            <a:avLst/>
            <a:gdLst>
              <a:gd name="T0" fmla="*/ 2147483647 w 107"/>
              <a:gd name="T1" fmla="*/ 2147483647 h 95"/>
              <a:gd name="T2" fmla="*/ 2147483647 w 107"/>
              <a:gd name="T3" fmla="*/ 2147483647 h 95"/>
              <a:gd name="T4" fmla="*/ 2147483647 w 107"/>
              <a:gd name="T5" fmla="*/ 2147483647 h 95"/>
              <a:gd name="T6" fmla="*/ 2147483647 w 107"/>
              <a:gd name="T7" fmla="*/ 2147483647 h 95"/>
              <a:gd name="T8" fmla="*/ 2147483647 w 107"/>
              <a:gd name="T9" fmla="*/ 2147483647 h 95"/>
              <a:gd name="T10" fmla="*/ 2147483647 w 107"/>
              <a:gd name="T11" fmla="*/ 2147483647 h 95"/>
              <a:gd name="T12" fmla="*/ 2147483647 w 107"/>
              <a:gd name="T13" fmla="*/ 2147483647 h 95"/>
              <a:gd name="T14" fmla="*/ 2147483647 w 107"/>
              <a:gd name="T15" fmla="*/ 2147483647 h 95"/>
              <a:gd name="T16" fmla="*/ 2147483647 w 107"/>
              <a:gd name="T17" fmla="*/ 2147483647 h 95"/>
              <a:gd name="T18" fmla="*/ 2147483647 w 107"/>
              <a:gd name="T19" fmla="*/ 2147483647 h 95"/>
              <a:gd name="T20" fmla="*/ 2147483647 w 107"/>
              <a:gd name="T21" fmla="*/ 2147483647 h 95"/>
              <a:gd name="T22" fmla="*/ 2147483647 w 107"/>
              <a:gd name="T23" fmla="*/ 2147483647 h 95"/>
              <a:gd name="T24" fmla="*/ 2147483647 w 107"/>
              <a:gd name="T25" fmla="*/ 2147483647 h 95"/>
              <a:gd name="T26" fmla="*/ 2147483647 w 107"/>
              <a:gd name="T27" fmla="*/ 2147483647 h 95"/>
              <a:gd name="T28" fmla="*/ 2147483647 w 107"/>
              <a:gd name="T29" fmla="*/ 2147483647 h 95"/>
              <a:gd name="T30" fmla="*/ 2147483647 w 107"/>
              <a:gd name="T31" fmla="*/ 2147483647 h 95"/>
              <a:gd name="T32" fmla="*/ 2147483647 w 107"/>
              <a:gd name="T33" fmla="*/ 0 h 95"/>
              <a:gd name="T34" fmla="*/ 2147483647 w 107"/>
              <a:gd name="T35" fmla="*/ 2147483647 h 95"/>
              <a:gd name="T36" fmla="*/ 2147483647 w 107"/>
              <a:gd name="T37" fmla="*/ 2147483647 h 95"/>
              <a:gd name="T38" fmla="*/ 2147483647 w 107"/>
              <a:gd name="T39" fmla="*/ 2147483647 h 95"/>
              <a:gd name="T40" fmla="*/ 2147483647 w 107"/>
              <a:gd name="T41" fmla="*/ 2147483647 h 95"/>
              <a:gd name="T42" fmla="*/ 2147483647 w 107"/>
              <a:gd name="T43" fmla="*/ 2147483647 h 95"/>
              <a:gd name="T44" fmla="*/ 2147483647 w 107"/>
              <a:gd name="T45" fmla="*/ 2147483647 h 95"/>
              <a:gd name="T46" fmla="*/ 2147483647 w 107"/>
              <a:gd name="T47" fmla="*/ 2147483647 h 95"/>
              <a:gd name="T48" fmla="*/ 2147483647 w 107"/>
              <a:gd name="T49" fmla="*/ 2147483647 h 95"/>
              <a:gd name="T50" fmla="*/ 2147483647 w 107"/>
              <a:gd name="T51" fmla="*/ 2147483647 h 95"/>
              <a:gd name="T52" fmla="*/ 2147483647 w 107"/>
              <a:gd name="T53" fmla="*/ 2147483647 h 95"/>
              <a:gd name="T54" fmla="*/ 2147483647 w 107"/>
              <a:gd name="T55" fmla="*/ 2147483647 h 95"/>
              <a:gd name="T56" fmla="*/ 2147483647 w 107"/>
              <a:gd name="T57" fmla="*/ 2147483647 h 95"/>
              <a:gd name="T58" fmla="*/ 2147483647 w 107"/>
              <a:gd name="T59" fmla="*/ 2147483647 h 95"/>
              <a:gd name="T60" fmla="*/ 2147483647 w 107"/>
              <a:gd name="T61" fmla="*/ 2147483647 h 95"/>
              <a:gd name="T62" fmla="*/ 2147483647 w 107"/>
              <a:gd name="T63" fmla="*/ 2147483647 h 95"/>
              <a:gd name="T64" fmla="*/ 2147483647 w 107"/>
              <a:gd name="T65" fmla="*/ 2147483647 h 95"/>
              <a:gd name="T66" fmla="*/ 2147483647 w 107"/>
              <a:gd name="T67" fmla="*/ 2147483647 h 95"/>
              <a:gd name="T68" fmla="*/ 2147483647 w 107"/>
              <a:gd name="T69" fmla="*/ 2147483647 h 95"/>
              <a:gd name="T70" fmla="*/ 2147483647 w 107"/>
              <a:gd name="T71" fmla="*/ 2147483647 h 95"/>
              <a:gd name="T72" fmla="*/ 2147483647 w 107"/>
              <a:gd name="T73" fmla="*/ 2147483647 h 95"/>
              <a:gd name="T74" fmla="*/ 2147483647 w 107"/>
              <a:gd name="T75" fmla="*/ 2147483647 h 95"/>
              <a:gd name="T76" fmla="*/ 2147483647 w 107"/>
              <a:gd name="T77" fmla="*/ 2147483647 h 95"/>
              <a:gd name="T78" fmla="*/ 2147483647 w 107"/>
              <a:gd name="T79" fmla="*/ 2147483647 h 95"/>
              <a:gd name="T80" fmla="*/ 2147483647 w 107"/>
              <a:gd name="T81" fmla="*/ 2147483647 h 95"/>
              <a:gd name="T82" fmla="*/ 2147483647 w 107"/>
              <a:gd name="T83" fmla="*/ 2147483647 h 95"/>
              <a:gd name="T84" fmla="*/ 2147483647 w 107"/>
              <a:gd name="T85" fmla="*/ 2147483647 h 95"/>
              <a:gd name="T86" fmla="*/ 2147483647 w 107"/>
              <a:gd name="T87" fmla="*/ 2147483647 h 95"/>
              <a:gd name="T88" fmla="*/ 2147483647 w 107"/>
              <a:gd name="T89" fmla="*/ 2147483647 h 95"/>
              <a:gd name="T90" fmla="*/ 2147483647 w 107"/>
              <a:gd name="T91" fmla="*/ 2147483647 h 95"/>
              <a:gd name="T92" fmla="*/ 2147483647 w 107"/>
              <a:gd name="T93" fmla="*/ 2147483647 h 95"/>
              <a:gd name="T94" fmla="*/ 2147483647 w 107"/>
              <a:gd name="T95" fmla="*/ 2147483647 h 95"/>
              <a:gd name="T96" fmla="*/ 2147483647 w 107"/>
              <a:gd name="T97" fmla="*/ 2147483647 h 95"/>
              <a:gd name="T98" fmla="*/ 2147483647 w 107"/>
              <a:gd name="T99" fmla="*/ 2147483647 h 95"/>
              <a:gd name="T100" fmla="*/ 2147483647 w 107"/>
              <a:gd name="T101" fmla="*/ 2147483647 h 95"/>
              <a:gd name="T102" fmla="*/ 2147483647 w 107"/>
              <a:gd name="T103" fmla="*/ 2147483647 h 95"/>
              <a:gd name="T104" fmla="*/ 2147483647 w 107"/>
              <a:gd name="T105" fmla="*/ 2147483647 h 95"/>
              <a:gd name="T106" fmla="*/ 2147483647 w 107"/>
              <a:gd name="T107" fmla="*/ 2147483647 h 95"/>
              <a:gd name="T108" fmla="*/ 2147483647 w 107"/>
              <a:gd name="T109" fmla="*/ 2147483647 h 95"/>
              <a:gd name="T110" fmla="*/ 0 w 107"/>
              <a:gd name="T111" fmla="*/ 2147483647 h 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
              <a:gd name="T169" fmla="*/ 0 h 95"/>
              <a:gd name="T170" fmla="*/ 107 w 107"/>
              <a:gd name="T171" fmla="*/ 95 h 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 h="95">
                <a:moveTo>
                  <a:pt x="6" y="50"/>
                </a:moveTo>
                <a:lnTo>
                  <a:pt x="9" y="41"/>
                </a:lnTo>
                <a:lnTo>
                  <a:pt x="10" y="37"/>
                </a:lnTo>
                <a:lnTo>
                  <a:pt x="12" y="33"/>
                </a:lnTo>
                <a:lnTo>
                  <a:pt x="13" y="29"/>
                </a:lnTo>
                <a:lnTo>
                  <a:pt x="16" y="26"/>
                </a:lnTo>
                <a:lnTo>
                  <a:pt x="19" y="23"/>
                </a:lnTo>
                <a:lnTo>
                  <a:pt x="22" y="21"/>
                </a:lnTo>
                <a:lnTo>
                  <a:pt x="26" y="18"/>
                </a:lnTo>
                <a:lnTo>
                  <a:pt x="32" y="15"/>
                </a:lnTo>
                <a:lnTo>
                  <a:pt x="38" y="11"/>
                </a:lnTo>
                <a:lnTo>
                  <a:pt x="44" y="9"/>
                </a:lnTo>
                <a:lnTo>
                  <a:pt x="50" y="6"/>
                </a:lnTo>
                <a:lnTo>
                  <a:pt x="56" y="4"/>
                </a:lnTo>
                <a:lnTo>
                  <a:pt x="61" y="2"/>
                </a:lnTo>
                <a:lnTo>
                  <a:pt x="66" y="1"/>
                </a:lnTo>
                <a:lnTo>
                  <a:pt x="70" y="0"/>
                </a:lnTo>
                <a:lnTo>
                  <a:pt x="75" y="1"/>
                </a:lnTo>
                <a:lnTo>
                  <a:pt x="80" y="1"/>
                </a:lnTo>
                <a:lnTo>
                  <a:pt x="85" y="3"/>
                </a:lnTo>
                <a:lnTo>
                  <a:pt x="89" y="4"/>
                </a:lnTo>
                <a:lnTo>
                  <a:pt x="93" y="5"/>
                </a:lnTo>
                <a:lnTo>
                  <a:pt x="96" y="7"/>
                </a:lnTo>
                <a:lnTo>
                  <a:pt x="98" y="9"/>
                </a:lnTo>
                <a:lnTo>
                  <a:pt x="100" y="11"/>
                </a:lnTo>
                <a:lnTo>
                  <a:pt x="103" y="12"/>
                </a:lnTo>
                <a:lnTo>
                  <a:pt x="104" y="15"/>
                </a:lnTo>
                <a:lnTo>
                  <a:pt x="105" y="19"/>
                </a:lnTo>
                <a:lnTo>
                  <a:pt x="106" y="24"/>
                </a:lnTo>
                <a:lnTo>
                  <a:pt x="106" y="28"/>
                </a:lnTo>
                <a:lnTo>
                  <a:pt x="106" y="32"/>
                </a:lnTo>
                <a:lnTo>
                  <a:pt x="106" y="36"/>
                </a:lnTo>
                <a:lnTo>
                  <a:pt x="105" y="41"/>
                </a:lnTo>
                <a:lnTo>
                  <a:pt x="103" y="46"/>
                </a:lnTo>
                <a:lnTo>
                  <a:pt x="101" y="51"/>
                </a:lnTo>
                <a:lnTo>
                  <a:pt x="97" y="55"/>
                </a:lnTo>
                <a:lnTo>
                  <a:pt x="93" y="60"/>
                </a:lnTo>
                <a:lnTo>
                  <a:pt x="88" y="64"/>
                </a:lnTo>
                <a:lnTo>
                  <a:pt x="83" y="68"/>
                </a:lnTo>
                <a:lnTo>
                  <a:pt x="78" y="72"/>
                </a:lnTo>
                <a:lnTo>
                  <a:pt x="73" y="76"/>
                </a:lnTo>
                <a:lnTo>
                  <a:pt x="67" y="80"/>
                </a:lnTo>
                <a:lnTo>
                  <a:pt x="60" y="83"/>
                </a:lnTo>
                <a:lnTo>
                  <a:pt x="53" y="87"/>
                </a:lnTo>
                <a:lnTo>
                  <a:pt x="47" y="90"/>
                </a:lnTo>
                <a:lnTo>
                  <a:pt x="42" y="91"/>
                </a:lnTo>
                <a:lnTo>
                  <a:pt x="37" y="93"/>
                </a:lnTo>
                <a:lnTo>
                  <a:pt x="32" y="93"/>
                </a:lnTo>
                <a:lnTo>
                  <a:pt x="27" y="94"/>
                </a:lnTo>
                <a:lnTo>
                  <a:pt x="22" y="94"/>
                </a:lnTo>
                <a:lnTo>
                  <a:pt x="18" y="94"/>
                </a:lnTo>
                <a:lnTo>
                  <a:pt x="14" y="93"/>
                </a:lnTo>
                <a:lnTo>
                  <a:pt x="11" y="92"/>
                </a:lnTo>
                <a:lnTo>
                  <a:pt x="9" y="90"/>
                </a:lnTo>
                <a:lnTo>
                  <a:pt x="7" y="89"/>
                </a:lnTo>
                <a:lnTo>
                  <a:pt x="0" y="84"/>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4" name="SMARTPenAnnotation301"/>
          <p:cNvSpPr>
            <a:spLocks/>
          </p:cNvSpPr>
          <p:nvPr/>
        </p:nvSpPr>
        <p:spPr bwMode="auto">
          <a:xfrm>
            <a:off x="8072438" y="4929188"/>
            <a:ext cx="187325" cy="112712"/>
          </a:xfrm>
          <a:custGeom>
            <a:avLst/>
            <a:gdLst>
              <a:gd name="T0" fmla="*/ 2147483647 w 118"/>
              <a:gd name="T1" fmla="*/ 2147483647 h 71"/>
              <a:gd name="T2" fmla="*/ 2147483647 w 118"/>
              <a:gd name="T3" fmla="*/ 2147483647 h 71"/>
              <a:gd name="T4" fmla="*/ 2147483647 w 118"/>
              <a:gd name="T5" fmla="*/ 2147483647 h 71"/>
              <a:gd name="T6" fmla="*/ 2147483647 w 118"/>
              <a:gd name="T7" fmla="*/ 2147483647 h 71"/>
              <a:gd name="T8" fmla="*/ 2147483647 w 118"/>
              <a:gd name="T9" fmla="*/ 0 h 71"/>
              <a:gd name="T10" fmla="*/ 2147483647 w 118"/>
              <a:gd name="T11" fmla="*/ 0 h 71"/>
              <a:gd name="T12" fmla="*/ 2147483647 w 118"/>
              <a:gd name="T13" fmla="*/ 0 h 71"/>
              <a:gd name="T14" fmla="*/ 2147483647 w 118"/>
              <a:gd name="T15" fmla="*/ 2147483647 h 71"/>
              <a:gd name="T16" fmla="*/ 2147483647 w 118"/>
              <a:gd name="T17" fmla="*/ 2147483647 h 71"/>
              <a:gd name="T18" fmla="*/ 2147483647 w 118"/>
              <a:gd name="T19" fmla="*/ 2147483647 h 71"/>
              <a:gd name="T20" fmla="*/ 2147483647 w 118"/>
              <a:gd name="T21" fmla="*/ 2147483647 h 71"/>
              <a:gd name="T22" fmla="*/ 2147483647 w 118"/>
              <a:gd name="T23" fmla="*/ 2147483647 h 71"/>
              <a:gd name="T24" fmla="*/ 2147483647 w 118"/>
              <a:gd name="T25" fmla="*/ 2147483647 h 71"/>
              <a:gd name="T26" fmla="*/ 2147483647 w 118"/>
              <a:gd name="T27" fmla="*/ 2147483647 h 71"/>
              <a:gd name="T28" fmla="*/ 2147483647 w 118"/>
              <a:gd name="T29" fmla="*/ 2147483647 h 71"/>
              <a:gd name="T30" fmla="*/ 2147483647 w 118"/>
              <a:gd name="T31" fmla="*/ 2147483647 h 71"/>
              <a:gd name="T32" fmla="*/ 2147483647 w 118"/>
              <a:gd name="T33" fmla="*/ 2147483647 h 71"/>
              <a:gd name="T34" fmla="*/ 2147483647 w 118"/>
              <a:gd name="T35" fmla="*/ 2147483647 h 71"/>
              <a:gd name="T36" fmla="*/ 2147483647 w 118"/>
              <a:gd name="T37" fmla="*/ 2147483647 h 71"/>
              <a:gd name="T38" fmla="*/ 2147483647 w 118"/>
              <a:gd name="T39" fmla="*/ 2147483647 h 71"/>
              <a:gd name="T40" fmla="*/ 2147483647 w 118"/>
              <a:gd name="T41" fmla="*/ 2147483647 h 71"/>
              <a:gd name="T42" fmla="*/ 2147483647 w 118"/>
              <a:gd name="T43" fmla="*/ 2147483647 h 71"/>
              <a:gd name="T44" fmla="*/ 2147483647 w 118"/>
              <a:gd name="T45" fmla="*/ 2147483647 h 71"/>
              <a:gd name="T46" fmla="*/ 2147483647 w 118"/>
              <a:gd name="T47" fmla="*/ 2147483647 h 71"/>
              <a:gd name="T48" fmla="*/ 2147483647 w 118"/>
              <a:gd name="T49" fmla="*/ 2147483647 h 71"/>
              <a:gd name="T50" fmla="*/ 2147483647 w 118"/>
              <a:gd name="T51" fmla="*/ 2147483647 h 71"/>
              <a:gd name="T52" fmla="*/ 2147483647 w 118"/>
              <a:gd name="T53" fmla="*/ 2147483647 h 71"/>
              <a:gd name="T54" fmla="*/ 2147483647 w 118"/>
              <a:gd name="T55" fmla="*/ 2147483647 h 71"/>
              <a:gd name="T56" fmla="*/ 2147483647 w 118"/>
              <a:gd name="T57" fmla="*/ 2147483647 h 71"/>
              <a:gd name="T58" fmla="*/ 2147483647 w 118"/>
              <a:gd name="T59" fmla="*/ 2147483647 h 71"/>
              <a:gd name="T60" fmla="*/ 2147483647 w 118"/>
              <a:gd name="T61" fmla="*/ 2147483647 h 71"/>
              <a:gd name="T62" fmla="*/ 2147483647 w 118"/>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8"/>
              <a:gd name="T97" fmla="*/ 0 h 71"/>
              <a:gd name="T98" fmla="*/ 118 w 118"/>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8" h="71">
                <a:moveTo>
                  <a:pt x="0" y="11"/>
                </a:moveTo>
                <a:lnTo>
                  <a:pt x="6" y="8"/>
                </a:lnTo>
                <a:lnTo>
                  <a:pt x="8" y="7"/>
                </a:lnTo>
                <a:lnTo>
                  <a:pt x="11" y="5"/>
                </a:lnTo>
                <a:lnTo>
                  <a:pt x="13" y="3"/>
                </a:lnTo>
                <a:lnTo>
                  <a:pt x="15" y="2"/>
                </a:lnTo>
                <a:lnTo>
                  <a:pt x="18" y="2"/>
                </a:lnTo>
                <a:lnTo>
                  <a:pt x="22" y="1"/>
                </a:lnTo>
                <a:lnTo>
                  <a:pt x="26" y="1"/>
                </a:lnTo>
                <a:lnTo>
                  <a:pt x="30" y="0"/>
                </a:lnTo>
                <a:lnTo>
                  <a:pt x="35" y="0"/>
                </a:lnTo>
                <a:lnTo>
                  <a:pt x="40" y="0"/>
                </a:lnTo>
                <a:lnTo>
                  <a:pt x="51" y="0"/>
                </a:lnTo>
                <a:lnTo>
                  <a:pt x="71" y="0"/>
                </a:lnTo>
                <a:lnTo>
                  <a:pt x="77" y="1"/>
                </a:lnTo>
                <a:lnTo>
                  <a:pt x="83" y="2"/>
                </a:lnTo>
                <a:lnTo>
                  <a:pt x="89" y="3"/>
                </a:lnTo>
                <a:lnTo>
                  <a:pt x="95" y="5"/>
                </a:lnTo>
                <a:lnTo>
                  <a:pt x="99" y="8"/>
                </a:lnTo>
                <a:lnTo>
                  <a:pt x="104" y="11"/>
                </a:lnTo>
                <a:lnTo>
                  <a:pt x="107" y="14"/>
                </a:lnTo>
                <a:lnTo>
                  <a:pt x="110" y="18"/>
                </a:lnTo>
                <a:lnTo>
                  <a:pt x="113" y="21"/>
                </a:lnTo>
                <a:lnTo>
                  <a:pt x="115" y="25"/>
                </a:lnTo>
                <a:lnTo>
                  <a:pt x="116" y="28"/>
                </a:lnTo>
                <a:lnTo>
                  <a:pt x="117" y="32"/>
                </a:lnTo>
                <a:lnTo>
                  <a:pt x="116" y="35"/>
                </a:lnTo>
                <a:lnTo>
                  <a:pt x="116" y="38"/>
                </a:lnTo>
                <a:lnTo>
                  <a:pt x="115" y="40"/>
                </a:lnTo>
                <a:lnTo>
                  <a:pt x="113" y="43"/>
                </a:lnTo>
                <a:lnTo>
                  <a:pt x="112" y="46"/>
                </a:lnTo>
                <a:lnTo>
                  <a:pt x="110" y="50"/>
                </a:lnTo>
                <a:lnTo>
                  <a:pt x="107" y="52"/>
                </a:lnTo>
                <a:lnTo>
                  <a:pt x="103" y="55"/>
                </a:lnTo>
                <a:lnTo>
                  <a:pt x="99" y="57"/>
                </a:lnTo>
                <a:lnTo>
                  <a:pt x="94" y="59"/>
                </a:lnTo>
                <a:lnTo>
                  <a:pt x="89" y="61"/>
                </a:lnTo>
                <a:lnTo>
                  <a:pt x="84" y="63"/>
                </a:lnTo>
                <a:lnTo>
                  <a:pt x="78" y="65"/>
                </a:lnTo>
                <a:lnTo>
                  <a:pt x="71" y="67"/>
                </a:lnTo>
                <a:lnTo>
                  <a:pt x="64" y="69"/>
                </a:lnTo>
                <a:lnTo>
                  <a:pt x="58" y="70"/>
                </a:lnTo>
                <a:lnTo>
                  <a:pt x="52" y="70"/>
                </a:lnTo>
                <a:lnTo>
                  <a:pt x="46" y="69"/>
                </a:lnTo>
                <a:lnTo>
                  <a:pt x="40" y="69"/>
                </a:lnTo>
                <a:lnTo>
                  <a:pt x="34" y="68"/>
                </a:lnTo>
                <a:lnTo>
                  <a:pt x="28" y="68"/>
                </a:lnTo>
                <a:lnTo>
                  <a:pt x="24" y="67"/>
                </a:lnTo>
                <a:lnTo>
                  <a:pt x="20" y="64"/>
                </a:lnTo>
                <a:lnTo>
                  <a:pt x="17" y="62"/>
                </a:lnTo>
                <a:lnTo>
                  <a:pt x="15" y="59"/>
                </a:lnTo>
                <a:lnTo>
                  <a:pt x="12" y="55"/>
                </a:lnTo>
                <a:lnTo>
                  <a:pt x="10" y="52"/>
                </a:lnTo>
                <a:lnTo>
                  <a:pt x="8" y="48"/>
                </a:lnTo>
                <a:lnTo>
                  <a:pt x="6" y="45"/>
                </a:lnTo>
                <a:lnTo>
                  <a:pt x="4" y="41"/>
                </a:lnTo>
                <a:lnTo>
                  <a:pt x="3" y="38"/>
                </a:lnTo>
                <a:lnTo>
                  <a:pt x="3" y="35"/>
                </a:lnTo>
                <a:lnTo>
                  <a:pt x="4" y="33"/>
                </a:lnTo>
                <a:lnTo>
                  <a:pt x="5" y="30"/>
                </a:lnTo>
                <a:lnTo>
                  <a:pt x="5" y="27"/>
                </a:lnTo>
                <a:lnTo>
                  <a:pt x="5" y="24"/>
                </a:lnTo>
                <a:lnTo>
                  <a:pt x="6" y="21"/>
                </a:lnTo>
                <a:lnTo>
                  <a:pt x="7" y="20"/>
                </a:lnTo>
                <a:lnTo>
                  <a:pt x="11" y="17"/>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5" name="SMARTPenAnnotation302"/>
          <p:cNvSpPr>
            <a:spLocks/>
          </p:cNvSpPr>
          <p:nvPr/>
        </p:nvSpPr>
        <p:spPr bwMode="auto">
          <a:xfrm>
            <a:off x="7742238" y="4902200"/>
            <a:ext cx="196850" cy="90488"/>
          </a:xfrm>
          <a:custGeom>
            <a:avLst/>
            <a:gdLst>
              <a:gd name="T0" fmla="*/ 2147483647 w 124"/>
              <a:gd name="T1" fmla="*/ 2147483647 h 57"/>
              <a:gd name="T2" fmla="*/ 2147483647 w 124"/>
              <a:gd name="T3" fmla="*/ 2147483647 h 57"/>
              <a:gd name="T4" fmla="*/ 2147483647 w 124"/>
              <a:gd name="T5" fmla="*/ 2147483647 h 57"/>
              <a:gd name="T6" fmla="*/ 2147483647 w 124"/>
              <a:gd name="T7" fmla="*/ 2147483647 h 57"/>
              <a:gd name="T8" fmla="*/ 2147483647 w 124"/>
              <a:gd name="T9" fmla="*/ 2147483647 h 57"/>
              <a:gd name="T10" fmla="*/ 2147483647 w 124"/>
              <a:gd name="T11" fmla="*/ 2147483647 h 57"/>
              <a:gd name="T12" fmla="*/ 2147483647 w 124"/>
              <a:gd name="T13" fmla="*/ 0 h 57"/>
              <a:gd name="T14" fmla="*/ 2147483647 w 124"/>
              <a:gd name="T15" fmla="*/ 0 h 57"/>
              <a:gd name="T16" fmla="*/ 2147483647 w 124"/>
              <a:gd name="T17" fmla="*/ 0 h 57"/>
              <a:gd name="T18" fmla="*/ 2147483647 w 124"/>
              <a:gd name="T19" fmla="*/ 0 h 57"/>
              <a:gd name="T20" fmla="*/ 2147483647 w 124"/>
              <a:gd name="T21" fmla="*/ 2147483647 h 57"/>
              <a:gd name="T22" fmla="*/ 2147483647 w 124"/>
              <a:gd name="T23" fmla="*/ 2147483647 h 57"/>
              <a:gd name="T24" fmla="*/ 2147483647 w 124"/>
              <a:gd name="T25" fmla="*/ 2147483647 h 57"/>
              <a:gd name="T26" fmla="*/ 2147483647 w 124"/>
              <a:gd name="T27" fmla="*/ 2147483647 h 57"/>
              <a:gd name="T28" fmla="*/ 2147483647 w 124"/>
              <a:gd name="T29" fmla="*/ 2147483647 h 57"/>
              <a:gd name="T30" fmla="*/ 2147483647 w 124"/>
              <a:gd name="T31" fmla="*/ 2147483647 h 57"/>
              <a:gd name="T32" fmla="*/ 2147483647 w 124"/>
              <a:gd name="T33" fmla="*/ 2147483647 h 57"/>
              <a:gd name="T34" fmla="*/ 2147483647 w 124"/>
              <a:gd name="T35" fmla="*/ 2147483647 h 57"/>
              <a:gd name="T36" fmla="*/ 2147483647 w 124"/>
              <a:gd name="T37" fmla="*/ 2147483647 h 57"/>
              <a:gd name="T38" fmla="*/ 2147483647 w 124"/>
              <a:gd name="T39" fmla="*/ 2147483647 h 57"/>
              <a:gd name="T40" fmla="*/ 2147483647 w 124"/>
              <a:gd name="T41" fmla="*/ 2147483647 h 57"/>
              <a:gd name="T42" fmla="*/ 2147483647 w 124"/>
              <a:gd name="T43" fmla="*/ 2147483647 h 57"/>
              <a:gd name="T44" fmla="*/ 2147483647 w 124"/>
              <a:gd name="T45" fmla="*/ 2147483647 h 57"/>
              <a:gd name="T46" fmla="*/ 2147483647 w 124"/>
              <a:gd name="T47" fmla="*/ 2147483647 h 57"/>
              <a:gd name="T48" fmla="*/ 2147483647 w 124"/>
              <a:gd name="T49" fmla="*/ 2147483647 h 57"/>
              <a:gd name="T50" fmla="*/ 2147483647 w 124"/>
              <a:gd name="T51" fmla="*/ 2147483647 h 57"/>
              <a:gd name="T52" fmla="*/ 2147483647 w 124"/>
              <a:gd name="T53" fmla="*/ 2147483647 h 57"/>
              <a:gd name="T54" fmla="*/ 2147483647 w 124"/>
              <a:gd name="T55" fmla="*/ 2147483647 h 57"/>
              <a:gd name="T56" fmla="*/ 2147483647 w 124"/>
              <a:gd name="T57" fmla="*/ 2147483647 h 57"/>
              <a:gd name="T58" fmla="*/ 2147483647 w 124"/>
              <a:gd name="T59" fmla="*/ 2147483647 h 57"/>
              <a:gd name="T60" fmla="*/ 2147483647 w 124"/>
              <a:gd name="T61" fmla="*/ 2147483647 h 57"/>
              <a:gd name="T62" fmla="*/ 2147483647 w 124"/>
              <a:gd name="T63" fmla="*/ 2147483647 h 57"/>
              <a:gd name="T64" fmla="*/ 2147483647 w 124"/>
              <a:gd name="T65" fmla="*/ 2147483647 h 57"/>
              <a:gd name="T66" fmla="*/ 2147483647 w 124"/>
              <a:gd name="T67" fmla="*/ 2147483647 h 57"/>
              <a:gd name="T68" fmla="*/ 2147483647 w 124"/>
              <a:gd name="T69" fmla="*/ 2147483647 h 57"/>
              <a:gd name="T70" fmla="*/ 2147483647 w 124"/>
              <a:gd name="T71" fmla="*/ 2147483647 h 57"/>
              <a:gd name="T72" fmla="*/ 2147483647 w 124"/>
              <a:gd name="T73" fmla="*/ 2147483647 h 57"/>
              <a:gd name="T74" fmla="*/ 2147483647 w 124"/>
              <a:gd name="T75" fmla="*/ 2147483647 h 57"/>
              <a:gd name="T76" fmla="*/ 2147483647 w 124"/>
              <a:gd name="T77" fmla="*/ 2147483647 h 57"/>
              <a:gd name="T78" fmla="*/ 2147483647 w 124"/>
              <a:gd name="T79" fmla="*/ 2147483647 h 57"/>
              <a:gd name="T80" fmla="*/ 2147483647 w 124"/>
              <a:gd name="T81" fmla="*/ 2147483647 h 57"/>
              <a:gd name="T82" fmla="*/ 2147483647 w 124"/>
              <a:gd name="T83" fmla="*/ 2147483647 h 57"/>
              <a:gd name="T84" fmla="*/ 2147483647 w 124"/>
              <a:gd name="T85" fmla="*/ 2147483647 h 57"/>
              <a:gd name="T86" fmla="*/ 2147483647 w 124"/>
              <a:gd name="T87" fmla="*/ 2147483647 h 57"/>
              <a:gd name="T88" fmla="*/ 2147483647 w 124"/>
              <a:gd name="T89" fmla="*/ 2147483647 h 57"/>
              <a:gd name="T90" fmla="*/ 2147483647 w 124"/>
              <a:gd name="T91" fmla="*/ 2147483647 h 57"/>
              <a:gd name="T92" fmla="*/ 2147483647 w 124"/>
              <a:gd name="T93" fmla="*/ 2147483647 h 57"/>
              <a:gd name="T94" fmla="*/ 2147483647 w 124"/>
              <a:gd name="T95" fmla="*/ 2147483647 h 57"/>
              <a:gd name="T96" fmla="*/ 0 w 124"/>
              <a:gd name="T97" fmla="*/ 2147483647 h 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57"/>
              <a:gd name="T149" fmla="*/ 124 w 124"/>
              <a:gd name="T150" fmla="*/ 57 h 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57">
                <a:moveTo>
                  <a:pt x="28" y="6"/>
                </a:moveTo>
                <a:lnTo>
                  <a:pt x="37" y="3"/>
                </a:lnTo>
                <a:lnTo>
                  <a:pt x="41" y="2"/>
                </a:lnTo>
                <a:lnTo>
                  <a:pt x="46" y="1"/>
                </a:lnTo>
                <a:lnTo>
                  <a:pt x="51" y="1"/>
                </a:lnTo>
                <a:lnTo>
                  <a:pt x="57" y="1"/>
                </a:lnTo>
                <a:lnTo>
                  <a:pt x="62" y="0"/>
                </a:lnTo>
                <a:lnTo>
                  <a:pt x="68" y="0"/>
                </a:lnTo>
                <a:lnTo>
                  <a:pt x="74" y="0"/>
                </a:lnTo>
                <a:lnTo>
                  <a:pt x="87" y="0"/>
                </a:lnTo>
                <a:lnTo>
                  <a:pt x="93" y="1"/>
                </a:lnTo>
                <a:lnTo>
                  <a:pt x="98" y="2"/>
                </a:lnTo>
                <a:lnTo>
                  <a:pt x="103" y="3"/>
                </a:lnTo>
                <a:lnTo>
                  <a:pt x="107" y="5"/>
                </a:lnTo>
                <a:lnTo>
                  <a:pt x="112" y="6"/>
                </a:lnTo>
                <a:lnTo>
                  <a:pt x="116" y="8"/>
                </a:lnTo>
                <a:lnTo>
                  <a:pt x="118" y="10"/>
                </a:lnTo>
                <a:lnTo>
                  <a:pt x="120" y="12"/>
                </a:lnTo>
                <a:lnTo>
                  <a:pt x="121" y="13"/>
                </a:lnTo>
                <a:lnTo>
                  <a:pt x="122" y="16"/>
                </a:lnTo>
                <a:lnTo>
                  <a:pt x="123" y="19"/>
                </a:lnTo>
                <a:lnTo>
                  <a:pt x="123" y="22"/>
                </a:lnTo>
                <a:lnTo>
                  <a:pt x="122" y="25"/>
                </a:lnTo>
                <a:lnTo>
                  <a:pt x="120" y="29"/>
                </a:lnTo>
                <a:lnTo>
                  <a:pt x="117" y="32"/>
                </a:lnTo>
                <a:lnTo>
                  <a:pt x="115" y="35"/>
                </a:lnTo>
                <a:lnTo>
                  <a:pt x="111" y="38"/>
                </a:lnTo>
                <a:lnTo>
                  <a:pt x="108" y="40"/>
                </a:lnTo>
                <a:lnTo>
                  <a:pt x="104" y="43"/>
                </a:lnTo>
                <a:lnTo>
                  <a:pt x="99" y="45"/>
                </a:lnTo>
                <a:lnTo>
                  <a:pt x="94" y="47"/>
                </a:lnTo>
                <a:lnTo>
                  <a:pt x="89" y="49"/>
                </a:lnTo>
                <a:lnTo>
                  <a:pt x="84" y="51"/>
                </a:lnTo>
                <a:lnTo>
                  <a:pt x="78" y="53"/>
                </a:lnTo>
                <a:lnTo>
                  <a:pt x="73" y="54"/>
                </a:lnTo>
                <a:lnTo>
                  <a:pt x="67" y="55"/>
                </a:lnTo>
                <a:lnTo>
                  <a:pt x="62" y="55"/>
                </a:lnTo>
                <a:lnTo>
                  <a:pt x="56" y="56"/>
                </a:lnTo>
                <a:lnTo>
                  <a:pt x="50" y="56"/>
                </a:lnTo>
                <a:lnTo>
                  <a:pt x="45" y="56"/>
                </a:lnTo>
                <a:lnTo>
                  <a:pt x="39" y="56"/>
                </a:lnTo>
                <a:lnTo>
                  <a:pt x="34" y="55"/>
                </a:lnTo>
                <a:lnTo>
                  <a:pt x="28" y="53"/>
                </a:lnTo>
                <a:lnTo>
                  <a:pt x="23" y="51"/>
                </a:lnTo>
                <a:lnTo>
                  <a:pt x="18" y="49"/>
                </a:lnTo>
                <a:lnTo>
                  <a:pt x="14" y="46"/>
                </a:lnTo>
                <a:lnTo>
                  <a:pt x="11" y="42"/>
                </a:lnTo>
                <a:lnTo>
                  <a:pt x="8" y="37"/>
                </a:lnTo>
                <a:lnTo>
                  <a:pt x="0" y="23"/>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6" name="SMARTPenAnnotation303"/>
          <p:cNvSpPr>
            <a:spLocks/>
          </p:cNvSpPr>
          <p:nvPr/>
        </p:nvSpPr>
        <p:spPr bwMode="auto">
          <a:xfrm>
            <a:off x="7902575" y="4751388"/>
            <a:ext cx="195263" cy="115887"/>
          </a:xfrm>
          <a:custGeom>
            <a:avLst/>
            <a:gdLst>
              <a:gd name="T0" fmla="*/ 0 w 123"/>
              <a:gd name="T1" fmla="*/ 2147483647 h 73"/>
              <a:gd name="T2" fmla="*/ 2147483647 w 123"/>
              <a:gd name="T3" fmla="*/ 2147483647 h 73"/>
              <a:gd name="T4" fmla="*/ 2147483647 w 123"/>
              <a:gd name="T5" fmla="*/ 2147483647 h 73"/>
              <a:gd name="T6" fmla="*/ 2147483647 w 123"/>
              <a:gd name="T7" fmla="*/ 2147483647 h 73"/>
              <a:gd name="T8" fmla="*/ 2147483647 w 123"/>
              <a:gd name="T9" fmla="*/ 2147483647 h 73"/>
              <a:gd name="T10" fmla="*/ 2147483647 w 123"/>
              <a:gd name="T11" fmla="*/ 2147483647 h 73"/>
              <a:gd name="T12" fmla="*/ 2147483647 w 123"/>
              <a:gd name="T13" fmla="*/ 0 h 73"/>
              <a:gd name="T14" fmla="*/ 2147483647 w 123"/>
              <a:gd name="T15" fmla="*/ 0 h 73"/>
              <a:gd name="T16" fmla="*/ 2147483647 w 123"/>
              <a:gd name="T17" fmla="*/ 2147483647 h 73"/>
              <a:gd name="T18" fmla="*/ 2147483647 w 123"/>
              <a:gd name="T19" fmla="*/ 2147483647 h 73"/>
              <a:gd name="T20" fmla="*/ 2147483647 w 123"/>
              <a:gd name="T21" fmla="*/ 2147483647 h 73"/>
              <a:gd name="T22" fmla="*/ 2147483647 w 123"/>
              <a:gd name="T23" fmla="*/ 2147483647 h 73"/>
              <a:gd name="T24" fmla="*/ 2147483647 w 123"/>
              <a:gd name="T25" fmla="*/ 2147483647 h 73"/>
              <a:gd name="T26" fmla="*/ 2147483647 w 123"/>
              <a:gd name="T27" fmla="*/ 2147483647 h 73"/>
              <a:gd name="T28" fmla="*/ 2147483647 w 123"/>
              <a:gd name="T29" fmla="*/ 2147483647 h 73"/>
              <a:gd name="T30" fmla="*/ 2147483647 w 123"/>
              <a:gd name="T31" fmla="*/ 2147483647 h 73"/>
              <a:gd name="T32" fmla="*/ 2147483647 w 123"/>
              <a:gd name="T33" fmla="*/ 2147483647 h 73"/>
              <a:gd name="T34" fmla="*/ 2147483647 w 123"/>
              <a:gd name="T35" fmla="*/ 2147483647 h 73"/>
              <a:gd name="T36" fmla="*/ 2147483647 w 123"/>
              <a:gd name="T37" fmla="*/ 2147483647 h 73"/>
              <a:gd name="T38" fmla="*/ 2147483647 w 123"/>
              <a:gd name="T39" fmla="*/ 2147483647 h 73"/>
              <a:gd name="T40" fmla="*/ 2147483647 w 123"/>
              <a:gd name="T41" fmla="*/ 2147483647 h 73"/>
              <a:gd name="T42" fmla="*/ 2147483647 w 123"/>
              <a:gd name="T43" fmla="*/ 2147483647 h 73"/>
              <a:gd name="T44" fmla="*/ 2147483647 w 123"/>
              <a:gd name="T45" fmla="*/ 2147483647 h 73"/>
              <a:gd name="T46" fmla="*/ 2147483647 w 123"/>
              <a:gd name="T47" fmla="*/ 2147483647 h 73"/>
              <a:gd name="T48" fmla="*/ 2147483647 w 123"/>
              <a:gd name="T49" fmla="*/ 2147483647 h 73"/>
              <a:gd name="T50" fmla="*/ 2147483647 w 123"/>
              <a:gd name="T51" fmla="*/ 2147483647 h 73"/>
              <a:gd name="T52" fmla="*/ 2147483647 w 123"/>
              <a:gd name="T53" fmla="*/ 2147483647 h 73"/>
              <a:gd name="T54" fmla="*/ 2147483647 w 123"/>
              <a:gd name="T55" fmla="*/ 2147483647 h 73"/>
              <a:gd name="T56" fmla="*/ 2147483647 w 123"/>
              <a:gd name="T57" fmla="*/ 2147483647 h 73"/>
              <a:gd name="T58" fmla="*/ 2147483647 w 123"/>
              <a:gd name="T59" fmla="*/ 2147483647 h 73"/>
              <a:gd name="T60" fmla="*/ 2147483647 w 123"/>
              <a:gd name="T61" fmla="*/ 2147483647 h 73"/>
              <a:gd name="T62" fmla="*/ 2147483647 w 123"/>
              <a:gd name="T63" fmla="*/ 2147483647 h 73"/>
              <a:gd name="T64" fmla="*/ 2147483647 w 123"/>
              <a:gd name="T65" fmla="*/ 2147483647 h 73"/>
              <a:gd name="T66" fmla="*/ 2147483647 w 123"/>
              <a:gd name="T67" fmla="*/ 2147483647 h 73"/>
              <a:gd name="T68" fmla="*/ 2147483647 w 123"/>
              <a:gd name="T69" fmla="*/ 2147483647 h 73"/>
              <a:gd name="T70" fmla="*/ 2147483647 w 123"/>
              <a:gd name="T71" fmla="*/ 2147483647 h 73"/>
              <a:gd name="T72" fmla="*/ 2147483647 w 123"/>
              <a:gd name="T73" fmla="*/ 2147483647 h 73"/>
              <a:gd name="T74" fmla="*/ 2147483647 w 123"/>
              <a:gd name="T75" fmla="*/ 2147483647 h 73"/>
              <a:gd name="T76" fmla="*/ 2147483647 w 123"/>
              <a:gd name="T77" fmla="*/ 2147483647 h 73"/>
              <a:gd name="T78" fmla="*/ 2147483647 w 123"/>
              <a:gd name="T79" fmla="*/ 2147483647 h 73"/>
              <a:gd name="T80" fmla="*/ 2147483647 w 123"/>
              <a:gd name="T81" fmla="*/ 2147483647 h 73"/>
              <a:gd name="T82" fmla="*/ 2147483647 w 123"/>
              <a:gd name="T83" fmla="*/ 2147483647 h 73"/>
              <a:gd name="T84" fmla="*/ 2147483647 w 123"/>
              <a:gd name="T85" fmla="*/ 2147483647 h 73"/>
              <a:gd name="T86" fmla="*/ 2147483647 w 123"/>
              <a:gd name="T87" fmla="*/ 2147483647 h 73"/>
              <a:gd name="T88" fmla="*/ 2147483647 w 123"/>
              <a:gd name="T89" fmla="*/ 2147483647 h 73"/>
              <a:gd name="T90" fmla="*/ 2147483647 w 123"/>
              <a:gd name="T91" fmla="*/ 2147483647 h 73"/>
              <a:gd name="T92" fmla="*/ 2147483647 w 123"/>
              <a:gd name="T93" fmla="*/ 2147483647 h 73"/>
              <a:gd name="T94" fmla="*/ 2147483647 w 123"/>
              <a:gd name="T95" fmla="*/ 2147483647 h 73"/>
              <a:gd name="T96" fmla="*/ 2147483647 w 123"/>
              <a:gd name="T97" fmla="*/ 2147483647 h 73"/>
              <a:gd name="T98" fmla="*/ 2147483647 w 123"/>
              <a:gd name="T99" fmla="*/ 2147483647 h 73"/>
              <a:gd name="T100" fmla="*/ 2147483647 w 123"/>
              <a:gd name="T101" fmla="*/ 2147483647 h 73"/>
              <a:gd name="T102" fmla="*/ 2147483647 w 123"/>
              <a:gd name="T103" fmla="*/ 2147483647 h 73"/>
              <a:gd name="T104" fmla="*/ 2147483647 w 123"/>
              <a:gd name="T105" fmla="*/ 2147483647 h 73"/>
              <a:gd name="T106" fmla="*/ 2147483647 w 123"/>
              <a:gd name="T107" fmla="*/ 2147483647 h 73"/>
              <a:gd name="T108" fmla="*/ 2147483647 w 123"/>
              <a:gd name="T109" fmla="*/ 2147483647 h 73"/>
              <a:gd name="T110" fmla="*/ 2147483647 w 123"/>
              <a:gd name="T111" fmla="*/ 2147483647 h 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3"/>
              <a:gd name="T169" fmla="*/ 0 h 73"/>
              <a:gd name="T170" fmla="*/ 123 w 123"/>
              <a:gd name="T171" fmla="*/ 73 h 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3" h="73">
                <a:moveTo>
                  <a:pt x="0" y="11"/>
                </a:moveTo>
                <a:lnTo>
                  <a:pt x="9" y="5"/>
                </a:lnTo>
                <a:lnTo>
                  <a:pt x="15" y="3"/>
                </a:lnTo>
                <a:lnTo>
                  <a:pt x="22" y="2"/>
                </a:lnTo>
                <a:lnTo>
                  <a:pt x="30" y="1"/>
                </a:lnTo>
                <a:lnTo>
                  <a:pt x="37" y="1"/>
                </a:lnTo>
                <a:lnTo>
                  <a:pt x="43" y="0"/>
                </a:lnTo>
                <a:lnTo>
                  <a:pt x="49" y="0"/>
                </a:lnTo>
                <a:lnTo>
                  <a:pt x="58" y="1"/>
                </a:lnTo>
                <a:lnTo>
                  <a:pt x="68" y="3"/>
                </a:lnTo>
                <a:lnTo>
                  <a:pt x="79" y="6"/>
                </a:lnTo>
                <a:lnTo>
                  <a:pt x="88" y="8"/>
                </a:lnTo>
                <a:lnTo>
                  <a:pt x="97" y="10"/>
                </a:lnTo>
                <a:lnTo>
                  <a:pt x="104" y="12"/>
                </a:lnTo>
                <a:lnTo>
                  <a:pt x="109" y="15"/>
                </a:lnTo>
                <a:lnTo>
                  <a:pt x="113" y="18"/>
                </a:lnTo>
                <a:lnTo>
                  <a:pt x="117" y="21"/>
                </a:lnTo>
                <a:lnTo>
                  <a:pt x="119" y="25"/>
                </a:lnTo>
                <a:lnTo>
                  <a:pt x="121" y="28"/>
                </a:lnTo>
                <a:lnTo>
                  <a:pt x="122" y="32"/>
                </a:lnTo>
                <a:lnTo>
                  <a:pt x="121" y="35"/>
                </a:lnTo>
                <a:lnTo>
                  <a:pt x="120" y="39"/>
                </a:lnTo>
                <a:lnTo>
                  <a:pt x="117" y="43"/>
                </a:lnTo>
                <a:lnTo>
                  <a:pt x="114" y="46"/>
                </a:lnTo>
                <a:lnTo>
                  <a:pt x="111" y="50"/>
                </a:lnTo>
                <a:lnTo>
                  <a:pt x="108" y="54"/>
                </a:lnTo>
                <a:lnTo>
                  <a:pt x="103" y="57"/>
                </a:lnTo>
                <a:lnTo>
                  <a:pt x="98" y="60"/>
                </a:lnTo>
                <a:lnTo>
                  <a:pt x="91" y="62"/>
                </a:lnTo>
                <a:lnTo>
                  <a:pt x="85" y="64"/>
                </a:lnTo>
                <a:lnTo>
                  <a:pt x="79" y="67"/>
                </a:lnTo>
                <a:lnTo>
                  <a:pt x="74" y="69"/>
                </a:lnTo>
                <a:lnTo>
                  <a:pt x="67" y="70"/>
                </a:lnTo>
                <a:lnTo>
                  <a:pt x="61" y="71"/>
                </a:lnTo>
                <a:lnTo>
                  <a:pt x="54" y="71"/>
                </a:lnTo>
                <a:lnTo>
                  <a:pt x="47" y="72"/>
                </a:lnTo>
                <a:lnTo>
                  <a:pt x="41" y="72"/>
                </a:lnTo>
                <a:lnTo>
                  <a:pt x="35" y="72"/>
                </a:lnTo>
                <a:lnTo>
                  <a:pt x="29" y="72"/>
                </a:lnTo>
                <a:lnTo>
                  <a:pt x="25" y="71"/>
                </a:lnTo>
                <a:lnTo>
                  <a:pt x="20" y="70"/>
                </a:lnTo>
                <a:lnTo>
                  <a:pt x="16" y="68"/>
                </a:lnTo>
                <a:lnTo>
                  <a:pt x="12" y="66"/>
                </a:lnTo>
                <a:lnTo>
                  <a:pt x="8" y="65"/>
                </a:lnTo>
                <a:lnTo>
                  <a:pt x="5" y="62"/>
                </a:lnTo>
                <a:lnTo>
                  <a:pt x="4" y="60"/>
                </a:lnTo>
                <a:lnTo>
                  <a:pt x="2" y="56"/>
                </a:lnTo>
                <a:lnTo>
                  <a:pt x="2" y="53"/>
                </a:lnTo>
                <a:lnTo>
                  <a:pt x="3" y="50"/>
                </a:lnTo>
                <a:lnTo>
                  <a:pt x="4" y="46"/>
                </a:lnTo>
                <a:lnTo>
                  <a:pt x="5" y="43"/>
                </a:lnTo>
                <a:lnTo>
                  <a:pt x="7" y="40"/>
                </a:lnTo>
                <a:lnTo>
                  <a:pt x="8" y="38"/>
                </a:lnTo>
                <a:lnTo>
                  <a:pt x="10" y="35"/>
                </a:lnTo>
                <a:lnTo>
                  <a:pt x="12" y="32"/>
                </a:lnTo>
                <a:lnTo>
                  <a:pt x="17" y="22"/>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7" name="SMARTPenAnnotation304"/>
          <p:cNvSpPr>
            <a:spLocks/>
          </p:cNvSpPr>
          <p:nvPr/>
        </p:nvSpPr>
        <p:spPr bwMode="auto">
          <a:xfrm>
            <a:off x="8126413" y="4727575"/>
            <a:ext cx="174625" cy="112713"/>
          </a:xfrm>
          <a:custGeom>
            <a:avLst/>
            <a:gdLst>
              <a:gd name="T0" fmla="*/ 2147483647 w 110"/>
              <a:gd name="T1" fmla="*/ 0 h 71"/>
              <a:gd name="T2" fmla="*/ 2147483647 w 110"/>
              <a:gd name="T3" fmla="*/ 0 h 71"/>
              <a:gd name="T4" fmla="*/ 2147483647 w 110"/>
              <a:gd name="T5" fmla="*/ 2147483647 h 71"/>
              <a:gd name="T6" fmla="*/ 2147483647 w 110"/>
              <a:gd name="T7" fmla="*/ 2147483647 h 71"/>
              <a:gd name="T8" fmla="*/ 2147483647 w 110"/>
              <a:gd name="T9" fmla="*/ 2147483647 h 71"/>
              <a:gd name="T10" fmla="*/ 2147483647 w 110"/>
              <a:gd name="T11" fmla="*/ 2147483647 h 71"/>
              <a:gd name="T12" fmla="*/ 2147483647 w 110"/>
              <a:gd name="T13" fmla="*/ 2147483647 h 71"/>
              <a:gd name="T14" fmla="*/ 2147483647 w 110"/>
              <a:gd name="T15" fmla="*/ 2147483647 h 71"/>
              <a:gd name="T16" fmla="*/ 2147483647 w 110"/>
              <a:gd name="T17" fmla="*/ 2147483647 h 71"/>
              <a:gd name="T18" fmla="*/ 2147483647 w 110"/>
              <a:gd name="T19" fmla="*/ 2147483647 h 71"/>
              <a:gd name="T20" fmla="*/ 2147483647 w 110"/>
              <a:gd name="T21" fmla="*/ 2147483647 h 71"/>
              <a:gd name="T22" fmla="*/ 2147483647 w 110"/>
              <a:gd name="T23" fmla="*/ 2147483647 h 71"/>
              <a:gd name="T24" fmla="*/ 2147483647 w 110"/>
              <a:gd name="T25" fmla="*/ 2147483647 h 71"/>
              <a:gd name="T26" fmla="*/ 2147483647 w 110"/>
              <a:gd name="T27" fmla="*/ 2147483647 h 71"/>
              <a:gd name="T28" fmla="*/ 2147483647 w 110"/>
              <a:gd name="T29" fmla="*/ 2147483647 h 71"/>
              <a:gd name="T30" fmla="*/ 2147483647 w 110"/>
              <a:gd name="T31" fmla="*/ 2147483647 h 71"/>
              <a:gd name="T32" fmla="*/ 2147483647 w 110"/>
              <a:gd name="T33" fmla="*/ 2147483647 h 71"/>
              <a:gd name="T34" fmla="*/ 2147483647 w 110"/>
              <a:gd name="T35" fmla="*/ 2147483647 h 71"/>
              <a:gd name="T36" fmla="*/ 2147483647 w 110"/>
              <a:gd name="T37" fmla="*/ 2147483647 h 71"/>
              <a:gd name="T38" fmla="*/ 2147483647 w 110"/>
              <a:gd name="T39" fmla="*/ 2147483647 h 71"/>
              <a:gd name="T40" fmla="*/ 2147483647 w 110"/>
              <a:gd name="T41" fmla="*/ 2147483647 h 71"/>
              <a:gd name="T42" fmla="*/ 2147483647 w 110"/>
              <a:gd name="T43" fmla="*/ 2147483647 h 71"/>
              <a:gd name="T44" fmla="*/ 2147483647 w 110"/>
              <a:gd name="T45" fmla="*/ 2147483647 h 71"/>
              <a:gd name="T46" fmla="*/ 2147483647 w 110"/>
              <a:gd name="T47" fmla="*/ 2147483647 h 71"/>
              <a:gd name="T48" fmla="*/ 2147483647 w 110"/>
              <a:gd name="T49" fmla="*/ 2147483647 h 71"/>
              <a:gd name="T50" fmla="*/ 2147483647 w 110"/>
              <a:gd name="T51" fmla="*/ 2147483647 h 71"/>
              <a:gd name="T52" fmla="*/ 2147483647 w 110"/>
              <a:gd name="T53" fmla="*/ 2147483647 h 71"/>
              <a:gd name="T54" fmla="*/ 2147483647 w 110"/>
              <a:gd name="T55" fmla="*/ 2147483647 h 71"/>
              <a:gd name="T56" fmla="*/ 2147483647 w 110"/>
              <a:gd name="T57" fmla="*/ 2147483647 h 71"/>
              <a:gd name="T58" fmla="*/ 2147483647 w 110"/>
              <a:gd name="T59" fmla="*/ 2147483647 h 71"/>
              <a:gd name="T60" fmla="*/ 2147483647 w 110"/>
              <a:gd name="T61" fmla="*/ 2147483647 h 71"/>
              <a:gd name="T62" fmla="*/ 2147483647 w 110"/>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71"/>
              <a:gd name="T98" fmla="*/ 110 w 110"/>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71">
                <a:moveTo>
                  <a:pt x="0" y="3"/>
                </a:moveTo>
                <a:lnTo>
                  <a:pt x="15" y="0"/>
                </a:lnTo>
                <a:lnTo>
                  <a:pt x="21" y="0"/>
                </a:lnTo>
                <a:lnTo>
                  <a:pt x="27" y="0"/>
                </a:lnTo>
                <a:lnTo>
                  <a:pt x="33" y="1"/>
                </a:lnTo>
                <a:lnTo>
                  <a:pt x="40" y="4"/>
                </a:lnTo>
                <a:lnTo>
                  <a:pt x="48" y="7"/>
                </a:lnTo>
                <a:lnTo>
                  <a:pt x="56" y="12"/>
                </a:lnTo>
                <a:lnTo>
                  <a:pt x="64" y="15"/>
                </a:lnTo>
                <a:lnTo>
                  <a:pt x="70" y="18"/>
                </a:lnTo>
                <a:lnTo>
                  <a:pt x="77" y="21"/>
                </a:lnTo>
                <a:lnTo>
                  <a:pt x="82" y="24"/>
                </a:lnTo>
                <a:lnTo>
                  <a:pt x="87" y="27"/>
                </a:lnTo>
                <a:lnTo>
                  <a:pt x="92" y="30"/>
                </a:lnTo>
                <a:lnTo>
                  <a:pt x="96" y="33"/>
                </a:lnTo>
                <a:lnTo>
                  <a:pt x="99" y="36"/>
                </a:lnTo>
                <a:lnTo>
                  <a:pt x="101" y="38"/>
                </a:lnTo>
                <a:lnTo>
                  <a:pt x="104" y="40"/>
                </a:lnTo>
                <a:lnTo>
                  <a:pt x="106" y="42"/>
                </a:lnTo>
                <a:lnTo>
                  <a:pt x="108" y="44"/>
                </a:lnTo>
                <a:lnTo>
                  <a:pt x="109" y="46"/>
                </a:lnTo>
                <a:lnTo>
                  <a:pt x="109" y="48"/>
                </a:lnTo>
                <a:lnTo>
                  <a:pt x="108" y="50"/>
                </a:lnTo>
                <a:lnTo>
                  <a:pt x="106" y="52"/>
                </a:lnTo>
                <a:lnTo>
                  <a:pt x="104" y="54"/>
                </a:lnTo>
                <a:lnTo>
                  <a:pt x="101" y="56"/>
                </a:lnTo>
                <a:lnTo>
                  <a:pt x="97" y="58"/>
                </a:lnTo>
                <a:lnTo>
                  <a:pt x="93" y="59"/>
                </a:lnTo>
                <a:lnTo>
                  <a:pt x="88" y="61"/>
                </a:lnTo>
                <a:lnTo>
                  <a:pt x="84" y="63"/>
                </a:lnTo>
                <a:lnTo>
                  <a:pt x="79" y="65"/>
                </a:lnTo>
                <a:lnTo>
                  <a:pt x="75" y="67"/>
                </a:lnTo>
                <a:lnTo>
                  <a:pt x="71" y="68"/>
                </a:lnTo>
                <a:lnTo>
                  <a:pt x="66" y="69"/>
                </a:lnTo>
                <a:lnTo>
                  <a:pt x="61" y="70"/>
                </a:lnTo>
                <a:lnTo>
                  <a:pt x="55" y="70"/>
                </a:lnTo>
                <a:lnTo>
                  <a:pt x="50" y="70"/>
                </a:lnTo>
                <a:lnTo>
                  <a:pt x="44" y="70"/>
                </a:lnTo>
                <a:lnTo>
                  <a:pt x="40" y="70"/>
                </a:lnTo>
                <a:lnTo>
                  <a:pt x="35" y="69"/>
                </a:lnTo>
                <a:lnTo>
                  <a:pt x="31" y="68"/>
                </a:lnTo>
                <a:lnTo>
                  <a:pt x="28" y="66"/>
                </a:lnTo>
                <a:lnTo>
                  <a:pt x="26" y="65"/>
                </a:lnTo>
                <a:lnTo>
                  <a:pt x="25" y="63"/>
                </a:lnTo>
                <a:lnTo>
                  <a:pt x="23" y="61"/>
                </a:lnTo>
                <a:lnTo>
                  <a:pt x="22" y="58"/>
                </a:lnTo>
                <a:lnTo>
                  <a:pt x="20" y="55"/>
                </a:lnTo>
                <a:lnTo>
                  <a:pt x="20" y="52"/>
                </a:lnTo>
                <a:lnTo>
                  <a:pt x="20" y="49"/>
                </a:lnTo>
                <a:lnTo>
                  <a:pt x="21" y="47"/>
                </a:lnTo>
                <a:lnTo>
                  <a:pt x="22" y="44"/>
                </a:lnTo>
                <a:lnTo>
                  <a:pt x="25" y="41"/>
                </a:lnTo>
                <a:lnTo>
                  <a:pt x="28" y="38"/>
                </a:lnTo>
                <a:lnTo>
                  <a:pt x="31" y="35"/>
                </a:lnTo>
                <a:lnTo>
                  <a:pt x="34" y="33"/>
                </a:lnTo>
                <a:lnTo>
                  <a:pt x="38" y="30"/>
                </a:lnTo>
                <a:lnTo>
                  <a:pt x="42" y="28"/>
                </a:lnTo>
                <a:lnTo>
                  <a:pt x="47" y="26"/>
                </a:lnTo>
                <a:lnTo>
                  <a:pt x="52" y="24"/>
                </a:lnTo>
                <a:lnTo>
                  <a:pt x="56" y="23"/>
                </a:lnTo>
                <a:lnTo>
                  <a:pt x="59" y="22"/>
                </a:lnTo>
                <a:lnTo>
                  <a:pt x="62" y="21"/>
                </a:lnTo>
                <a:lnTo>
                  <a:pt x="65" y="21"/>
                </a:lnTo>
                <a:lnTo>
                  <a:pt x="68" y="21"/>
                </a:lnTo>
                <a:lnTo>
                  <a:pt x="79" y="2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8" name="SMARTPenAnnotation305"/>
          <p:cNvSpPr>
            <a:spLocks/>
          </p:cNvSpPr>
          <p:nvPr/>
        </p:nvSpPr>
        <p:spPr bwMode="auto">
          <a:xfrm>
            <a:off x="8323263" y="4848225"/>
            <a:ext cx="80962" cy="38100"/>
          </a:xfrm>
          <a:custGeom>
            <a:avLst/>
            <a:gdLst>
              <a:gd name="T0" fmla="*/ 0 w 51"/>
              <a:gd name="T1" fmla="*/ 0 h 24"/>
              <a:gd name="T2" fmla="*/ 2147483647 w 51"/>
              <a:gd name="T3" fmla="*/ 2147483647 h 24"/>
              <a:gd name="T4" fmla="*/ 2147483647 w 51"/>
              <a:gd name="T5" fmla="*/ 2147483647 h 24"/>
              <a:gd name="T6" fmla="*/ 2147483647 w 51"/>
              <a:gd name="T7" fmla="*/ 2147483647 h 24"/>
              <a:gd name="T8" fmla="*/ 2147483647 w 51"/>
              <a:gd name="T9" fmla="*/ 2147483647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0" y="0"/>
                </a:moveTo>
                <a:lnTo>
                  <a:pt x="8" y="3"/>
                </a:lnTo>
                <a:lnTo>
                  <a:pt x="15" y="6"/>
                </a:lnTo>
                <a:lnTo>
                  <a:pt x="23" y="10"/>
                </a:lnTo>
                <a:lnTo>
                  <a:pt x="50" y="23"/>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9709" name="SMARTPenAnnotation306"/>
          <p:cNvSpPr>
            <a:spLocks/>
          </p:cNvSpPr>
          <p:nvPr/>
        </p:nvSpPr>
        <p:spPr bwMode="auto">
          <a:xfrm>
            <a:off x="8277225" y="4965700"/>
            <a:ext cx="109538" cy="9525"/>
          </a:xfrm>
          <a:custGeom>
            <a:avLst/>
            <a:gdLst>
              <a:gd name="T0" fmla="*/ 2147483647 w 69"/>
              <a:gd name="T1" fmla="*/ 0 h 6"/>
              <a:gd name="T2" fmla="*/ 2147483647 w 69"/>
              <a:gd name="T3" fmla="*/ 2147483647 h 6"/>
              <a:gd name="T4" fmla="*/ 2147483647 w 69"/>
              <a:gd name="T5" fmla="*/ 2147483647 h 6"/>
              <a:gd name="T6" fmla="*/ 2147483647 w 69"/>
              <a:gd name="T7" fmla="*/ 2147483647 h 6"/>
              <a:gd name="T8" fmla="*/ 2147483647 w 69"/>
              <a:gd name="T9" fmla="*/ 2147483647 h 6"/>
              <a:gd name="T10" fmla="*/ 2147483647 w 69"/>
              <a:gd name="T11" fmla="*/ 2147483647 h 6"/>
              <a:gd name="T12" fmla="*/ 2147483647 w 69"/>
              <a:gd name="T13" fmla="*/ 2147483647 h 6"/>
              <a:gd name="T14" fmla="*/ 2147483647 w 69"/>
              <a:gd name="T15" fmla="*/ 2147483647 h 6"/>
              <a:gd name="T16" fmla="*/ 2147483647 w 69"/>
              <a:gd name="T17" fmla="*/ 2147483647 h 6"/>
              <a:gd name="T18" fmla="*/ 0 w 69"/>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6"/>
              <a:gd name="T32" fmla="*/ 69 w 6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6">
                <a:moveTo>
                  <a:pt x="68" y="0"/>
                </a:moveTo>
                <a:lnTo>
                  <a:pt x="56" y="2"/>
                </a:lnTo>
                <a:lnTo>
                  <a:pt x="52" y="3"/>
                </a:lnTo>
                <a:lnTo>
                  <a:pt x="48" y="4"/>
                </a:lnTo>
                <a:lnTo>
                  <a:pt x="46" y="4"/>
                </a:lnTo>
                <a:lnTo>
                  <a:pt x="42" y="5"/>
                </a:lnTo>
                <a:lnTo>
                  <a:pt x="37" y="5"/>
                </a:lnTo>
                <a:lnTo>
                  <a:pt x="33" y="5"/>
                </a:lnTo>
                <a:lnTo>
                  <a:pt x="27" y="5"/>
                </a:lnTo>
                <a:lnTo>
                  <a:pt x="0" y="5"/>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Tree>
    <p:extLst>
      <p:ext uri="{BB962C8B-B14F-4D97-AF65-F5344CB8AC3E}">
        <p14:creationId xmlns:p14="http://schemas.microsoft.com/office/powerpoint/2010/main" val="506183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6200"/>
            <a:ext cx="8229600" cy="1143000"/>
          </a:xfrm>
        </p:spPr>
        <p:txBody>
          <a:bodyPr/>
          <a:lstStyle/>
          <a:p>
            <a:r>
              <a:rPr lang="en-US" altLang="en-US" smtClean="0"/>
              <a:t>Spinner Flasks </a:t>
            </a:r>
          </a:p>
        </p:txBody>
      </p:sp>
      <p:sp>
        <p:nvSpPr>
          <p:cNvPr id="30723" name="Rectangle 3"/>
          <p:cNvSpPr>
            <a:spLocks noGrp="1" noChangeArrowheads="1"/>
          </p:cNvSpPr>
          <p:nvPr>
            <p:ph type="body" sz="half" idx="1"/>
          </p:nvPr>
        </p:nvSpPr>
        <p:spPr>
          <a:xfrm>
            <a:off x="228600" y="1752600"/>
            <a:ext cx="6477000" cy="4114800"/>
          </a:xfrm>
        </p:spPr>
        <p:txBody>
          <a:bodyPr/>
          <a:lstStyle/>
          <a:p>
            <a:pPr>
              <a:buFont typeface="Arial" panose="020B0604020202020204" pitchFamily="34" charset="0"/>
              <a:buNone/>
            </a:pPr>
            <a:r>
              <a:rPr lang="en-US" altLang="en-US" smtClean="0"/>
              <a:t>Placed in a CO</a:t>
            </a:r>
            <a:r>
              <a:rPr lang="en-US" altLang="en-US" baseline="-25000" smtClean="0"/>
              <a:t>2</a:t>
            </a:r>
            <a:r>
              <a:rPr lang="en-US" altLang="en-US" smtClean="0"/>
              <a:t> incubator to provide a controlled environment  for CHO cell scale-up</a:t>
            </a:r>
          </a:p>
          <a:p>
            <a:r>
              <a:rPr lang="en-US" altLang="en-US" smtClean="0"/>
              <a:t>Temperature: 37</a:t>
            </a:r>
            <a:r>
              <a:rPr lang="en-US" altLang="en-US" baseline="30000" smtClean="0"/>
              <a:t>o</a:t>
            </a:r>
            <a:r>
              <a:rPr lang="en-US" altLang="en-US" smtClean="0"/>
              <a:t>C</a:t>
            </a:r>
          </a:p>
          <a:p>
            <a:r>
              <a:rPr lang="en-US" altLang="en-US" smtClean="0"/>
              <a:t> CO</a:t>
            </a:r>
            <a:r>
              <a:rPr lang="en-US" altLang="en-US" baseline="-25000" smtClean="0"/>
              <a:t>2</a:t>
            </a:r>
            <a:r>
              <a:rPr lang="en-US" altLang="en-US" smtClean="0"/>
              <a:t>: 5%</a:t>
            </a:r>
          </a:p>
          <a:p>
            <a:r>
              <a:rPr lang="en-US" altLang="en-US" smtClean="0"/>
              <a:t>pH: 7.2</a:t>
            </a:r>
          </a:p>
          <a:p>
            <a:r>
              <a:rPr lang="en-US" altLang="en-US" smtClean="0"/>
              <a:t>Agitation via Magnetic Stir Plate: 75 rpm</a:t>
            </a:r>
          </a:p>
          <a:p>
            <a:endParaRPr lang="en-US" altLang="en-US" smtClean="0"/>
          </a:p>
          <a:p>
            <a:pPr>
              <a:spcBef>
                <a:spcPct val="0"/>
              </a:spcBef>
              <a:buClr>
                <a:schemeClr val="tx1"/>
              </a:buClr>
              <a:buFont typeface="Wingdings" panose="05000000000000000000" pitchFamily="2" charset="2"/>
              <a:buNone/>
            </a:pPr>
            <a:endParaRPr lang="en-US" altLang="en-US" smtClean="0"/>
          </a:p>
          <a:p>
            <a:endParaRPr lang="en-US" altLang="en-US" smtClean="0"/>
          </a:p>
        </p:txBody>
      </p:sp>
      <p:pic>
        <p:nvPicPr>
          <p:cNvPr id="30724" name="Picture 4" descr="spinn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057400"/>
            <a:ext cx="24955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562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52400"/>
            <a:ext cx="9144000" cy="609600"/>
          </a:xfrm>
        </p:spPr>
        <p:txBody>
          <a:bodyPr/>
          <a:lstStyle/>
          <a:p>
            <a:r>
              <a:rPr lang="en-US" altLang="en-US" sz="2800" smtClean="0"/>
              <a:t>Shake Flasks in Shaking Incubator</a:t>
            </a:r>
          </a:p>
        </p:txBody>
      </p:sp>
      <p:pic>
        <p:nvPicPr>
          <p:cNvPr id="31747" name="Picture 2" descr="DSC034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0"/>
            <a:ext cx="5083175"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750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81000"/>
            <a:ext cx="8229600" cy="1143000"/>
          </a:xfrm>
        </p:spPr>
        <p:txBody>
          <a:bodyPr rtlCol="0">
            <a:normAutofit fontScale="90000"/>
          </a:bodyPr>
          <a:lstStyle/>
          <a:p>
            <a:pPr fontAlgn="auto">
              <a:spcAft>
                <a:spcPts val="0"/>
              </a:spcAft>
              <a:defRPr/>
            </a:pPr>
            <a:r>
              <a:rPr lang="en-US" dirty="0" smtClean="0"/>
              <a:t/>
            </a:r>
            <a:br>
              <a:rPr lang="en-US" dirty="0" smtClean="0"/>
            </a:br>
            <a:r>
              <a:rPr lang="en-US" dirty="0" smtClean="0"/>
              <a:t>A disposable WAVE bioreactor</a:t>
            </a:r>
            <a:br>
              <a:rPr lang="en-US" dirty="0" smtClean="0"/>
            </a:br>
            <a:endParaRPr lang="en-US" dirty="0" smtClean="0"/>
          </a:p>
        </p:txBody>
      </p:sp>
      <p:pic>
        <p:nvPicPr>
          <p:cNvPr id="32771" name="Content Placeholder 3" descr="cell culture inoculum area with disposable bioreactor system Lonza Portsmouth.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905000"/>
            <a:ext cx="5334000" cy="3549650"/>
          </a:xfrm>
        </p:spPr>
      </p:pic>
    </p:spTree>
    <p:extLst>
      <p:ext uri="{BB962C8B-B14F-4D97-AF65-F5344CB8AC3E}">
        <p14:creationId xmlns:p14="http://schemas.microsoft.com/office/powerpoint/2010/main" val="1465384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fontAlgn="auto">
              <a:spcAft>
                <a:spcPts val="0"/>
              </a:spcAft>
              <a:defRPr/>
            </a:pPr>
            <a:r>
              <a:rPr lang="en-US" dirty="0" smtClean="0"/>
              <a:t>The Expression Vector:</a:t>
            </a:r>
            <a:br>
              <a:rPr lang="en-US" dirty="0" smtClean="0"/>
            </a:br>
            <a:r>
              <a:rPr lang="en-US" dirty="0" smtClean="0"/>
              <a:t>The Basis of Biotechnology Manufacturing</a:t>
            </a:r>
          </a:p>
        </p:txBody>
      </p:sp>
      <p:pic>
        <p:nvPicPr>
          <p:cNvPr id="5123" name="Content Placeholder 3" descr="inducepromoter.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619250"/>
            <a:ext cx="5562600" cy="4818063"/>
          </a:xfrm>
        </p:spPr>
      </p:pic>
    </p:spTree>
    <p:extLst>
      <p:ext uri="{BB962C8B-B14F-4D97-AF65-F5344CB8AC3E}">
        <p14:creationId xmlns:p14="http://schemas.microsoft.com/office/powerpoint/2010/main" val="2414522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457200" y="274638"/>
            <a:ext cx="8229600" cy="563562"/>
          </a:xfrm>
        </p:spPr>
        <p:txBody>
          <a:bodyPr rtlCol="0">
            <a:normAutofit fontScale="90000"/>
          </a:bodyPr>
          <a:lstStyle/>
          <a:p>
            <a:pPr fontAlgn="auto">
              <a:spcAft>
                <a:spcPts val="0"/>
              </a:spcAft>
              <a:defRPr/>
            </a:pPr>
            <a:r>
              <a:rPr lang="en-US" smtClean="0"/>
              <a:t>Upstream Processing Equipment</a:t>
            </a:r>
          </a:p>
        </p:txBody>
      </p:sp>
      <p:sp>
        <p:nvSpPr>
          <p:cNvPr id="14339" name="Text Placeholder 4"/>
          <p:cNvSpPr>
            <a:spLocks noGrp="1"/>
          </p:cNvSpPr>
          <p:nvPr>
            <p:ph type="body" idx="1"/>
          </p:nvPr>
        </p:nvSpPr>
        <p:spPr>
          <a:xfrm>
            <a:off x="381000" y="1066800"/>
            <a:ext cx="4040188" cy="639763"/>
          </a:xfrm>
        </p:spPr>
        <p:txBody>
          <a:bodyPr rtlCol="0">
            <a:normAutofit fontScale="25000" lnSpcReduction="20000"/>
          </a:bodyPr>
          <a:lstStyle/>
          <a:p>
            <a:pPr fontAlgn="auto">
              <a:spcBef>
                <a:spcPct val="0"/>
              </a:spcBef>
              <a:spcAft>
                <a:spcPts val="0"/>
              </a:spcAft>
              <a:defRPr/>
            </a:pPr>
            <a:endParaRPr lang="en-US" dirty="0" smtClean="0"/>
          </a:p>
          <a:p>
            <a:pPr fontAlgn="auto">
              <a:spcBef>
                <a:spcPct val="0"/>
              </a:spcBef>
              <a:spcAft>
                <a:spcPts val="0"/>
              </a:spcAft>
              <a:defRPr/>
            </a:pPr>
            <a:endParaRPr lang="en-US" dirty="0" smtClean="0"/>
          </a:p>
          <a:p>
            <a:pPr fontAlgn="auto">
              <a:spcBef>
                <a:spcPct val="0"/>
              </a:spcBef>
              <a:spcAft>
                <a:spcPts val="0"/>
              </a:spcAft>
              <a:defRPr/>
            </a:pPr>
            <a:endParaRPr lang="en-US" dirty="0" smtClean="0"/>
          </a:p>
          <a:p>
            <a:pPr fontAlgn="auto">
              <a:spcBef>
                <a:spcPct val="0"/>
              </a:spcBef>
              <a:spcAft>
                <a:spcPts val="0"/>
              </a:spcAft>
              <a:defRPr/>
            </a:pPr>
            <a:endParaRPr lang="en-US" dirty="0" smtClean="0"/>
          </a:p>
          <a:p>
            <a:pPr fontAlgn="auto">
              <a:spcBef>
                <a:spcPct val="0"/>
              </a:spcBef>
              <a:spcAft>
                <a:spcPts val="0"/>
              </a:spcAft>
              <a:defRPr/>
            </a:pPr>
            <a:endParaRPr lang="en-US" dirty="0" smtClean="0"/>
          </a:p>
          <a:p>
            <a:pPr fontAlgn="auto">
              <a:spcBef>
                <a:spcPct val="0"/>
              </a:spcBef>
              <a:spcAft>
                <a:spcPts val="0"/>
              </a:spcAft>
              <a:defRPr/>
            </a:pPr>
            <a:endParaRPr lang="en-US" sz="9600" dirty="0" smtClean="0"/>
          </a:p>
          <a:p>
            <a:pPr algn="ctr" fontAlgn="auto">
              <a:spcBef>
                <a:spcPct val="0"/>
              </a:spcBef>
              <a:spcAft>
                <a:spcPts val="0"/>
              </a:spcAft>
              <a:defRPr/>
            </a:pPr>
            <a:r>
              <a:rPr lang="en-US" sz="9600" dirty="0" smtClean="0"/>
              <a:t>Lab-Scale Bioreactor</a:t>
            </a:r>
          </a:p>
          <a:p>
            <a:pPr algn="ctr" fontAlgn="auto">
              <a:spcBef>
                <a:spcPct val="0"/>
              </a:spcBef>
              <a:spcAft>
                <a:spcPts val="0"/>
              </a:spcAft>
              <a:defRPr/>
            </a:pPr>
            <a:r>
              <a:rPr lang="en-US" sz="9600" dirty="0" smtClean="0"/>
              <a:t>3 liters</a:t>
            </a:r>
          </a:p>
        </p:txBody>
      </p:sp>
      <p:sp>
        <p:nvSpPr>
          <p:cNvPr id="14340" name="Text Placeholder 6"/>
          <p:cNvSpPr>
            <a:spLocks noGrp="1"/>
          </p:cNvSpPr>
          <p:nvPr>
            <p:ph type="body" sz="quarter" idx="3"/>
          </p:nvPr>
        </p:nvSpPr>
        <p:spPr>
          <a:xfrm>
            <a:off x="4495800" y="1066800"/>
            <a:ext cx="4041775" cy="639763"/>
          </a:xfrm>
        </p:spPr>
        <p:txBody>
          <a:bodyPr rtlCol="0">
            <a:normAutofit fontScale="25000" lnSpcReduction="20000"/>
          </a:bodyPr>
          <a:lstStyle/>
          <a:p>
            <a:pPr algn="ctr" fontAlgn="auto">
              <a:spcAft>
                <a:spcPts val="0"/>
              </a:spcAft>
              <a:defRPr/>
            </a:pPr>
            <a:endParaRPr lang="en-US" dirty="0" smtClean="0"/>
          </a:p>
          <a:p>
            <a:pPr algn="ctr" fontAlgn="auto">
              <a:spcBef>
                <a:spcPct val="0"/>
              </a:spcBef>
              <a:spcAft>
                <a:spcPts val="0"/>
              </a:spcAft>
              <a:defRPr/>
            </a:pPr>
            <a:endParaRPr lang="en-US" dirty="0" smtClean="0"/>
          </a:p>
          <a:p>
            <a:pPr algn="ctr" fontAlgn="auto">
              <a:spcBef>
                <a:spcPct val="0"/>
              </a:spcBef>
              <a:spcAft>
                <a:spcPts val="0"/>
              </a:spcAft>
              <a:defRPr/>
            </a:pPr>
            <a:endParaRPr lang="en-US" dirty="0" smtClean="0"/>
          </a:p>
          <a:p>
            <a:pPr algn="ctr" fontAlgn="auto">
              <a:spcBef>
                <a:spcPct val="0"/>
              </a:spcBef>
              <a:spcAft>
                <a:spcPts val="0"/>
              </a:spcAft>
              <a:defRPr/>
            </a:pPr>
            <a:endParaRPr lang="en-US" dirty="0" smtClean="0"/>
          </a:p>
          <a:p>
            <a:pPr algn="ctr" fontAlgn="auto">
              <a:spcBef>
                <a:spcPct val="0"/>
              </a:spcBef>
              <a:spcAft>
                <a:spcPts val="0"/>
              </a:spcAft>
              <a:defRPr/>
            </a:pPr>
            <a:endParaRPr lang="en-US" dirty="0" smtClean="0"/>
          </a:p>
          <a:p>
            <a:pPr algn="ctr" fontAlgn="auto">
              <a:spcBef>
                <a:spcPct val="0"/>
              </a:spcBef>
              <a:spcAft>
                <a:spcPts val="0"/>
              </a:spcAft>
              <a:defRPr/>
            </a:pPr>
            <a:endParaRPr lang="en-US" sz="9600" dirty="0" smtClean="0"/>
          </a:p>
          <a:p>
            <a:pPr algn="ctr" fontAlgn="auto">
              <a:spcBef>
                <a:spcPct val="0"/>
              </a:spcBef>
              <a:spcAft>
                <a:spcPts val="0"/>
              </a:spcAft>
              <a:defRPr/>
            </a:pPr>
            <a:r>
              <a:rPr lang="en-US" sz="9600" dirty="0" smtClean="0"/>
              <a:t>Large-Scale Bioreactor</a:t>
            </a:r>
          </a:p>
          <a:p>
            <a:pPr algn="ctr" fontAlgn="auto">
              <a:spcBef>
                <a:spcPct val="0"/>
              </a:spcBef>
              <a:spcAft>
                <a:spcPts val="0"/>
              </a:spcAft>
              <a:defRPr/>
            </a:pPr>
            <a:r>
              <a:rPr lang="en-US" sz="9600" dirty="0" smtClean="0"/>
              <a:t>25,000 liters</a:t>
            </a:r>
          </a:p>
        </p:txBody>
      </p:sp>
      <p:pic>
        <p:nvPicPr>
          <p:cNvPr id="33797" name="Picture 10" descr="F6%2020k%20and%20add%20tanks%20model-0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2057400"/>
            <a:ext cx="4464050" cy="3783013"/>
          </a:xfrm>
          <a:noFill/>
        </p:spPr>
      </p:pic>
      <p:pic>
        <p:nvPicPr>
          <p:cNvPr id="33798" name="Picture 9" descr="Amy_Biofl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752600"/>
            <a:ext cx="3444875" cy="4824413"/>
          </a:xfrm>
          <a:noFill/>
        </p:spPr>
      </p:pic>
    </p:spTree>
    <p:extLst>
      <p:ext uri="{BB962C8B-B14F-4D97-AF65-F5344CB8AC3E}">
        <p14:creationId xmlns:p14="http://schemas.microsoft.com/office/powerpoint/2010/main" val="3287061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563562"/>
          </a:xfrm>
        </p:spPr>
        <p:txBody>
          <a:bodyPr rtlCol="0">
            <a:normAutofit fontScale="90000"/>
          </a:bodyPr>
          <a:lstStyle/>
          <a:p>
            <a:pPr fontAlgn="auto">
              <a:spcAft>
                <a:spcPts val="0"/>
              </a:spcAft>
              <a:defRPr/>
            </a:pPr>
            <a:r>
              <a:rPr lang="en-US" smtClean="0"/>
              <a:t>Types of Bioreactors</a:t>
            </a:r>
          </a:p>
        </p:txBody>
      </p:sp>
      <p:pic>
        <p:nvPicPr>
          <p:cNvPr id="34819" name="Content Placeholder 3" descr="1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2057400"/>
            <a:ext cx="4081463" cy="4525963"/>
          </a:xfrm>
        </p:spPr>
      </p:pic>
      <p:sp>
        <p:nvSpPr>
          <p:cNvPr id="34820" name="Rectangle 4"/>
          <p:cNvSpPr>
            <a:spLocks noChangeArrowheads="1"/>
          </p:cNvSpPr>
          <p:nvPr/>
        </p:nvSpPr>
        <p:spPr bwMode="auto">
          <a:xfrm>
            <a:off x="609600" y="914400"/>
            <a:ext cx="80724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a:t>The Top of a 20,000 liter Commercial-Scale Bioreactor</a:t>
            </a:r>
          </a:p>
          <a:p>
            <a:pPr algn="ctr"/>
            <a:r>
              <a:rPr lang="en-US" altLang="en-US" sz="2800"/>
              <a:t>(Process-Controlled)</a:t>
            </a:r>
          </a:p>
        </p:txBody>
      </p:sp>
    </p:spTree>
    <p:extLst>
      <p:ext uri="{BB962C8B-B14F-4D97-AF65-F5344CB8AC3E}">
        <p14:creationId xmlns:p14="http://schemas.microsoft.com/office/powerpoint/2010/main" val="3182226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Topside Head plate </a:t>
            </a:r>
          </a:p>
        </p:txBody>
      </p:sp>
      <p:pic>
        <p:nvPicPr>
          <p:cNvPr id="35843" name="Picture 3" descr="head plate lined"/>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228600" y="1752600"/>
            <a:ext cx="5334000" cy="3927475"/>
          </a:xfrm>
          <a:noFill/>
        </p:spPr>
      </p:pic>
      <p:sp>
        <p:nvSpPr>
          <p:cNvPr id="35844" name="Rectangle 4"/>
          <p:cNvSpPr>
            <a:spLocks noGrp="1" noChangeArrowheads="1"/>
          </p:cNvSpPr>
          <p:nvPr>
            <p:ph type="body" sz="half" idx="2"/>
          </p:nvPr>
        </p:nvSpPr>
        <p:spPr>
          <a:xfrm>
            <a:off x="5867400" y="1646238"/>
            <a:ext cx="4038600" cy="4525962"/>
          </a:xfrm>
        </p:spPr>
        <p:txBody>
          <a:bodyPr/>
          <a:lstStyle/>
          <a:p>
            <a:pPr>
              <a:lnSpc>
                <a:spcPct val="80000"/>
              </a:lnSpc>
              <a:buFontTx/>
              <a:buNone/>
            </a:pPr>
            <a:r>
              <a:rPr lang="en-US" altLang="en-US" sz="1600" smtClean="0"/>
              <a:t>1.   Sample bottle assembly</a:t>
            </a:r>
          </a:p>
          <a:p>
            <a:pPr>
              <a:lnSpc>
                <a:spcPct val="80000"/>
              </a:lnSpc>
              <a:buFontTx/>
              <a:buNone/>
            </a:pPr>
            <a:r>
              <a:rPr lang="en-US" altLang="en-US" sz="1600" smtClean="0"/>
              <a:t>2.   Head plate assembly</a:t>
            </a:r>
          </a:p>
          <a:p>
            <a:pPr>
              <a:lnSpc>
                <a:spcPct val="80000"/>
              </a:lnSpc>
              <a:buFontTx/>
              <a:buNone/>
            </a:pPr>
            <a:r>
              <a:rPr lang="en-US" altLang="en-US" sz="1600" smtClean="0"/>
              <a:t>3.   </a:t>
            </a:r>
            <a:r>
              <a:rPr lang="en-US" altLang="en-US" sz="1600" smtClean="0">
                <a:solidFill>
                  <a:srgbClr val="FF0000"/>
                </a:solidFill>
              </a:rPr>
              <a:t>Stirrer motor mount</a:t>
            </a:r>
          </a:p>
          <a:p>
            <a:pPr>
              <a:lnSpc>
                <a:spcPct val="80000"/>
              </a:lnSpc>
              <a:buFontTx/>
              <a:buNone/>
            </a:pPr>
            <a:r>
              <a:rPr lang="en-US" altLang="en-US" sz="1600" smtClean="0"/>
              <a:t>4.   Condenser air outlet</a:t>
            </a:r>
          </a:p>
          <a:p>
            <a:pPr>
              <a:lnSpc>
                <a:spcPct val="80000"/>
              </a:lnSpc>
              <a:buFontTx/>
              <a:buNone/>
            </a:pPr>
            <a:r>
              <a:rPr lang="en-US" altLang="en-US" sz="1600" smtClean="0"/>
              <a:t>5.   Condenser water outlet (from)</a:t>
            </a:r>
          </a:p>
          <a:p>
            <a:pPr>
              <a:lnSpc>
                <a:spcPct val="80000"/>
              </a:lnSpc>
              <a:buFontTx/>
              <a:buNone/>
            </a:pPr>
            <a:r>
              <a:rPr lang="en-US" altLang="en-US" sz="1600" smtClean="0"/>
              <a:t>6.   </a:t>
            </a:r>
            <a:r>
              <a:rPr lang="en-US" altLang="en-US" sz="1600" smtClean="0">
                <a:solidFill>
                  <a:srgbClr val="FF0000"/>
                </a:solidFill>
              </a:rPr>
              <a:t>Inoculation port </a:t>
            </a:r>
          </a:p>
          <a:p>
            <a:pPr>
              <a:lnSpc>
                <a:spcPct val="80000"/>
              </a:lnSpc>
              <a:buFontTx/>
              <a:buNone/>
            </a:pPr>
            <a:r>
              <a:rPr lang="en-US" altLang="en-US" sz="1600" smtClean="0"/>
              <a:t>7.   Condenser water inlet (to)</a:t>
            </a:r>
          </a:p>
          <a:p>
            <a:pPr>
              <a:lnSpc>
                <a:spcPct val="80000"/>
              </a:lnSpc>
              <a:buFontTx/>
              <a:buNone/>
            </a:pPr>
            <a:r>
              <a:rPr lang="en-US" altLang="en-US" sz="1600" smtClean="0"/>
              <a:t>8.   CO</a:t>
            </a:r>
            <a:r>
              <a:rPr lang="en-US" altLang="en-US" sz="1600" baseline="-25000" smtClean="0"/>
              <a:t>2</a:t>
            </a:r>
            <a:r>
              <a:rPr lang="en-US" altLang="en-US" sz="1600" smtClean="0"/>
              <a:t> overlay port </a:t>
            </a:r>
          </a:p>
          <a:p>
            <a:pPr>
              <a:lnSpc>
                <a:spcPct val="80000"/>
              </a:lnSpc>
              <a:buFontTx/>
              <a:buNone/>
            </a:pPr>
            <a:r>
              <a:rPr lang="en-US" altLang="en-US" sz="1600" smtClean="0"/>
              <a:t>9.   </a:t>
            </a:r>
            <a:r>
              <a:rPr lang="en-US" altLang="en-US" sz="1600" smtClean="0">
                <a:solidFill>
                  <a:srgbClr val="FF0000"/>
                </a:solidFill>
              </a:rPr>
              <a:t>pH probe </a:t>
            </a:r>
          </a:p>
          <a:p>
            <a:pPr>
              <a:lnSpc>
                <a:spcPct val="80000"/>
              </a:lnSpc>
              <a:buFontTx/>
              <a:buNone/>
            </a:pPr>
            <a:r>
              <a:rPr lang="en-US" altLang="en-US" sz="1600" smtClean="0"/>
              <a:t>10. </a:t>
            </a:r>
            <a:r>
              <a:rPr lang="en-US" altLang="en-US" sz="1600" smtClean="0">
                <a:solidFill>
                  <a:srgbClr val="FF0000"/>
                </a:solidFill>
              </a:rPr>
              <a:t>Thermowell port</a:t>
            </a:r>
          </a:p>
          <a:p>
            <a:pPr>
              <a:lnSpc>
                <a:spcPct val="80000"/>
              </a:lnSpc>
              <a:buFontTx/>
              <a:buNone/>
            </a:pPr>
            <a:r>
              <a:rPr lang="en-US" altLang="en-US" sz="1600" smtClean="0"/>
              <a:t>11. Mill fastener</a:t>
            </a:r>
          </a:p>
          <a:p>
            <a:pPr>
              <a:lnSpc>
                <a:spcPct val="80000"/>
              </a:lnSpc>
              <a:buFontTx/>
              <a:buNone/>
            </a:pPr>
            <a:r>
              <a:rPr lang="en-US" altLang="en-US" sz="1600" smtClean="0"/>
              <a:t>12. </a:t>
            </a:r>
            <a:r>
              <a:rPr lang="en-US" altLang="en-US" sz="1600" smtClean="0">
                <a:solidFill>
                  <a:srgbClr val="FF0000"/>
                </a:solidFill>
              </a:rPr>
              <a:t>Sparger</a:t>
            </a:r>
          </a:p>
          <a:p>
            <a:pPr>
              <a:lnSpc>
                <a:spcPct val="80000"/>
              </a:lnSpc>
              <a:buFontTx/>
              <a:buNone/>
            </a:pPr>
            <a:r>
              <a:rPr lang="en-US" altLang="en-US" sz="1600" smtClean="0"/>
              <a:t>13. </a:t>
            </a:r>
            <a:r>
              <a:rPr lang="en-US" altLang="en-US" sz="1600" smtClean="0">
                <a:solidFill>
                  <a:srgbClr val="FF0000"/>
                </a:solidFill>
              </a:rPr>
              <a:t>Feed bottle</a:t>
            </a:r>
          </a:p>
          <a:p>
            <a:pPr>
              <a:lnSpc>
                <a:spcPct val="80000"/>
              </a:lnSpc>
              <a:buFontTx/>
              <a:buNone/>
            </a:pPr>
            <a:r>
              <a:rPr lang="en-US" altLang="en-US" sz="1600" smtClean="0"/>
              <a:t>14. Blind stopper</a:t>
            </a:r>
          </a:p>
          <a:p>
            <a:pPr>
              <a:lnSpc>
                <a:spcPct val="80000"/>
              </a:lnSpc>
              <a:buFontTx/>
              <a:buNone/>
            </a:pPr>
            <a:r>
              <a:rPr lang="en-US" altLang="en-US" sz="1600" smtClean="0"/>
              <a:t>15. </a:t>
            </a:r>
            <a:r>
              <a:rPr lang="en-US" altLang="en-US" sz="1600" smtClean="0">
                <a:solidFill>
                  <a:srgbClr val="FF0000"/>
                </a:solidFill>
              </a:rPr>
              <a:t>DO probe </a:t>
            </a:r>
          </a:p>
          <a:p>
            <a:pPr>
              <a:lnSpc>
                <a:spcPct val="80000"/>
              </a:lnSpc>
              <a:buFontTx/>
              <a:buNone/>
            </a:pPr>
            <a:r>
              <a:rPr lang="en-US" altLang="en-US" sz="1600" smtClean="0"/>
              <a:t>16. </a:t>
            </a:r>
            <a:r>
              <a:rPr lang="en-US" altLang="en-US" sz="1600" smtClean="0">
                <a:solidFill>
                  <a:srgbClr val="FF0000"/>
                </a:solidFill>
              </a:rPr>
              <a:t>3 Feed ports</a:t>
            </a:r>
          </a:p>
          <a:p>
            <a:pPr>
              <a:lnSpc>
                <a:spcPct val="80000"/>
              </a:lnSpc>
              <a:buFontTx/>
              <a:buNone/>
            </a:pPr>
            <a:r>
              <a:rPr lang="en-US" altLang="en-US" sz="1600" smtClean="0"/>
              <a:t>17. Harvest tube </a:t>
            </a:r>
          </a:p>
          <a:p>
            <a:pPr>
              <a:lnSpc>
                <a:spcPct val="80000"/>
              </a:lnSpc>
            </a:pPr>
            <a:endParaRPr lang="en-US" altLang="en-US" sz="1600" smtClean="0"/>
          </a:p>
        </p:txBody>
      </p:sp>
    </p:spTree>
    <p:extLst>
      <p:ext uri="{BB962C8B-B14F-4D97-AF65-F5344CB8AC3E}">
        <p14:creationId xmlns:p14="http://schemas.microsoft.com/office/powerpoint/2010/main" val="961292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Monitoring Growth</a:t>
            </a:r>
          </a:p>
        </p:txBody>
      </p:sp>
      <p:sp>
        <p:nvSpPr>
          <p:cNvPr id="36867" name="Rectangle 3"/>
          <p:cNvSpPr>
            <a:spLocks noGrp="1" noChangeArrowheads="1"/>
          </p:cNvSpPr>
          <p:nvPr>
            <p:ph type="body" idx="1"/>
          </p:nvPr>
        </p:nvSpPr>
        <p:spPr>
          <a:xfrm>
            <a:off x="457200" y="1600200"/>
            <a:ext cx="8229600" cy="4953000"/>
          </a:xfrm>
        </p:spPr>
        <p:txBody>
          <a:bodyPr/>
          <a:lstStyle/>
          <a:p>
            <a:endParaRPr lang="en-US" altLang="en-US" smtClean="0"/>
          </a:p>
          <a:p>
            <a:r>
              <a:rPr lang="en-US" altLang="en-US" smtClean="0"/>
              <a:t>The importance – The growth rate (u) and doubling time (T</a:t>
            </a:r>
            <a:r>
              <a:rPr lang="en-US" altLang="en-US" baseline="-25000" smtClean="0"/>
              <a:t>d</a:t>
            </a:r>
            <a:r>
              <a:rPr lang="en-US" altLang="en-US" smtClean="0"/>
              <a:t>) help to determine when to feed, when to harvest and such.</a:t>
            </a:r>
          </a:p>
          <a:p>
            <a:r>
              <a:rPr lang="en-US" altLang="en-US" smtClean="0"/>
              <a:t>The assays for cell growth and reproduction – live cell counts, optical density (OD) readings, and WCW measurements give you the data needed to determine the growth rate and doubling time.</a:t>
            </a:r>
          </a:p>
        </p:txBody>
      </p:sp>
    </p:spTree>
    <p:extLst>
      <p:ext uri="{BB962C8B-B14F-4D97-AF65-F5344CB8AC3E}">
        <p14:creationId xmlns:p14="http://schemas.microsoft.com/office/powerpoint/2010/main" val="262378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457200"/>
            <a:ext cx="8229600" cy="1143000"/>
          </a:xfrm>
        </p:spPr>
        <p:txBody>
          <a:bodyPr rtlCol="0">
            <a:normAutofit fontScale="90000"/>
          </a:bodyPr>
          <a:lstStyle/>
          <a:p>
            <a:pPr fontAlgn="auto">
              <a:spcAft>
                <a:spcPts val="0"/>
              </a:spcAft>
              <a:defRPr/>
            </a:pPr>
            <a:r>
              <a:rPr lang="en-US" smtClean="0"/>
              <a:t>Growth Rate and Doubling Time</a:t>
            </a:r>
            <a:br>
              <a:rPr lang="en-US" smtClean="0"/>
            </a:br>
            <a:r>
              <a:rPr lang="en-US" smtClean="0"/>
              <a:t>Calculations</a:t>
            </a:r>
          </a:p>
        </p:txBody>
      </p:sp>
      <p:sp>
        <p:nvSpPr>
          <p:cNvPr id="29699" name="Content Placeholder 2"/>
          <p:cNvSpPr>
            <a:spLocks noGrp="1"/>
          </p:cNvSpPr>
          <p:nvPr>
            <p:ph idx="1"/>
          </p:nvPr>
        </p:nvSpPr>
        <p:spPr>
          <a:xfrm>
            <a:off x="457200" y="2209800"/>
            <a:ext cx="8229600" cy="4114800"/>
          </a:xfrm>
        </p:spPr>
        <p:txBody>
          <a:bodyPr rtlCol="0">
            <a:normAutofit/>
          </a:bodyPr>
          <a:lstStyle/>
          <a:p>
            <a:pPr marL="514350" indent="-514350" fontAlgn="auto">
              <a:spcAft>
                <a:spcPts val="0"/>
              </a:spcAft>
              <a:buFont typeface="Arial" charset="0"/>
              <a:buNone/>
              <a:defRPr/>
            </a:pPr>
            <a:r>
              <a:rPr lang="en-US" b="1" dirty="0" smtClean="0"/>
              <a:t>Growth Rate </a:t>
            </a:r>
          </a:p>
          <a:p>
            <a:pPr fontAlgn="auto">
              <a:spcAft>
                <a:spcPts val="0"/>
              </a:spcAft>
              <a:buFont typeface="Arial" charset="0"/>
              <a:buNone/>
              <a:defRPr/>
            </a:pPr>
            <a:r>
              <a:rPr lang="en-US" dirty="0" smtClean="0"/>
              <a:t>u = (lnOD</a:t>
            </a:r>
            <a:r>
              <a:rPr lang="en-US" baseline="-25000" dirty="0" smtClean="0"/>
              <a:t>2</a:t>
            </a:r>
            <a:r>
              <a:rPr lang="en-US" dirty="0" smtClean="0"/>
              <a:t>-lnOD</a:t>
            </a:r>
            <a:r>
              <a:rPr lang="en-US" baseline="-25000" dirty="0" smtClean="0"/>
              <a:t>1</a:t>
            </a:r>
            <a:r>
              <a:rPr lang="en-US" dirty="0" smtClean="0"/>
              <a:t>)/T</a:t>
            </a:r>
            <a:r>
              <a:rPr lang="en-US" baseline="-25000" dirty="0" smtClean="0"/>
              <a:t>2</a:t>
            </a:r>
            <a:r>
              <a:rPr lang="en-US" dirty="0" smtClean="0"/>
              <a:t>-T</a:t>
            </a:r>
            <a:r>
              <a:rPr lang="en-US" baseline="-25000" dirty="0" smtClean="0"/>
              <a:t>1</a:t>
            </a:r>
          </a:p>
          <a:p>
            <a:pPr fontAlgn="auto">
              <a:spcAft>
                <a:spcPts val="0"/>
              </a:spcAft>
              <a:buFont typeface="Arial" charset="0"/>
              <a:buNone/>
              <a:defRPr/>
            </a:pPr>
            <a:r>
              <a:rPr lang="en-US" baseline="-25000" dirty="0" smtClean="0"/>
              <a:t>Or</a:t>
            </a:r>
          </a:p>
          <a:p>
            <a:pPr fontAlgn="auto">
              <a:spcAft>
                <a:spcPts val="0"/>
              </a:spcAft>
              <a:buFont typeface="Arial" charset="0"/>
              <a:buNone/>
              <a:defRPr/>
            </a:pPr>
            <a:r>
              <a:rPr lang="en-US" dirty="0" smtClean="0"/>
              <a:t>u = (lnX</a:t>
            </a:r>
            <a:r>
              <a:rPr lang="en-US" baseline="-25000" dirty="0" smtClean="0"/>
              <a:t>2</a:t>
            </a:r>
            <a:r>
              <a:rPr lang="en-US" dirty="0" smtClean="0"/>
              <a:t> – lnX</a:t>
            </a:r>
            <a:r>
              <a:rPr lang="en-US" baseline="-25000" dirty="0" smtClean="0"/>
              <a:t>1</a:t>
            </a:r>
            <a:r>
              <a:rPr lang="en-US" dirty="0" smtClean="0"/>
              <a:t>)/T</a:t>
            </a:r>
            <a:r>
              <a:rPr lang="en-US" baseline="-25000" dirty="0" smtClean="0"/>
              <a:t>2</a:t>
            </a:r>
            <a:r>
              <a:rPr lang="en-US" dirty="0" smtClean="0"/>
              <a:t>-T</a:t>
            </a:r>
            <a:r>
              <a:rPr lang="en-US" baseline="-25000" dirty="0" smtClean="0"/>
              <a:t>1  </a:t>
            </a:r>
            <a:r>
              <a:rPr lang="en-US" dirty="0" smtClean="0"/>
              <a:t>(where X=live cell count)</a:t>
            </a:r>
          </a:p>
          <a:p>
            <a:pPr fontAlgn="auto">
              <a:spcAft>
                <a:spcPts val="0"/>
              </a:spcAft>
              <a:buFont typeface="Arial" charset="0"/>
              <a:buNone/>
              <a:defRPr/>
            </a:pPr>
            <a:endParaRPr lang="en-US" baseline="-25000" dirty="0" smtClean="0"/>
          </a:p>
          <a:p>
            <a:pPr marL="514350" indent="-514350" fontAlgn="auto">
              <a:spcAft>
                <a:spcPts val="0"/>
              </a:spcAft>
              <a:buFont typeface="Arial" charset="0"/>
              <a:buNone/>
              <a:defRPr/>
            </a:pPr>
            <a:r>
              <a:rPr lang="en-US" b="1" dirty="0" smtClean="0"/>
              <a:t>Doubling Time</a:t>
            </a:r>
          </a:p>
          <a:p>
            <a:pPr fontAlgn="auto">
              <a:spcAft>
                <a:spcPts val="0"/>
              </a:spcAft>
              <a:buFont typeface="Arial" charset="0"/>
              <a:buNone/>
              <a:defRPr/>
            </a:pPr>
            <a:r>
              <a:rPr lang="en-US" dirty="0" smtClean="0"/>
              <a:t>T</a:t>
            </a:r>
            <a:r>
              <a:rPr lang="en-US" baseline="-25000" dirty="0" smtClean="0"/>
              <a:t>d</a:t>
            </a:r>
            <a:r>
              <a:rPr lang="en-US" dirty="0" smtClean="0"/>
              <a:t> = ln2/u</a:t>
            </a:r>
          </a:p>
        </p:txBody>
      </p:sp>
    </p:spTree>
    <p:extLst>
      <p:ext uri="{BB962C8B-B14F-4D97-AF65-F5344CB8AC3E}">
        <p14:creationId xmlns:p14="http://schemas.microsoft.com/office/powerpoint/2010/main" val="3512108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erdil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5105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1295400" y="304800"/>
            <a:ext cx="6489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en-US" altLang="en-US" sz="3200" b="1"/>
              <a:t>Live Cell Count: Spread Plate Method</a:t>
            </a:r>
          </a:p>
        </p:txBody>
      </p:sp>
      <p:pic>
        <p:nvPicPr>
          <p:cNvPr id="38916" name="Picture 4" descr="lab1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657600"/>
            <a:ext cx="38100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SMARTPenAnnotation0"/>
          <p:cNvSpPr>
            <a:spLocks/>
          </p:cNvSpPr>
          <p:nvPr/>
        </p:nvSpPr>
        <p:spPr bwMode="auto">
          <a:xfrm>
            <a:off x="2438400" y="2670175"/>
            <a:ext cx="9525" cy="11113"/>
          </a:xfrm>
          <a:custGeom>
            <a:avLst/>
            <a:gdLst>
              <a:gd name="T0" fmla="*/ 0 w 6"/>
              <a:gd name="T1" fmla="*/ 0 h 7"/>
              <a:gd name="T2" fmla="*/ 2147483647 w 6"/>
              <a:gd name="T3" fmla="*/ 2147483647 h 7"/>
              <a:gd name="T4" fmla="*/ 0 60000 65536"/>
              <a:gd name="T5" fmla="*/ 0 60000 65536"/>
              <a:gd name="T6" fmla="*/ 0 w 6"/>
              <a:gd name="T7" fmla="*/ 0 h 7"/>
              <a:gd name="T8" fmla="*/ 6 w 6"/>
              <a:gd name="T9" fmla="*/ 7 h 7"/>
            </a:gdLst>
            <a:ahLst/>
            <a:cxnLst>
              <a:cxn ang="T4">
                <a:pos x="T0" y="T1"/>
              </a:cxn>
              <a:cxn ang="T5">
                <a:pos x="T2" y="T3"/>
              </a:cxn>
            </a:cxnLst>
            <a:rect l="T6" t="T7" r="T8" b="T9"/>
            <a:pathLst>
              <a:path w="6" h="7">
                <a:moveTo>
                  <a:pt x="0" y="0"/>
                </a:moveTo>
                <a:lnTo>
                  <a:pt x="5" y="6"/>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918" name="SMARTPenAnnotation1"/>
          <p:cNvSpPr>
            <a:spLocks/>
          </p:cNvSpPr>
          <p:nvPr/>
        </p:nvSpPr>
        <p:spPr bwMode="auto">
          <a:xfrm>
            <a:off x="2438400" y="2670175"/>
            <a:ext cx="9525" cy="11113"/>
          </a:xfrm>
          <a:custGeom>
            <a:avLst/>
            <a:gdLst>
              <a:gd name="T0" fmla="*/ 0 w 6"/>
              <a:gd name="T1" fmla="*/ 0 h 7"/>
              <a:gd name="T2" fmla="*/ 2147483647 w 6"/>
              <a:gd name="T3" fmla="*/ 2147483647 h 7"/>
              <a:gd name="T4" fmla="*/ 0 60000 65536"/>
              <a:gd name="T5" fmla="*/ 0 60000 65536"/>
              <a:gd name="T6" fmla="*/ 0 w 6"/>
              <a:gd name="T7" fmla="*/ 0 h 7"/>
              <a:gd name="T8" fmla="*/ 6 w 6"/>
              <a:gd name="T9" fmla="*/ 7 h 7"/>
            </a:gdLst>
            <a:ahLst/>
            <a:cxnLst>
              <a:cxn ang="T4">
                <a:pos x="T0" y="T1"/>
              </a:cxn>
              <a:cxn ang="T5">
                <a:pos x="T2" y="T3"/>
              </a:cxn>
            </a:cxnLst>
            <a:rect l="T6" t="T7" r="T8" b="T9"/>
            <a:pathLst>
              <a:path w="6" h="7">
                <a:moveTo>
                  <a:pt x="0" y="0"/>
                </a:moveTo>
                <a:lnTo>
                  <a:pt x="5" y="6"/>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919" name="SMARTPenAnnotation2"/>
          <p:cNvSpPr>
            <a:spLocks/>
          </p:cNvSpPr>
          <p:nvPr/>
        </p:nvSpPr>
        <p:spPr bwMode="auto">
          <a:xfrm>
            <a:off x="2125663" y="2768600"/>
            <a:ext cx="9525" cy="1588"/>
          </a:xfrm>
          <a:custGeom>
            <a:avLst/>
            <a:gdLst>
              <a:gd name="T0" fmla="*/ 0 w 6"/>
              <a:gd name="T1" fmla="*/ 0 h 1"/>
              <a:gd name="T2" fmla="*/ 2147483647 w 6"/>
              <a:gd name="T3" fmla="*/ 0 h 1"/>
              <a:gd name="T4" fmla="*/ 0 60000 65536"/>
              <a:gd name="T5" fmla="*/ 0 60000 65536"/>
              <a:gd name="T6" fmla="*/ 0 w 6"/>
              <a:gd name="T7" fmla="*/ 0 h 1"/>
              <a:gd name="T8" fmla="*/ 6 w 6"/>
              <a:gd name="T9" fmla="*/ 1 h 1"/>
            </a:gdLst>
            <a:ahLst/>
            <a:cxnLst>
              <a:cxn ang="T4">
                <a:pos x="T0" y="T1"/>
              </a:cxn>
              <a:cxn ang="T5">
                <a:pos x="T2" y="T3"/>
              </a:cxn>
            </a:cxnLst>
            <a:rect l="T6" t="T7" r="T8" b="T9"/>
            <a:pathLst>
              <a:path w="6" h="1">
                <a:moveTo>
                  <a:pt x="0" y="0"/>
                </a:moveTo>
                <a:lnTo>
                  <a:pt x="5"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8920" name="SMARTPenAnnotation3"/>
          <p:cNvSpPr>
            <a:spLocks/>
          </p:cNvSpPr>
          <p:nvPr/>
        </p:nvSpPr>
        <p:spPr bwMode="auto">
          <a:xfrm>
            <a:off x="2490788" y="2768600"/>
            <a:ext cx="1395412" cy="63500"/>
          </a:xfrm>
          <a:custGeom>
            <a:avLst/>
            <a:gdLst>
              <a:gd name="T0" fmla="*/ 2147483647 w 879"/>
              <a:gd name="T1" fmla="*/ 2147483647 h 40"/>
              <a:gd name="T2" fmla="*/ 2147483647 w 879"/>
              <a:gd name="T3" fmla="*/ 2147483647 h 40"/>
              <a:gd name="T4" fmla="*/ 2147483647 w 879"/>
              <a:gd name="T5" fmla="*/ 2147483647 h 40"/>
              <a:gd name="T6" fmla="*/ 2147483647 w 879"/>
              <a:gd name="T7" fmla="*/ 2147483647 h 40"/>
              <a:gd name="T8" fmla="*/ 2147483647 w 879"/>
              <a:gd name="T9" fmla="*/ 2147483647 h 40"/>
              <a:gd name="T10" fmla="*/ 2147483647 w 879"/>
              <a:gd name="T11" fmla="*/ 2147483647 h 40"/>
              <a:gd name="T12" fmla="*/ 2147483647 w 879"/>
              <a:gd name="T13" fmla="*/ 2147483647 h 40"/>
              <a:gd name="T14" fmla="*/ 2147483647 w 879"/>
              <a:gd name="T15" fmla="*/ 2147483647 h 40"/>
              <a:gd name="T16" fmla="*/ 2147483647 w 879"/>
              <a:gd name="T17" fmla="*/ 2147483647 h 40"/>
              <a:gd name="T18" fmla="*/ 2147483647 w 879"/>
              <a:gd name="T19" fmla="*/ 2147483647 h 40"/>
              <a:gd name="T20" fmla="*/ 2147483647 w 879"/>
              <a:gd name="T21" fmla="*/ 2147483647 h 40"/>
              <a:gd name="T22" fmla="*/ 2147483647 w 879"/>
              <a:gd name="T23" fmla="*/ 2147483647 h 40"/>
              <a:gd name="T24" fmla="*/ 2147483647 w 879"/>
              <a:gd name="T25" fmla="*/ 2147483647 h 40"/>
              <a:gd name="T26" fmla="*/ 2147483647 w 879"/>
              <a:gd name="T27" fmla="*/ 2147483647 h 40"/>
              <a:gd name="T28" fmla="*/ 2147483647 w 879"/>
              <a:gd name="T29" fmla="*/ 2147483647 h 40"/>
              <a:gd name="T30" fmla="*/ 2147483647 w 879"/>
              <a:gd name="T31" fmla="*/ 2147483647 h 40"/>
              <a:gd name="T32" fmla="*/ 2147483647 w 879"/>
              <a:gd name="T33" fmla="*/ 2147483647 h 40"/>
              <a:gd name="T34" fmla="*/ 2147483647 w 879"/>
              <a:gd name="T35" fmla="*/ 0 h 40"/>
              <a:gd name="T36" fmla="*/ 2147483647 w 879"/>
              <a:gd name="T37" fmla="*/ 2147483647 h 40"/>
              <a:gd name="T38" fmla="*/ 2147483647 w 879"/>
              <a:gd name="T39" fmla="*/ 2147483647 h 40"/>
              <a:gd name="T40" fmla="*/ 2147483647 w 879"/>
              <a:gd name="T41" fmla="*/ 2147483647 h 40"/>
              <a:gd name="T42" fmla="*/ 2147483647 w 879"/>
              <a:gd name="T43" fmla="*/ 2147483647 h 40"/>
              <a:gd name="T44" fmla="*/ 2147483647 w 879"/>
              <a:gd name="T45" fmla="*/ 2147483647 h 40"/>
              <a:gd name="T46" fmla="*/ 2147483647 w 879"/>
              <a:gd name="T47" fmla="*/ 2147483647 h 40"/>
              <a:gd name="T48" fmla="*/ 2147483647 w 879"/>
              <a:gd name="T49" fmla="*/ 2147483647 h 40"/>
              <a:gd name="T50" fmla="*/ 2147483647 w 879"/>
              <a:gd name="T51" fmla="*/ 2147483647 h 40"/>
              <a:gd name="T52" fmla="*/ 2147483647 w 879"/>
              <a:gd name="T53" fmla="*/ 2147483647 h 40"/>
              <a:gd name="T54" fmla="*/ 2147483647 w 879"/>
              <a:gd name="T55" fmla="*/ 2147483647 h 40"/>
              <a:gd name="T56" fmla="*/ 2147483647 w 879"/>
              <a:gd name="T57" fmla="*/ 2147483647 h 40"/>
              <a:gd name="T58" fmla="*/ 2147483647 w 879"/>
              <a:gd name="T59" fmla="*/ 2147483647 h 40"/>
              <a:gd name="T60" fmla="*/ 2147483647 w 879"/>
              <a:gd name="T61" fmla="*/ 2147483647 h 40"/>
              <a:gd name="T62" fmla="*/ 2147483647 w 879"/>
              <a:gd name="T63" fmla="*/ 2147483647 h 40"/>
              <a:gd name="T64" fmla="*/ 2147483647 w 879"/>
              <a:gd name="T65" fmla="*/ 2147483647 h 40"/>
              <a:gd name="T66" fmla="*/ 2147483647 w 879"/>
              <a:gd name="T67" fmla="*/ 2147483647 h 40"/>
              <a:gd name="T68" fmla="*/ 2147483647 w 879"/>
              <a:gd name="T69" fmla="*/ 2147483647 h 40"/>
              <a:gd name="T70" fmla="*/ 2147483647 w 879"/>
              <a:gd name="T71" fmla="*/ 2147483647 h 40"/>
              <a:gd name="T72" fmla="*/ 2147483647 w 879"/>
              <a:gd name="T73" fmla="*/ 2147483647 h 40"/>
              <a:gd name="T74" fmla="*/ 2147483647 w 879"/>
              <a:gd name="T75" fmla="*/ 2147483647 h 40"/>
              <a:gd name="T76" fmla="*/ 2147483647 w 879"/>
              <a:gd name="T77" fmla="*/ 2147483647 h 40"/>
              <a:gd name="T78" fmla="*/ 2147483647 w 879"/>
              <a:gd name="T79" fmla="*/ 2147483647 h 40"/>
              <a:gd name="T80" fmla="*/ 2147483647 w 879"/>
              <a:gd name="T81" fmla="*/ 2147483647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9"/>
              <a:gd name="T124" fmla="*/ 0 h 40"/>
              <a:gd name="T125" fmla="*/ 879 w 879"/>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9" h="40">
                <a:moveTo>
                  <a:pt x="878" y="22"/>
                </a:moveTo>
                <a:lnTo>
                  <a:pt x="869" y="22"/>
                </a:lnTo>
                <a:lnTo>
                  <a:pt x="866" y="23"/>
                </a:lnTo>
                <a:lnTo>
                  <a:pt x="863" y="24"/>
                </a:lnTo>
                <a:lnTo>
                  <a:pt x="857" y="27"/>
                </a:lnTo>
                <a:lnTo>
                  <a:pt x="854" y="28"/>
                </a:lnTo>
                <a:lnTo>
                  <a:pt x="830" y="28"/>
                </a:lnTo>
                <a:lnTo>
                  <a:pt x="824" y="27"/>
                </a:lnTo>
                <a:lnTo>
                  <a:pt x="819" y="26"/>
                </a:lnTo>
                <a:lnTo>
                  <a:pt x="814" y="25"/>
                </a:lnTo>
                <a:lnTo>
                  <a:pt x="810" y="24"/>
                </a:lnTo>
                <a:lnTo>
                  <a:pt x="805" y="23"/>
                </a:lnTo>
                <a:lnTo>
                  <a:pt x="795" y="22"/>
                </a:lnTo>
                <a:lnTo>
                  <a:pt x="792" y="22"/>
                </a:lnTo>
                <a:lnTo>
                  <a:pt x="789" y="21"/>
                </a:lnTo>
                <a:lnTo>
                  <a:pt x="787" y="19"/>
                </a:lnTo>
                <a:lnTo>
                  <a:pt x="785" y="18"/>
                </a:lnTo>
                <a:lnTo>
                  <a:pt x="781" y="17"/>
                </a:lnTo>
                <a:lnTo>
                  <a:pt x="778" y="17"/>
                </a:lnTo>
                <a:lnTo>
                  <a:pt x="775" y="15"/>
                </a:lnTo>
                <a:lnTo>
                  <a:pt x="772" y="14"/>
                </a:lnTo>
                <a:lnTo>
                  <a:pt x="769" y="13"/>
                </a:lnTo>
                <a:lnTo>
                  <a:pt x="764" y="12"/>
                </a:lnTo>
                <a:lnTo>
                  <a:pt x="752" y="11"/>
                </a:lnTo>
                <a:lnTo>
                  <a:pt x="745" y="11"/>
                </a:lnTo>
                <a:lnTo>
                  <a:pt x="737" y="9"/>
                </a:lnTo>
                <a:lnTo>
                  <a:pt x="728" y="8"/>
                </a:lnTo>
                <a:lnTo>
                  <a:pt x="720" y="7"/>
                </a:lnTo>
                <a:lnTo>
                  <a:pt x="706" y="6"/>
                </a:lnTo>
                <a:lnTo>
                  <a:pt x="686" y="5"/>
                </a:lnTo>
                <a:lnTo>
                  <a:pt x="683" y="5"/>
                </a:lnTo>
                <a:lnTo>
                  <a:pt x="680" y="4"/>
                </a:lnTo>
                <a:lnTo>
                  <a:pt x="676" y="2"/>
                </a:lnTo>
                <a:lnTo>
                  <a:pt x="674" y="2"/>
                </a:lnTo>
                <a:lnTo>
                  <a:pt x="669" y="1"/>
                </a:lnTo>
                <a:lnTo>
                  <a:pt x="660" y="0"/>
                </a:lnTo>
                <a:lnTo>
                  <a:pt x="655" y="1"/>
                </a:lnTo>
                <a:lnTo>
                  <a:pt x="651" y="2"/>
                </a:lnTo>
                <a:lnTo>
                  <a:pt x="646" y="3"/>
                </a:lnTo>
                <a:lnTo>
                  <a:pt x="641" y="4"/>
                </a:lnTo>
                <a:lnTo>
                  <a:pt x="626" y="5"/>
                </a:lnTo>
                <a:lnTo>
                  <a:pt x="601" y="5"/>
                </a:lnTo>
                <a:lnTo>
                  <a:pt x="564" y="5"/>
                </a:lnTo>
                <a:lnTo>
                  <a:pt x="560" y="6"/>
                </a:lnTo>
                <a:lnTo>
                  <a:pt x="556" y="7"/>
                </a:lnTo>
                <a:lnTo>
                  <a:pt x="552" y="8"/>
                </a:lnTo>
                <a:lnTo>
                  <a:pt x="549" y="9"/>
                </a:lnTo>
                <a:lnTo>
                  <a:pt x="542" y="10"/>
                </a:lnTo>
                <a:lnTo>
                  <a:pt x="517" y="11"/>
                </a:lnTo>
                <a:lnTo>
                  <a:pt x="495" y="11"/>
                </a:lnTo>
                <a:lnTo>
                  <a:pt x="488" y="12"/>
                </a:lnTo>
                <a:lnTo>
                  <a:pt x="479" y="13"/>
                </a:lnTo>
                <a:lnTo>
                  <a:pt x="467" y="14"/>
                </a:lnTo>
                <a:lnTo>
                  <a:pt x="459" y="15"/>
                </a:lnTo>
                <a:lnTo>
                  <a:pt x="446" y="16"/>
                </a:lnTo>
                <a:lnTo>
                  <a:pt x="419" y="17"/>
                </a:lnTo>
                <a:lnTo>
                  <a:pt x="411" y="16"/>
                </a:lnTo>
                <a:lnTo>
                  <a:pt x="401" y="15"/>
                </a:lnTo>
                <a:lnTo>
                  <a:pt x="389" y="14"/>
                </a:lnTo>
                <a:lnTo>
                  <a:pt x="379" y="13"/>
                </a:lnTo>
                <a:lnTo>
                  <a:pt x="361" y="12"/>
                </a:lnTo>
                <a:lnTo>
                  <a:pt x="337" y="11"/>
                </a:lnTo>
                <a:lnTo>
                  <a:pt x="313" y="11"/>
                </a:lnTo>
                <a:lnTo>
                  <a:pt x="198" y="11"/>
                </a:lnTo>
                <a:lnTo>
                  <a:pt x="195" y="12"/>
                </a:lnTo>
                <a:lnTo>
                  <a:pt x="191" y="13"/>
                </a:lnTo>
                <a:lnTo>
                  <a:pt x="188" y="14"/>
                </a:lnTo>
                <a:lnTo>
                  <a:pt x="185" y="15"/>
                </a:lnTo>
                <a:lnTo>
                  <a:pt x="180" y="16"/>
                </a:lnTo>
                <a:lnTo>
                  <a:pt x="152" y="17"/>
                </a:lnTo>
                <a:lnTo>
                  <a:pt x="127" y="17"/>
                </a:lnTo>
                <a:lnTo>
                  <a:pt x="119" y="18"/>
                </a:lnTo>
                <a:lnTo>
                  <a:pt x="109" y="20"/>
                </a:lnTo>
                <a:lnTo>
                  <a:pt x="102" y="20"/>
                </a:lnTo>
                <a:lnTo>
                  <a:pt x="93" y="21"/>
                </a:lnTo>
                <a:lnTo>
                  <a:pt x="83" y="23"/>
                </a:lnTo>
                <a:lnTo>
                  <a:pt x="51" y="28"/>
                </a:lnTo>
                <a:lnTo>
                  <a:pt x="39" y="30"/>
                </a:lnTo>
                <a:lnTo>
                  <a:pt x="29" y="31"/>
                </a:lnTo>
                <a:lnTo>
                  <a:pt x="21" y="32"/>
                </a:lnTo>
                <a:lnTo>
                  <a:pt x="16" y="33"/>
                </a:lnTo>
                <a:lnTo>
                  <a:pt x="11" y="34"/>
                </a:lnTo>
                <a:lnTo>
                  <a:pt x="0" y="39"/>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Tree>
    <p:extLst>
      <p:ext uri="{BB962C8B-B14F-4D97-AF65-F5344CB8AC3E}">
        <p14:creationId xmlns:p14="http://schemas.microsoft.com/office/powerpoint/2010/main" val="4103579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19113" y="192088"/>
            <a:ext cx="8181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800" b="1"/>
              <a:t>Carefully prepared spread plates for viable cell counts</a:t>
            </a:r>
          </a:p>
        </p:txBody>
      </p:sp>
      <p:grpSp>
        <p:nvGrpSpPr>
          <p:cNvPr id="2" name="Group 3"/>
          <p:cNvGrpSpPr>
            <a:grpSpLocks/>
          </p:cNvGrpSpPr>
          <p:nvPr/>
        </p:nvGrpSpPr>
        <p:grpSpPr bwMode="auto">
          <a:xfrm>
            <a:off x="152400" y="762000"/>
            <a:ext cx="4495800" cy="3200400"/>
            <a:chOff x="96" y="480"/>
            <a:chExt cx="2832" cy="2016"/>
          </a:xfrm>
        </p:grpSpPr>
        <p:grpSp>
          <p:nvGrpSpPr>
            <p:cNvPr id="39949" name="Group 4"/>
            <p:cNvGrpSpPr>
              <a:grpSpLocks/>
            </p:cNvGrpSpPr>
            <p:nvPr/>
          </p:nvGrpSpPr>
          <p:grpSpPr bwMode="auto">
            <a:xfrm>
              <a:off x="96" y="480"/>
              <a:ext cx="2832" cy="1980"/>
              <a:chOff x="96" y="480"/>
              <a:chExt cx="2832" cy="1980"/>
            </a:xfrm>
          </p:grpSpPr>
          <p:pic>
            <p:nvPicPr>
              <p:cNvPr id="39951" name="Picture 5" descr="spread 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480"/>
                <a:ext cx="2640"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2" name="Text Box 6"/>
              <p:cNvSpPr txBox="1">
                <a:spLocks noChangeArrowheads="1"/>
              </p:cNvSpPr>
              <p:nvPr/>
            </p:nvSpPr>
            <p:spPr bwMode="auto">
              <a:xfrm>
                <a:off x="96" y="503"/>
                <a:ext cx="28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a:t>Prepare serial dilutions and pipet onto the agar plate</a:t>
                </a:r>
              </a:p>
            </p:txBody>
          </p:sp>
        </p:grpSp>
        <p:sp>
          <p:nvSpPr>
            <p:cNvPr id="39950" name="Rectangle 7"/>
            <p:cNvSpPr>
              <a:spLocks noChangeArrowheads="1"/>
            </p:cNvSpPr>
            <p:nvPr/>
          </p:nvSpPr>
          <p:spPr bwMode="auto">
            <a:xfrm>
              <a:off x="144" y="2256"/>
              <a:ext cx="2640" cy="240"/>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4" name="Group 8"/>
          <p:cNvGrpSpPr>
            <a:grpSpLocks/>
          </p:cNvGrpSpPr>
          <p:nvPr/>
        </p:nvGrpSpPr>
        <p:grpSpPr bwMode="auto">
          <a:xfrm>
            <a:off x="4572000" y="762000"/>
            <a:ext cx="4267200" cy="3276600"/>
            <a:chOff x="2880" y="480"/>
            <a:chExt cx="2688" cy="2064"/>
          </a:xfrm>
        </p:grpSpPr>
        <p:grpSp>
          <p:nvGrpSpPr>
            <p:cNvPr id="39945" name="Group 9"/>
            <p:cNvGrpSpPr>
              <a:grpSpLocks/>
            </p:cNvGrpSpPr>
            <p:nvPr/>
          </p:nvGrpSpPr>
          <p:grpSpPr bwMode="auto">
            <a:xfrm>
              <a:off x="2880" y="480"/>
              <a:ext cx="2592" cy="1944"/>
              <a:chOff x="2880" y="480"/>
              <a:chExt cx="2592" cy="1944"/>
            </a:xfrm>
          </p:grpSpPr>
          <p:pic>
            <p:nvPicPr>
              <p:cNvPr id="39947" name="Picture 10" descr="spread plat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480"/>
                <a:ext cx="2592" cy="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Text Box 11"/>
              <p:cNvSpPr txBox="1">
                <a:spLocks noChangeArrowheads="1"/>
              </p:cNvSpPr>
              <p:nvPr/>
            </p:nvSpPr>
            <p:spPr bwMode="auto">
              <a:xfrm>
                <a:off x="3024" y="487"/>
                <a:ext cx="14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a:t>Flame sterilize the spreader</a:t>
                </a:r>
              </a:p>
            </p:txBody>
          </p:sp>
        </p:grpSp>
        <p:sp>
          <p:nvSpPr>
            <p:cNvPr id="39946" name="Rectangle 12"/>
            <p:cNvSpPr>
              <a:spLocks noChangeArrowheads="1"/>
            </p:cNvSpPr>
            <p:nvPr/>
          </p:nvSpPr>
          <p:spPr bwMode="auto">
            <a:xfrm>
              <a:off x="2880" y="2256"/>
              <a:ext cx="2688" cy="288"/>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6" name="Group 13"/>
          <p:cNvGrpSpPr>
            <a:grpSpLocks/>
          </p:cNvGrpSpPr>
          <p:nvPr/>
        </p:nvGrpSpPr>
        <p:grpSpPr bwMode="auto">
          <a:xfrm>
            <a:off x="2133600" y="3810000"/>
            <a:ext cx="4724400" cy="3352800"/>
            <a:chOff x="1488" y="2352"/>
            <a:chExt cx="2976" cy="2112"/>
          </a:xfrm>
        </p:grpSpPr>
        <p:pic>
          <p:nvPicPr>
            <p:cNvPr id="39942" name="Picture 14" descr="spread plat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2352"/>
              <a:ext cx="268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15"/>
            <p:cNvSpPr txBox="1">
              <a:spLocks noChangeArrowheads="1"/>
            </p:cNvSpPr>
            <p:nvPr/>
          </p:nvSpPr>
          <p:spPr bwMode="auto">
            <a:xfrm>
              <a:off x="3504" y="3168"/>
              <a:ext cx="720"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a:t>Spread the cells onto the agar plate</a:t>
              </a:r>
            </a:p>
          </p:txBody>
        </p:sp>
        <p:sp>
          <p:nvSpPr>
            <p:cNvPr id="39944" name="Rectangle 16"/>
            <p:cNvSpPr>
              <a:spLocks noChangeArrowheads="1"/>
            </p:cNvSpPr>
            <p:nvPr/>
          </p:nvSpPr>
          <p:spPr bwMode="auto">
            <a:xfrm>
              <a:off x="1488" y="4176"/>
              <a:ext cx="2976" cy="288"/>
            </a:xfrm>
            <a:prstGeom prst="rect">
              <a:avLst/>
            </a:prstGeom>
            <a:solidFill>
              <a:schemeClr val="bg1"/>
            </a:solidFill>
            <a:ln w="9525">
              <a:solidFill>
                <a:schemeClr val="bg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Tree>
    <p:extLst>
      <p:ext uri="{BB962C8B-B14F-4D97-AF65-F5344CB8AC3E}">
        <p14:creationId xmlns:p14="http://schemas.microsoft.com/office/powerpoint/2010/main" val="3676879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274638"/>
            <a:ext cx="9144000" cy="1143000"/>
          </a:xfrm>
        </p:spPr>
        <p:txBody>
          <a:bodyPr/>
          <a:lstStyle/>
          <a:p>
            <a:r>
              <a:rPr lang="en-US" altLang="en-US" sz="3200" smtClean="0"/>
              <a:t>Optical Density (OD) Measurements </a:t>
            </a:r>
            <a:br>
              <a:rPr lang="en-US" altLang="en-US" sz="3200" smtClean="0"/>
            </a:br>
            <a:r>
              <a:rPr lang="en-US" altLang="en-US" sz="3200" smtClean="0"/>
              <a:t>using a Spectrophotometer</a:t>
            </a:r>
          </a:p>
        </p:txBody>
      </p:sp>
      <p:pic>
        <p:nvPicPr>
          <p:cNvPr id="4096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29627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501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pecd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8768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2743200"/>
            <a:ext cx="46101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3"/>
          <p:cNvSpPr txBox="1">
            <a:spLocks noChangeArrowheads="1"/>
          </p:cNvSpPr>
          <p:nvPr/>
        </p:nvSpPr>
        <p:spPr bwMode="auto">
          <a:xfrm>
            <a:off x="0" y="3657600"/>
            <a:ext cx="4495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a:t>Spectrophometers measure Optical Density.  Knowing the OD or, one can determine the growth rate (u) and from the growth rate, the doubling time (T</a:t>
            </a:r>
            <a:r>
              <a:rPr lang="en-US" altLang="en-US" baseline="-25000"/>
              <a:t>d</a:t>
            </a:r>
            <a:r>
              <a:rPr lang="en-US" altLang="en-US"/>
              <a:t>) of the fed-batch culture can be determined.</a:t>
            </a:r>
          </a:p>
        </p:txBody>
      </p:sp>
    </p:spTree>
    <p:extLst>
      <p:ext uri="{BB962C8B-B14F-4D97-AF65-F5344CB8AC3E}">
        <p14:creationId xmlns:p14="http://schemas.microsoft.com/office/powerpoint/2010/main" val="1980463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Monitoring The Product (Protein)</a:t>
            </a:r>
          </a:p>
        </p:txBody>
      </p:sp>
      <p:sp>
        <p:nvSpPr>
          <p:cNvPr id="43011" name="Content Placeholder 2"/>
          <p:cNvSpPr>
            <a:spLocks noGrp="1"/>
          </p:cNvSpPr>
          <p:nvPr>
            <p:ph idx="1"/>
          </p:nvPr>
        </p:nvSpPr>
        <p:spPr>
          <a:xfrm>
            <a:off x="0" y="1905000"/>
            <a:ext cx="9144000" cy="2209800"/>
          </a:xfrm>
        </p:spPr>
        <p:txBody>
          <a:bodyPr/>
          <a:lstStyle/>
          <a:p>
            <a:pPr marL="514350" indent="-514350" algn="ctr">
              <a:buFont typeface="Arial" panose="020B0604020202020204" pitchFamily="34" charset="0"/>
              <a:buNone/>
            </a:pPr>
            <a:r>
              <a:rPr lang="en-US" altLang="en-US" smtClean="0"/>
              <a:t>A uv-visible spectrophometer may be set at 280nm to determine the concentration of protein in the media.</a:t>
            </a:r>
          </a:p>
          <a:p>
            <a:pPr marL="514350" indent="-514350" algn="ctr">
              <a:buFont typeface="Arial" panose="020B0604020202020204" pitchFamily="34" charset="0"/>
              <a:buNone/>
            </a:pPr>
            <a:endParaRPr lang="en-US" altLang="en-US" smtClean="0"/>
          </a:p>
        </p:txBody>
      </p:sp>
    </p:spTree>
    <p:extLst>
      <p:ext uri="{BB962C8B-B14F-4D97-AF65-F5344CB8AC3E}">
        <p14:creationId xmlns:p14="http://schemas.microsoft.com/office/powerpoint/2010/main" val="4268874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i="1" smtClean="0"/>
              <a:t>Escherichia coli – </a:t>
            </a:r>
            <a:r>
              <a:rPr lang="en-US" altLang="en-US" smtClean="0"/>
              <a:t>GFP </a:t>
            </a:r>
            <a:endParaRPr lang="en-US" altLang="en-US" i="1" smtClean="0"/>
          </a:p>
        </p:txBody>
      </p:sp>
      <p:sp>
        <p:nvSpPr>
          <p:cNvPr id="6147" name="Text Placeholder 3"/>
          <p:cNvSpPr>
            <a:spLocks noGrp="1"/>
          </p:cNvSpPr>
          <p:nvPr>
            <p:ph type="body" idx="1"/>
          </p:nvPr>
        </p:nvSpPr>
        <p:spPr/>
        <p:txBody>
          <a:bodyPr/>
          <a:lstStyle/>
          <a:p>
            <a:pPr algn="ctr"/>
            <a:r>
              <a:rPr lang="en-US" altLang="en-US" i="1" smtClean="0"/>
              <a:t>Escherichia coli</a:t>
            </a:r>
          </a:p>
        </p:txBody>
      </p:sp>
      <p:pic>
        <p:nvPicPr>
          <p:cNvPr id="6148" name="Content Placeholder 10" descr="ecoli.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2362200"/>
            <a:ext cx="4351338" cy="3429000"/>
          </a:xfrm>
        </p:spPr>
      </p:pic>
      <p:sp>
        <p:nvSpPr>
          <p:cNvPr id="6149" name="Text Placeholder 5"/>
          <p:cNvSpPr>
            <a:spLocks noGrp="1"/>
          </p:cNvSpPr>
          <p:nvPr>
            <p:ph type="body" sz="quarter" idx="3"/>
          </p:nvPr>
        </p:nvSpPr>
        <p:spPr/>
        <p:txBody>
          <a:bodyPr/>
          <a:lstStyle/>
          <a:p>
            <a:pPr algn="ctr"/>
            <a:r>
              <a:rPr lang="en-US" altLang="en-US" smtClean="0"/>
              <a:t>Green Fluorescent Protein</a:t>
            </a:r>
          </a:p>
        </p:txBody>
      </p:sp>
      <p:pic>
        <p:nvPicPr>
          <p:cNvPr id="6150" name="Picture 2" descr="crystalstructure"/>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210175" y="2174875"/>
            <a:ext cx="2911475" cy="3951288"/>
          </a:xfrm>
          <a:noFill/>
        </p:spPr>
      </p:pic>
    </p:spTree>
    <p:extLst>
      <p:ext uri="{BB962C8B-B14F-4D97-AF65-F5344CB8AC3E}">
        <p14:creationId xmlns:p14="http://schemas.microsoft.com/office/powerpoint/2010/main" val="2512181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685800"/>
          </a:xfrm>
        </p:spPr>
        <p:txBody>
          <a:bodyPr rtlCol="0">
            <a:normAutofit fontScale="90000"/>
          </a:bodyPr>
          <a:lstStyle/>
          <a:p>
            <a:pPr fontAlgn="auto">
              <a:spcAft>
                <a:spcPts val="0"/>
              </a:spcAft>
              <a:defRPr/>
            </a:pPr>
            <a:r>
              <a:rPr lang="en-US" sz="4000" smtClean="0"/>
              <a:t>Monitoring Growth Conditions</a:t>
            </a:r>
          </a:p>
        </p:txBody>
      </p:sp>
      <p:sp>
        <p:nvSpPr>
          <p:cNvPr id="44035" name="Rectangle 3"/>
          <p:cNvSpPr>
            <a:spLocks noGrp="1" noChangeArrowheads="1"/>
          </p:cNvSpPr>
          <p:nvPr>
            <p:ph type="body" idx="1"/>
          </p:nvPr>
        </p:nvSpPr>
        <p:spPr>
          <a:xfrm>
            <a:off x="0" y="914400"/>
            <a:ext cx="9144000" cy="6096000"/>
          </a:xfrm>
        </p:spPr>
        <p:txBody>
          <a:bodyPr/>
          <a:lstStyle/>
          <a:p>
            <a:r>
              <a:rPr lang="en-US" altLang="en-US" sz="2400" smtClean="0"/>
              <a:t>pH – Often drops as cells grow and divide, if the culture doesn’t get enough oxygen so that glucose is broken down by glycolysis into lactic acid which crosses the cell membrane enters the media and creates an acid environment.  If there is plenty of oxygen, glucose is broken down into pyruvic acid which enters the mitochondria producing H</a:t>
            </a:r>
            <a:r>
              <a:rPr lang="en-US" altLang="en-US" sz="2400" baseline="-25000" smtClean="0"/>
              <a:t>2</a:t>
            </a:r>
            <a:r>
              <a:rPr lang="en-US" altLang="en-US" sz="2400" smtClean="0"/>
              <a:t>0, CO</a:t>
            </a:r>
            <a:r>
              <a:rPr lang="en-US" altLang="en-US" sz="2400" baseline="-25000" smtClean="0"/>
              <a:t>2</a:t>
            </a:r>
            <a:r>
              <a:rPr lang="en-US" altLang="en-US" sz="2400" smtClean="0"/>
              <a:t>, and energy (ATP and heat).</a:t>
            </a:r>
          </a:p>
          <a:p>
            <a:r>
              <a:rPr lang="en-US" altLang="en-US" sz="2400" smtClean="0"/>
              <a:t>Analyate analysis - Glucose concentration measurements using an analyate analyzer such as a Biolyzer or a Nova, allows us to determine when glucose has been used up and therefore when to start feeding methanol for protein production or to determine when lactate is being produced, a sign of anerobic respiration </a:t>
            </a:r>
          </a:p>
          <a:p>
            <a:r>
              <a:rPr lang="en-US" altLang="en-US" sz="2400" smtClean="0"/>
              <a:t>Temperature – Each cell type needs different temperature; </a:t>
            </a:r>
            <a:r>
              <a:rPr lang="en-US" altLang="en-US" sz="2400" i="1" smtClean="0"/>
              <a:t>Pichia pastoris</a:t>
            </a:r>
            <a:r>
              <a:rPr lang="en-US" altLang="en-US" sz="2400" smtClean="0"/>
              <a:t> require 30 degrees C.</a:t>
            </a:r>
          </a:p>
          <a:p>
            <a:r>
              <a:rPr lang="en-US" altLang="en-US" sz="2400" smtClean="0"/>
              <a:t>Dissolved Oxygen – Oxygen is needed to accept protons from the NADH hydrogen atoms in the mitochondrial electron transport chain.</a:t>
            </a:r>
          </a:p>
          <a:p>
            <a:endParaRPr lang="en-US" altLang="en-US" sz="2400" smtClean="0"/>
          </a:p>
          <a:p>
            <a:endParaRPr lang="en-US" altLang="en-US" smtClean="0"/>
          </a:p>
        </p:txBody>
      </p:sp>
    </p:spTree>
    <p:extLst>
      <p:ext uri="{BB962C8B-B14F-4D97-AF65-F5344CB8AC3E}">
        <p14:creationId xmlns:p14="http://schemas.microsoft.com/office/powerpoint/2010/main" val="1553329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563563"/>
          </a:xfrm>
        </p:spPr>
        <p:txBody>
          <a:bodyPr rtlCol="0">
            <a:normAutofit fontScale="90000"/>
          </a:bodyPr>
          <a:lstStyle/>
          <a:p>
            <a:pPr fontAlgn="auto">
              <a:spcAft>
                <a:spcPts val="0"/>
              </a:spcAft>
              <a:defRPr/>
            </a:pPr>
            <a:r>
              <a:rPr lang="en-US" smtClean="0"/>
              <a:t>Process Control</a:t>
            </a:r>
          </a:p>
        </p:txBody>
      </p:sp>
      <p:sp>
        <p:nvSpPr>
          <p:cNvPr id="45059" name="Content Placeholder 2"/>
          <p:cNvSpPr>
            <a:spLocks noGrp="1"/>
          </p:cNvSpPr>
          <p:nvPr>
            <p:ph idx="1"/>
          </p:nvPr>
        </p:nvSpPr>
        <p:spPr>
          <a:xfrm>
            <a:off x="381000" y="609600"/>
            <a:ext cx="8229600" cy="6096000"/>
          </a:xfrm>
        </p:spPr>
        <p:txBody>
          <a:bodyPr/>
          <a:lstStyle/>
          <a:p>
            <a:r>
              <a:rPr lang="en-US" altLang="en-US" sz="2200" smtClean="0"/>
              <a:t>Head Plate</a:t>
            </a:r>
          </a:p>
          <a:p>
            <a:pPr lvl="1"/>
            <a:r>
              <a:rPr lang="en-US" altLang="en-US" sz="2200" smtClean="0"/>
              <a:t>Stirrer motor mount (motor controls the agitation rate)</a:t>
            </a:r>
          </a:p>
          <a:p>
            <a:pPr lvl="1"/>
            <a:r>
              <a:rPr lang="en-US" altLang="en-US" sz="2200" smtClean="0"/>
              <a:t>Condenser (outlet) </a:t>
            </a:r>
          </a:p>
          <a:p>
            <a:pPr lvl="1"/>
            <a:r>
              <a:rPr lang="en-US" altLang="en-US" sz="2200" smtClean="0"/>
              <a:t>Inoculation port (pump seed reactor contents here)</a:t>
            </a:r>
          </a:p>
          <a:p>
            <a:pPr lvl="1"/>
            <a:r>
              <a:rPr lang="en-US" altLang="en-US" sz="2200" smtClean="0"/>
              <a:t>pH probe (measures pH of media; negative feedback loop adds acid or base)</a:t>
            </a:r>
          </a:p>
          <a:p>
            <a:pPr lvl="1"/>
            <a:r>
              <a:rPr lang="en-US" altLang="en-US" sz="2200" smtClean="0"/>
              <a:t>Thermo well port (put temperature probe in here to measure temperature; negative feedback loop cools or heats)</a:t>
            </a:r>
          </a:p>
          <a:p>
            <a:pPr lvl="1"/>
            <a:r>
              <a:rPr lang="en-US" altLang="en-US" sz="2200" smtClean="0"/>
              <a:t>Sparger (bubbles gasses into media) </a:t>
            </a:r>
          </a:p>
          <a:p>
            <a:pPr lvl="1"/>
            <a:r>
              <a:rPr lang="en-US" altLang="en-US" sz="2200" smtClean="0"/>
              <a:t>Feed bottle (to add glucose, acid or base, methanol)</a:t>
            </a:r>
          </a:p>
          <a:p>
            <a:pPr lvl="1"/>
            <a:r>
              <a:rPr lang="en-US" altLang="en-US" sz="2200" smtClean="0"/>
              <a:t>DO probe (measures dissolved oxygen in the media; negative feedback loops control agitation, air and oxygen)</a:t>
            </a:r>
          </a:p>
          <a:p>
            <a:pPr lvl="1"/>
            <a:r>
              <a:rPr lang="en-US" altLang="en-US" sz="2200" smtClean="0"/>
              <a:t>Harvest port (for harvesting batch)</a:t>
            </a:r>
          </a:p>
          <a:p>
            <a:pPr lvl="1"/>
            <a:r>
              <a:rPr lang="en-US" altLang="en-US" sz="2200" smtClean="0"/>
              <a:t>Impeller (like a propeller – moves fluid and propelled by motor)</a:t>
            </a:r>
          </a:p>
          <a:p>
            <a:r>
              <a:rPr lang="en-US" altLang="en-US" sz="2200" smtClean="0"/>
              <a:t>Computer Controller</a:t>
            </a:r>
          </a:p>
          <a:p>
            <a:endParaRPr lang="en-US" altLang="en-US" smtClean="0"/>
          </a:p>
        </p:txBody>
      </p:sp>
    </p:spTree>
    <p:extLst>
      <p:ext uri="{BB962C8B-B14F-4D97-AF65-F5344CB8AC3E}">
        <p14:creationId xmlns:p14="http://schemas.microsoft.com/office/powerpoint/2010/main" val="3602847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74638"/>
            <a:ext cx="9144000" cy="1143000"/>
          </a:xfrm>
        </p:spPr>
        <p:txBody>
          <a:bodyPr rtlCol="0">
            <a:normAutofit fontScale="90000"/>
          </a:bodyPr>
          <a:lstStyle/>
          <a:p>
            <a:pPr fontAlgn="auto">
              <a:spcAft>
                <a:spcPts val="0"/>
              </a:spcAft>
              <a:defRPr/>
            </a:pPr>
            <a:r>
              <a:rPr lang="en-US" sz="3800" smtClean="0"/>
              <a:t>Parameters Monitored </a:t>
            </a:r>
            <a:br>
              <a:rPr lang="en-US" sz="3800" smtClean="0"/>
            </a:br>
            <a:r>
              <a:rPr lang="en-US" sz="3800" smtClean="0"/>
              <a:t>(most Process-Control via feedback loops)</a:t>
            </a:r>
          </a:p>
        </p:txBody>
      </p:sp>
      <p:sp>
        <p:nvSpPr>
          <p:cNvPr id="46083" name="Content Placeholder 2"/>
          <p:cNvSpPr>
            <a:spLocks noGrp="1"/>
          </p:cNvSpPr>
          <p:nvPr>
            <p:ph idx="1"/>
          </p:nvPr>
        </p:nvSpPr>
        <p:spPr>
          <a:xfrm>
            <a:off x="304800" y="1600200"/>
            <a:ext cx="8686800" cy="4525963"/>
          </a:xfrm>
        </p:spPr>
        <p:txBody>
          <a:bodyPr/>
          <a:lstStyle/>
          <a:p>
            <a:r>
              <a:rPr lang="en-US" altLang="en-US" smtClean="0"/>
              <a:t>pH (via addition of base or acid)</a:t>
            </a:r>
          </a:p>
          <a:p>
            <a:r>
              <a:rPr lang="en-US" altLang="en-US" smtClean="0"/>
              <a:t>Temperature (via jackets that heat or cool)</a:t>
            </a:r>
          </a:p>
          <a:p>
            <a:r>
              <a:rPr lang="en-US" altLang="en-US" smtClean="0"/>
              <a:t>Oxygen (via sparging air or oxygen and agitation)</a:t>
            </a:r>
          </a:p>
          <a:p>
            <a:r>
              <a:rPr lang="en-US" altLang="en-US" smtClean="0"/>
              <a:t>Rate of Agitation (via need for air or oxygen)</a:t>
            </a:r>
          </a:p>
          <a:p>
            <a:r>
              <a:rPr lang="en-US" altLang="en-US" smtClean="0"/>
              <a:t>Carbon Dioxide (via sparging)</a:t>
            </a:r>
          </a:p>
          <a:p>
            <a:r>
              <a:rPr lang="en-US" altLang="en-US" smtClean="0"/>
              <a:t>Feed (via addition of appropriate nutrients)</a:t>
            </a:r>
          </a:p>
          <a:p>
            <a:r>
              <a:rPr lang="en-US" altLang="en-US" smtClean="0"/>
              <a:t>OD (via spectrophotometer)</a:t>
            </a:r>
          </a:p>
          <a:p>
            <a:endParaRPr lang="en-US" altLang="en-US" smtClean="0"/>
          </a:p>
        </p:txBody>
      </p:sp>
    </p:spTree>
    <p:extLst>
      <p:ext uri="{BB962C8B-B14F-4D97-AF65-F5344CB8AC3E}">
        <p14:creationId xmlns:p14="http://schemas.microsoft.com/office/powerpoint/2010/main" val="1769303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990600"/>
          <a:ext cx="8534400" cy="5303838"/>
        </p:xfrm>
        <a:graphic>
          <a:graphicData uri="http://schemas.openxmlformats.org/drawingml/2006/table">
            <a:tbl>
              <a:tblPr firstRow="1" bandRow="1">
                <a:tableStyleId>{5C22544A-7EE6-4342-B048-85BDC9FD1C3A}</a:tableStyleId>
              </a:tblPr>
              <a:tblGrid>
                <a:gridCol w="2362201">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640118">
                <a:tc>
                  <a:txBody>
                    <a:bodyPr/>
                    <a:lstStyle/>
                    <a:p>
                      <a:r>
                        <a:rPr lang="en-US" sz="1800" dirty="0" smtClean="0"/>
                        <a:t>Parameter</a:t>
                      </a:r>
                      <a:endParaRPr lang="en-US" sz="1800" dirty="0"/>
                    </a:p>
                  </a:txBody>
                  <a:tcPr marT="45723" marB="45723"/>
                </a:tc>
                <a:tc>
                  <a:txBody>
                    <a:bodyPr/>
                    <a:lstStyle/>
                    <a:p>
                      <a:r>
                        <a:rPr lang="en-US" sz="1800" dirty="0" smtClean="0"/>
                        <a:t>Microbial </a:t>
                      </a:r>
                    </a:p>
                    <a:p>
                      <a:r>
                        <a:rPr lang="en-US" sz="1800" dirty="0" smtClean="0"/>
                        <a:t>Cell Culture</a:t>
                      </a:r>
                      <a:endParaRPr lang="en-US" sz="1800" dirty="0"/>
                    </a:p>
                  </a:txBody>
                  <a:tcPr marT="45723" marB="45723"/>
                </a:tc>
                <a:tc>
                  <a:txBody>
                    <a:bodyPr/>
                    <a:lstStyle/>
                    <a:p>
                      <a:r>
                        <a:rPr lang="en-US" sz="1800" dirty="0" smtClean="0"/>
                        <a:t>Mammalian</a:t>
                      </a:r>
                      <a:r>
                        <a:rPr lang="en-US" sz="1800" baseline="0" dirty="0" smtClean="0"/>
                        <a:t> </a:t>
                      </a:r>
                    </a:p>
                    <a:p>
                      <a:r>
                        <a:rPr lang="en-US" sz="1800" baseline="0" dirty="0" smtClean="0"/>
                        <a:t>Cell Culture</a:t>
                      </a:r>
                      <a:endParaRPr lang="en-US" sz="1800" dirty="0"/>
                    </a:p>
                  </a:txBody>
                  <a:tcPr marT="45723" marB="45723"/>
                </a:tc>
                <a:extLst>
                  <a:ext uri="{0D108BD9-81ED-4DB2-BD59-A6C34878D82A}">
                    <a16:rowId xmlns:a16="http://schemas.microsoft.com/office/drawing/2014/main" val="10000"/>
                  </a:ext>
                </a:extLst>
              </a:tr>
              <a:tr h="640118">
                <a:tc>
                  <a:txBody>
                    <a:bodyPr/>
                    <a:lstStyle/>
                    <a:p>
                      <a:r>
                        <a:rPr lang="en-US" sz="1800" dirty="0" smtClean="0"/>
                        <a:t>Growth Rate (u)</a:t>
                      </a:r>
                      <a:endParaRPr lang="en-US" sz="1800" dirty="0"/>
                    </a:p>
                  </a:txBody>
                  <a:tcPr marT="45723" marB="45723"/>
                </a:tc>
                <a:tc>
                  <a:txBody>
                    <a:bodyPr/>
                    <a:lstStyle/>
                    <a:p>
                      <a:r>
                        <a:rPr lang="en-US" sz="1800" dirty="0" smtClean="0"/>
                        <a:t>Doubling Time</a:t>
                      </a:r>
                      <a:r>
                        <a:rPr lang="en-US" sz="1800" baseline="0" dirty="0" smtClean="0"/>
                        <a:t> = minutes to hours</a:t>
                      </a:r>
                      <a:endParaRPr lang="en-US" sz="1800" dirty="0"/>
                    </a:p>
                  </a:txBody>
                  <a:tcPr marT="45723" marB="45723"/>
                </a:tc>
                <a:tc>
                  <a:txBody>
                    <a:bodyPr/>
                    <a:lstStyle/>
                    <a:p>
                      <a:r>
                        <a:rPr lang="en-US" sz="1800" dirty="0" smtClean="0"/>
                        <a:t>Doubling Time = days</a:t>
                      </a:r>
                      <a:endParaRPr lang="en-US" sz="1800" dirty="0"/>
                    </a:p>
                  </a:txBody>
                  <a:tcPr marT="45723" marB="45723"/>
                </a:tc>
                <a:extLst>
                  <a:ext uri="{0D108BD9-81ED-4DB2-BD59-A6C34878D82A}">
                    <a16:rowId xmlns:a16="http://schemas.microsoft.com/office/drawing/2014/main" val="10001"/>
                  </a:ext>
                </a:extLst>
              </a:tr>
              <a:tr h="914455">
                <a:tc>
                  <a:txBody>
                    <a:bodyPr/>
                    <a:lstStyle/>
                    <a:p>
                      <a:r>
                        <a:rPr lang="en-US" sz="1800" dirty="0" smtClean="0"/>
                        <a:t>Temperature (T)</a:t>
                      </a:r>
                    </a:p>
                  </a:txBody>
                  <a:tcPr marT="45723" marB="45723"/>
                </a:tc>
                <a:tc>
                  <a:txBody>
                    <a:bodyPr/>
                    <a:lstStyle/>
                    <a:p>
                      <a:r>
                        <a:rPr lang="en-US" sz="1800" dirty="0" smtClean="0"/>
                        <a:t>Great</a:t>
                      </a:r>
                      <a:r>
                        <a:rPr lang="en-US" sz="1800" baseline="0" dirty="0" smtClean="0"/>
                        <a:t> diversity:  -0 to +100 degrees (plus/minus 1)  C often by cooling</a:t>
                      </a:r>
                      <a:endParaRPr lang="en-US" sz="1800" dirty="0"/>
                    </a:p>
                  </a:txBody>
                  <a:tcPr marT="45723" marB="45723"/>
                </a:tc>
                <a:tc>
                  <a:txBody>
                    <a:bodyPr/>
                    <a:lstStyle/>
                    <a:p>
                      <a:r>
                        <a:rPr lang="en-US" sz="1800" dirty="0" smtClean="0"/>
                        <a:t>Most:  </a:t>
                      </a:r>
                      <a:r>
                        <a:rPr lang="en-US" sz="1800" baseline="0" dirty="0" smtClean="0"/>
                        <a:t>37 to 42 degrees C</a:t>
                      </a:r>
                    </a:p>
                    <a:p>
                      <a:r>
                        <a:rPr lang="en-US" sz="1800" baseline="0" dirty="0" smtClean="0"/>
                        <a:t>Control to plus or minus .1 degree C</a:t>
                      </a:r>
                      <a:endParaRPr lang="en-US" sz="1800" dirty="0"/>
                    </a:p>
                  </a:txBody>
                  <a:tcPr marT="45723" marB="45723"/>
                </a:tc>
                <a:extLst>
                  <a:ext uri="{0D108BD9-81ED-4DB2-BD59-A6C34878D82A}">
                    <a16:rowId xmlns:a16="http://schemas.microsoft.com/office/drawing/2014/main" val="10002"/>
                  </a:ext>
                </a:extLst>
              </a:tr>
              <a:tr h="914455">
                <a:tc>
                  <a:txBody>
                    <a:bodyPr/>
                    <a:lstStyle/>
                    <a:p>
                      <a:r>
                        <a:rPr lang="en-US" sz="1800" dirty="0" smtClean="0"/>
                        <a:t>pH</a:t>
                      </a:r>
                      <a:endParaRPr lang="en-US" sz="1800" dirty="0"/>
                    </a:p>
                  </a:txBody>
                  <a:tcPr marT="45723" marB="45723"/>
                </a:tc>
                <a:tc>
                  <a:txBody>
                    <a:bodyPr/>
                    <a:lstStyle/>
                    <a:p>
                      <a:r>
                        <a:rPr lang="en-US" sz="1800" dirty="0" smtClean="0"/>
                        <a:t>Great diversity:  </a:t>
                      </a:r>
                      <a:r>
                        <a:rPr lang="en-US" sz="1800" baseline="0" dirty="0" smtClean="0"/>
                        <a:t>pH 2-10 (</a:t>
                      </a:r>
                      <a:r>
                        <a:rPr lang="en-US" sz="1800" i="1" baseline="0" dirty="0" err="1" smtClean="0"/>
                        <a:t>Pichia</a:t>
                      </a:r>
                      <a:r>
                        <a:rPr lang="en-US" sz="1800" i="1" baseline="0" dirty="0" smtClean="0"/>
                        <a:t> </a:t>
                      </a:r>
                      <a:r>
                        <a:rPr lang="en-US" sz="1800" baseline="0" dirty="0" smtClean="0"/>
                        <a:t>= pH 5.8)</a:t>
                      </a:r>
                    </a:p>
                    <a:p>
                      <a:r>
                        <a:rPr lang="en-US" sz="1800" baseline="0" dirty="0" smtClean="0"/>
                        <a:t>Control  by adding acid or base </a:t>
                      </a:r>
                    </a:p>
                  </a:txBody>
                  <a:tcPr marT="45723" marB="45723"/>
                </a:tc>
                <a:tc>
                  <a:txBody>
                    <a:bodyPr/>
                    <a:lstStyle/>
                    <a:p>
                      <a:r>
                        <a:rPr lang="en-US" sz="1800" dirty="0" smtClean="0"/>
                        <a:t>Narrow range:  pH 6.8</a:t>
                      </a:r>
                      <a:r>
                        <a:rPr lang="en-US" sz="1800" baseline="0" dirty="0" smtClean="0"/>
                        <a:t> to 7.2</a:t>
                      </a:r>
                    </a:p>
                    <a:p>
                      <a:r>
                        <a:rPr lang="en-US" sz="1800" baseline="0" dirty="0" smtClean="0"/>
                        <a:t>(CHO = pH 7.2)</a:t>
                      </a:r>
                    </a:p>
                    <a:p>
                      <a:r>
                        <a:rPr lang="en-US" sz="1800" baseline="0" dirty="0" smtClean="0"/>
                        <a:t>Control by </a:t>
                      </a:r>
                      <a:r>
                        <a:rPr lang="en-US" sz="1800" baseline="0" dirty="0" err="1" smtClean="0"/>
                        <a:t>sparging</a:t>
                      </a:r>
                      <a:r>
                        <a:rPr lang="en-US" sz="1800" baseline="0" dirty="0" smtClean="0"/>
                        <a:t> CO</a:t>
                      </a:r>
                      <a:r>
                        <a:rPr lang="en-US" sz="1800" baseline="30000" dirty="0" smtClean="0"/>
                        <a:t>2</a:t>
                      </a:r>
                    </a:p>
                  </a:txBody>
                  <a:tcPr marT="45723" marB="45723"/>
                </a:tc>
                <a:extLst>
                  <a:ext uri="{0D108BD9-81ED-4DB2-BD59-A6C34878D82A}">
                    <a16:rowId xmlns:a16="http://schemas.microsoft.com/office/drawing/2014/main" val="10003"/>
                  </a:ext>
                </a:extLst>
              </a:tr>
              <a:tr h="914455">
                <a:tc>
                  <a:txBody>
                    <a:bodyPr/>
                    <a:lstStyle/>
                    <a:p>
                      <a:r>
                        <a:rPr lang="en-US" sz="1800" dirty="0" smtClean="0"/>
                        <a:t>Dissolved Oxygen</a:t>
                      </a:r>
                      <a:r>
                        <a:rPr lang="en-US" sz="1800" baseline="0" dirty="0" smtClean="0"/>
                        <a:t> (</a:t>
                      </a:r>
                      <a:r>
                        <a:rPr lang="en-US" sz="1800" dirty="0" smtClean="0"/>
                        <a:t>DO)</a:t>
                      </a:r>
                      <a:endParaRPr lang="en-US" sz="1800" dirty="0"/>
                    </a:p>
                  </a:txBody>
                  <a:tcPr marT="45723" marB="45723"/>
                </a:tc>
                <a:tc>
                  <a:txBody>
                    <a:bodyPr/>
                    <a:lstStyle/>
                    <a:p>
                      <a:r>
                        <a:rPr lang="en-US" sz="1800" dirty="0" smtClean="0"/>
                        <a:t>Air or Oxygen</a:t>
                      </a:r>
                      <a:r>
                        <a:rPr lang="en-US" sz="1800" baseline="0" dirty="0" smtClean="0"/>
                        <a:t> </a:t>
                      </a:r>
                      <a:r>
                        <a:rPr lang="en-US" sz="1800" baseline="0" dirty="0" err="1" smtClean="0"/>
                        <a:t>sparged</a:t>
                      </a:r>
                      <a:endParaRPr lang="en-US" sz="1800" baseline="0" dirty="0" smtClean="0"/>
                    </a:p>
                    <a:p>
                      <a:r>
                        <a:rPr lang="en-US" sz="1800" baseline="0" dirty="0" smtClean="0"/>
                        <a:t>Robust cell walls allow rigorous </a:t>
                      </a:r>
                      <a:r>
                        <a:rPr lang="en-US" sz="1800" baseline="0" dirty="0" err="1" smtClean="0"/>
                        <a:t>sparging</a:t>
                      </a:r>
                      <a:endParaRPr lang="en-US" sz="1800" dirty="0"/>
                    </a:p>
                  </a:txBody>
                  <a:tcPr marT="45723" marB="45723"/>
                </a:tc>
                <a:tc>
                  <a:txBody>
                    <a:bodyPr/>
                    <a:lstStyle/>
                    <a:p>
                      <a:r>
                        <a:rPr lang="en-US" sz="1800" dirty="0" smtClean="0"/>
                        <a:t>Air </a:t>
                      </a:r>
                      <a:r>
                        <a:rPr lang="en-US" sz="1800" dirty="0" err="1" smtClean="0"/>
                        <a:t>sparged</a:t>
                      </a:r>
                      <a:endParaRPr lang="en-US" sz="1800" dirty="0" smtClean="0"/>
                    </a:p>
                    <a:p>
                      <a:r>
                        <a:rPr lang="en-US" sz="1800" dirty="0" smtClean="0"/>
                        <a:t>Extremely shear</a:t>
                      </a:r>
                      <a:r>
                        <a:rPr lang="en-US" sz="1800" baseline="0" dirty="0" smtClean="0"/>
                        <a:t> sensitive use sintered </a:t>
                      </a:r>
                      <a:r>
                        <a:rPr lang="en-US" sz="1800" baseline="0" dirty="0" err="1" smtClean="0"/>
                        <a:t>sparger</a:t>
                      </a:r>
                      <a:endParaRPr lang="en-US" sz="1800" dirty="0"/>
                    </a:p>
                  </a:txBody>
                  <a:tcPr marT="45723" marB="45723"/>
                </a:tc>
                <a:extLst>
                  <a:ext uri="{0D108BD9-81ED-4DB2-BD59-A6C34878D82A}">
                    <a16:rowId xmlns:a16="http://schemas.microsoft.com/office/drawing/2014/main" val="10004"/>
                  </a:ext>
                </a:extLst>
              </a:tr>
              <a:tr h="640118">
                <a:tc>
                  <a:txBody>
                    <a:bodyPr/>
                    <a:lstStyle/>
                    <a:p>
                      <a:r>
                        <a:rPr lang="en-US" sz="1800" dirty="0" smtClean="0"/>
                        <a:t>Agitation</a:t>
                      </a:r>
                      <a:r>
                        <a:rPr lang="en-US" sz="1800" baseline="0" dirty="0" smtClean="0"/>
                        <a:t> Rate</a:t>
                      </a:r>
                      <a:endParaRPr lang="en-US" sz="1800" dirty="0"/>
                    </a:p>
                  </a:txBody>
                  <a:tcPr marT="45723" marB="45723"/>
                </a:tc>
                <a:tc>
                  <a:txBody>
                    <a:bodyPr/>
                    <a:lstStyle/>
                    <a:p>
                      <a:r>
                        <a:rPr lang="en-US" sz="1800" baseline="0" dirty="0" smtClean="0"/>
                        <a:t>Agitation rates can be &gt;800rpm Use </a:t>
                      </a:r>
                      <a:r>
                        <a:rPr lang="en-US" sz="1800" baseline="0" dirty="0" err="1" smtClean="0"/>
                        <a:t>Rushton</a:t>
                      </a:r>
                      <a:r>
                        <a:rPr lang="en-US" sz="1800" baseline="0" dirty="0" smtClean="0"/>
                        <a:t> impeller</a:t>
                      </a:r>
                      <a:endParaRPr lang="en-US" sz="1800" dirty="0"/>
                    </a:p>
                  </a:txBody>
                  <a:tcPr marT="45723" marB="45723"/>
                </a:tc>
                <a:tc>
                  <a:txBody>
                    <a:bodyPr/>
                    <a:lstStyle/>
                    <a:p>
                      <a:r>
                        <a:rPr lang="en-US" sz="1800" baseline="0" dirty="0" smtClean="0"/>
                        <a:t>Agitation rates &lt;150rpm </a:t>
                      </a:r>
                    </a:p>
                    <a:p>
                      <a:r>
                        <a:rPr lang="en-US" sz="1800" baseline="0" dirty="0" smtClean="0"/>
                        <a:t>Use </a:t>
                      </a:r>
                      <a:r>
                        <a:rPr lang="en-US" sz="1800" baseline="0" dirty="0" err="1" smtClean="0"/>
                        <a:t>maine</a:t>
                      </a:r>
                      <a:r>
                        <a:rPr lang="en-US" sz="1800" baseline="0" dirty="0" smtClean="0"/>
                        <a:t> impeller</a:t>
                      </a:r>
                      <a:endParaRPr lang="en-US" sz="1800" dirty="0"/>
                    </a:p>
                  </a:txBody>
                  <a:tcPr marT="45723" marB="45723"/>
                </a:tc>
                <a:extLst>
                  <a:ext uri="{0D108BD9-81ED-4DB2-BD59-A6C34878D82A}">
                    <a16:rowId xmlns:a16="http://schemas.microsoft.com/office/drawing/2014/main" val="10005"/>
                  </a:ext>
                </a:extLst>
              </a:tr>
              <a:tr h="640118">
                <a:tc>
                  <a:txBody>
                    <a:bodyPr/>
                    <a:lstStyle/>
                    <a:p>
                      <a:r>
                        <a:rPr lang="en-US" sz="1800" dirty="0" smtClean="0"/>
                        <a:t>Foam</a:t>
                      </a:r>
                      <a:endParaRPr lang="en-US" sz="1800" dirty="0"/>
                    </a:p>
                  </a:txBody>
                  <a:tcPr marT="45723" marB="45723"/>
                </a:tc>
                <a:tc>
                  <a:txBody>
                    <a:bodyPr/>
                    <a:lstStyle/>
                    <a:p>
                      <a:r>
                        <a:rPr lang="en-US" sz="1800" dirty="0" smtClean="0"/>
                        <a:t>Foam</a:t>
                      </a:r>
                      <a:r>
                        <a:rPr lang="en-US" sz="1800" baseline="0" dirty="0" smtClean="0"/>
                        <a:t> probe, anti-foam agent required</a:t>
                      </a:r>
                      <a:endParaRPr lang="en-US" sz="1800" dirty="0"/>
                    </a:p>
                  </a:txBody>
                  <a:tcPr marT="45723" marB="45723"/>
                </a:tc>
                <a:tc>
                  <a:txBody>
                    <a:bodyPr/>
                    <a:lstStyle/>
                    <a:p>
                      <a:r>
                        <a:rPr lang="en-US" sz="1800" dirty="0" smtClean="0"/>
                        <a:t>No foam probe</a:t>
                      </a:r>
                      <a:r>
                        <a:rPr lang="en-US" sz="1800" baseline="0" dirty="0" smtClean="0"/>
                        <a:t> or </a:t>
                      </a:r>
                      <a:r>
                        <a:rPr lang="en-US" sz="1800" dirty="0" smtClean="0"/>
                        <a:t>anti-foam required </a:t>
                      </a:r>
                      <a:endParaRPr lang="en-US" sz="1800" dirty="0"/>
                    </a:p>
                  </a:txBody>
                  <a:tcPr marT="45723" marB="45723"/>
                </a:tc>
                <a:extLst>
                  <a:ext uri="{0D108BD9-81ED-4DB2-BD59-A6C34878D82A}">
                    <a16:rowId xmlns:a16="http://schemas.microsoft.com/office/drawing/2014/main" val="10006"/>
                  </a:ext>
                </a:extLst>
              </a:tr>
            </a:tbl>
          </a:graphicData>
        </a:graphic>
      </p:graphicFrame>
      <p:sp>
        <p:nvSpPr>
          <p:cNvPr id="47140" name="Title 4"/>
          <p:cNvSpPr>
            <a:spLocks noGrp="1"/>
          </p:cNvSpPr>
          <p:nvPr>
            <p:ph type="title"/>
          </p:nvPr>
        </p:nvSpPr>
        <p:spPr>
          <a:xfrm>
            <a:off x="0" y="152400"/>
            <a:ext cx="9144000" cy="609600"/>
          </a:xfrm>
        </p:spPr>
        <p:txBody>
          <a:bodyPr/>
          <a:lstStyle/>
          <a:p>
            <a:r>
              <a:rPr lang="en-US" altLang="en-US" sz="2800" smtClean="0"/>
              <a:t>Characteristics of Microbial and Mammalian Cell Culture</a:t>
            </a:r>
          </a:p>
        </p:txBody>
      </p:sp>
    </p:spTree>
    <p:extLst>
      <p:ext uri="{BB962C8B-B14F-4D97-AF65-F5344CB8AC3E}">
        <p14:creationId xmlns:p14="http://schemas.microsoft.com/office/powerpoint/2010/main" val="2603409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76200"/>
            <a:ext cx="9144000" cy="1143000"/>
          </a:xfrm>
        </p:spPr>
        <p:txBody>
          <a:bodyPr/>
          <a:lstStyle/>
          <a:p>
            <a:r>
              <a:rPr lang="en-US" altLang="en-US" sz="3400" smtClean="0"/>
              <a:t>Temperature Control for Mammalian Cell Culture  </a:t>
            </a:r>
          </a:p>
        </p:txBody>
      </p:sp>
      <p:sp>
        <p:nvSpPr>
          <p:cNvPr id="24579" name="Rectangle 3"/>
          <p:cNvSpPr>
            <a:spLocks noGrp="1" noChangeArrowheads="1"/>
          </p:cNvSpPr>
          <p:nvPr>
            <p:ph type="body" sz="half" idx="1"/>
          </p:nvPr>
        </p:nvSpPr>
        <p:spPr>
          <a:xfrm>
            <a:off x="457200" y="990600"/>
            <a:ext cx="8153400" cy="990600"/>
          </a:xfrm>
        </p:spPr>
        <p:txBody>
          <a:bodyPr rtlCol="0">
            <a:normAutofit fontScale="92500" lnSpcReduction="20000"/>
          </a:bodyPr>
          <a:lstStyle/>
          <a:p>
            <a:pPr lvl="1" fontAlgn="auto">
              <a:spcBef>
                <a:spcPct val="0"/>
              </a:spcBef>
              <a:spcAft>
                <a:spcPts val="0"/>
              </a:spcAft>
              <a:buFontTx/>
              <a:buNone/>
              <a:defRPr/>
            </a:pPr>
            <a:r>
              <a:rPr lang="en-US" dirty="0" smtClean="0"/>
              <a:t>For mammalian cell culture heating is more critical than</a:t>
            </a:r>
          </a:p>
          <a:p>
            <a:pPr lvl="1" fontAlgn="auto">
              <a:spcBef>
                <a:spcPct val="0"/>
              </a:spcBef>
              <a:spcAft>
                <a:spcPts val="0"/>
              </a:spcAft>
              <a:buFontTx/>
              <a:buNone/>
              <a:defRPr/>
            </a:pPr>
            <a:r>
              <a:rPr lang="en-US" dirty="0" smtClean="0"/>
              <a:t>  cooling due to slow metabolic rates (doubling time) . </a:t>
            </a:r>
          </a:p>
          <a:p>
            <a:pPr lvl="1" fontAlgn="auto">
              <a:spcBef>
                <a:spcPct val="0"/>
              </a:spcBef>
              <a:spcAft>
                <a:spcPts val="0"/>
              </a:spcAft>
              <a:buFontTx/>
              <a:buNone/>
              <a:defRPr/>
            </a:pPr>
            <a:r>
              <a:rPr lang="en-US" dirty="0" smtClean="0"/>
              <a:t>	</a:t>
            </a:r>
          </a:p>
        </p:txBody>
      </p:sp>
      <p:pic>
        <p:nvPicPr>
          <p:cNvPr id="48132" name="Picture 4" descr="56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4114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applik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098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6"/>
          <p:cNvSpPr txBox="1">
            <a:spLocks noChangeArrowheads="1"/>
          </p:cNvSpPr>
          <p:nvPr/>
        </p:nvSpPr>
        <p:spPr bwMode="auto">
          <a:xfrm>
            <a:off x="4953000" y="6172200"/>
            <a:ext cx="394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Heating Blanket on single wall vessel</a:t>
            </a:r>
          </a:p>
        </p:txBody>
      </p:sp>
      <p:sp>
        <p:nvSpPr>
          <p:cNvPr id="48135" name="Text Box 7"/>
          <p:cNvSpPr txBox="1">
            <a:spLocks noChangeArrowheads="1"/>
          </p:cNvSpPr>
          <p:nvPr/>
        </p:nvSpPr>
        <p:spPr bwMode="auto">
          <a:xfrm>
            <a:off x="1752600" y="5334000"/>
            <a:ext cx="215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Temperature Probe</a:t>
            </a:r>
          </a:p>
        </p:txBody>
      </p:sp>
    </p:spTree>
    <p:extLst>
      <p:ext uri="{BB962C8B-B14F-4D97-AF65-F5344CB8AC3E}">
        <p14:creationId xmlns:p14="http://schemas.microsoft.com/office/powerpoint/2010/main" val="940324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76200"/>
            <a:ext cx="9144000" cy="1143000"/>
          </a:xfrm>
        </p:spPr>
        <p:txBody>
          <a:bodyPr/>
          <a:lstStyle/>
          <a:p>
            <a:r>
              <a:rPr lang="en-US" altLang="en-US" smtClean="0"/>
              <a:t>Jacketed Vessel for Heating or Cooling</a:t>
            </a:r>
          </a:p>
        </p:txBody>
      </p:sp>
      <p:sp>
        <p:nvSpPr>
          <p:cNvPr id="25603" name="Rectangle 3"/>
          <p:cNvSpPr>
            <a:spLocks noGrp="1" noChangeArrowheads="1"/>
          </p:cNvSpPr>
          <p:nvPr>
            <p:ph type="body" sz="half" idx="1"/>
          </p:nvPr>
        </p:nvSpPr>
        <p:spPr>
          <a:xfrm>
            <a:off x="762000" y="1143000"/>
            <a:ext cx="4038600" cy="5257800"/>
          </a:xfrm>
        </p:spPr>
        <p:txBody>
          <a:bodyPr rtlCol="0">
            <a:normAutofit lnSpcReduction="10000"/>
          </a:bodyPr>
          <a:lstStyle/>
          <a:p>
            <a:pPr fontAlgn="auto">
              <a:lnSpc>
                <a:spcPct val="90000"/>
              </a:lnSpc>
              <a:spcAft>
                <a:spcPts val="0"/>
              </a:spcAft>
              <a:buFontTx/>
              <a:buNone/>
              <a:defRPr/>
            </a:pPr>
            <a:endParaRPr lang="en-US" sz="2000" dirty="0" smtClean="0"/>
          </a:p>
          <a:p>
            <a:pPr fontAlgn="auto">
              <a:lnSpc>
                <a:spcPct val="90000"/>
              </a:lnSpc>
              <a:spcAft>
                <a:spcPts val="0"/>
              </a:spcAft>
              <a:buFontTx/>
              <a:buNone/>
              <a:defRPr/>
            </a:pPr>
            <a:r>
              <a:rPr lang="en-US" sz="2200" dirty="0" smtClean="0"/>
              <a:t>HEATING</a:t>
            </a:r>
          </a:p>
          <a:p>
            <a:pPr lvl="1" fontAlgn="auto">
              <a:lnSpc>
                <a:spcPct val="90000"/>
              </a:lnSpc>
              <a:spcAft>
                <a:spcPts val="0"/>
              </a:spcAft>
              <a:defRPr/>
            </a:pPr>
            <a:r>
              <a:rPr lang="en-US" sz="2200" dirty="0" smtClean="0"/>
              <a:t>City water</a:t>
            </a:r>
          </a:p>
          <a:p>
            <a:pPr lvl="1" fontAlgn="auto">
              <a:lnSpc>
                <a:spcPct val="90000"/>
              </a:lnSpc>
              <a:spcAft>
                <a:spcPts val="0"/>
              </a:spcAft>
              <a:defRPr/>
            </a:pPr>
            <a:r>
              <a:rPr lang="en-US" sz="2200" dirty="0" smtClean="0"/>
              <a:t>Heater with recirculation loop</a:t>
            </a:r>
          </a:p>
          <a:p>
            <a:pPr lvl="1" fontAlgn="auto">
              <a:lnSpc>
                <a:spcPct val="90000"/>
              </a:lnSpc>
              <a:spcAft>
                <a:spcPts val="0"/>
              </a:spcAft>
              <a:defRPr/>
            </a:pPr>
            <a:r>
              <a:rPr lang="en-US" sz="2200" dirty="0" smtClean="0"/>
              <a:t>Used to heat bioreactors for mammalian cell culture at 37 degrees Centigrade</a:t>
            </a:r>
          </a:p>
          <a:p>
            <a:pPr lvl="1" fontAlgn="auto">
              <a:lnSpc>
                <a:spcPct val="90000"/>
              </a:lnSpc>
              <a:spcAft>
                <a:spcPts val="0"/>
              </a:spcAft>
              <a:buFont typeface="Arial" panose="020B0604020202020204" pitchFamily="34" charset="0"/>
              <a:buNone/>
              <a:defRPr/>
            </a:pPr>
            <a:endParaRPr lang="en-US" sz="2200" dirty="0" smtClean="0"/>
          </a:p>
          <a:p>
            <a:pPr fontAlgn="auto">
              <a:lnSpc>
                <a:spcPct val="90000"/>
              </a:lnSpc>
              <a:spcAft>
                <a:spcPts val="0"/>
              </a:spcAft>
              <a:buFontTx/>
              <a:buNone/>
              <a:defRPr/>
            </a:pPr>
            <a:r>
              <a:rPr lang="en-US" sz="2200" dirty="0" smtClean="0"/>
              <a:t>COOLING</a:t>
            </a:r>
          </a:p>
          <a:p>
            <a:pPr lvl="1" fontAlgn="auto">
              <a:lnSpc>
                <a:spcPct val="90000"/>
              </a:lnSpc>
              <a:spcAft>
                <a:spcPts val="0"/>
              </a:spcAft>
              <a:defRPr/>
            </a:pPr>
            <a:r>
              <a:rPr lang="en-US" sz="2200" dirty="0" smtClean="0"/>
              <a:t>City water</a:t>
            </a:r>
          </a:p>
          <a:p>
            <a:pPr lvl="1" fontAlgn="auto">
              <a:lnSpc>
                <a:spcPct val="90000"/>
              </a:lnSpc>
              <a:spcAft>
                <a:spcPts val="0"/>
              </a:spcAft>
              <a:defRPr/>
            </a:pPr>
            <a:r>
              <a:rPr lang="en-US" sz="2200" dirty="0" smtClean="0"/>
              <a:t>Chiller with recirculation loop</a:t>
            </a:r>
          </a:p>
          <a:p>
            <a:pPr lvl="1" fontAlgn="auto">
              <a:lnSpc>
                <a:spcPct val="90000"/>
              </a:lnSpc>
              <a:spcAft>
                <a:spcPts val="0"/>
              </a:spcAft>
              <a:defRPr/>
            </a:pPr>
            <a:r>
              <a:rPr lang="en-US" sz="2200" dirty="0" smtClean="0"/>
              <a:t>Used to cool </a:t>
            </a:r>
            <a:r>
              <a:rPr lang="en-US" sz="2200" dirty="0" err="1" smtClean="0"/>
              <a:t>fermenters</a:t>
            </a:r>
            <a:r>
              <a:rPr lang="en-US" sz="2200" dirty="0" smtClean="0"/>
              <a:t>  for microbial cell culture, e.g.  </a:t>
            </a:r>
            <a:r>
              <a:rPr lang="en-US" sz="2200" i="1" dirty="0" err="1" smtClean="0"/>
              <a:t>Pichia</a:t>
            </a:r>
            <a:r>
              <a:rPr lang="en-US" sz="2200" i="1" dirty="0" smtClean="0"/>
              <a:t> </a:t>
            </a:r>
            <a:r>
              <a:rPr lang="en-US" sz="2200" i="1" dirty="0" err="1" smtClean="0"/>
              <a:t>pastoris</a:t>
            </a:r>
            <a:r>
              <a:rPr lang="en-US" sz="2200" i="1" dirty="0" smtClean="0"/>
              <a:t> </a:t>
            </a:r>
            <a:r>
              <a:rPr lang="en-US" sz="2200" dirty="0" smtClean="0"/>
              <a:t>or </a:t>
            </a:r>
            <a:r>
              <a:rPr lang="en-US" sz="2200" i="1" dirty="0" smtClean="0"/>
              <a:t>Escherichia coli</a:t>
            </a:r>
            <a:endParaRPr lang="en-US" sz="2200" dirty="0" smtClean="0">
              <a:solidFill>
                <a:schemeClr val="hlink"/>
              </a:solidFill>
            </a:endParaRPr>
          </a:p>
        </p:txBody>
      </p:sp>
      <p:pic>
        <p:nvPicPr>
          <p:cNvPr id="49156" name="Picture 4" descr="jacketed vessel"/>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r="49870" b="16609"/>
          <a:stretch>
            <a:fillRect/>
          </a:stretch>
        </p:blipFill>
        <p:spPr>
          <a:xfrm>
            <a:off x="5105400" y="1752600"/>
            <a:ext cx="3657600" cy="3465513"/>
          </a:xfrm>
          <a:solidFill>
            <a:srgbClr val="3366CC"/>
          </a:solidFill>
        </p:spPr>
      </p:pic>
    </p:spTree>
    <p:extLst>
      <p:ext uri="{BB962C8B-B14F-4D97-AF65-F5344CB8AC3E}">
        <p14:creationId xmlns:p14="http://schemas.microsoft.com/office/powerpoint/2010/main" val="1419549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8"/>
          <p:cNvSpPr>
            <a:spLocks noGrp="1"/>
          </p:cNvSpPr>
          <p:nvPr>
            <p:ph type="title"/>
          </p:nvPr>
        </p:nvSpPr>
        <p:spPr/>
        <p:txBody>
          <a:bodyPr/>
          <a:lstStyle/>
          <a:p>
            <a:r>
              <a:rPr lang="en-US" altLang="en-US" smtClean="0"/>
              <a:t>Process-Control Loops</a:t>
            </a:r>
          </a:p>
        </p:txBody>
      </p:sp>
      <p:sp>
        <p:nvSpPr>
          <p:cNvPr id="50179" name="Text Placeholder 9"/>
          <p:cNvSpPr>
            <a:spLocks noGrp="1"/>
          </p:cNvSpPr>
          <p:nvPr>
            <p:ph type="body" idx="1"/>
          </p:nvPr>
        </p:nvSpPr>
        <p:spPr/>
        <p:txBody>
          <a:bodyPr/>
          <a:lstStyle/>
          <a:p>
            <a:r>
              <a:rPr lang="en-US" altLang="en-US" smtClean="0"/>
              <a:t>pH Process-Control Loop</a:t>
            </a:r>
          </a:p>
        </p:txBody>
      </p:sp>
      <p:pic>
        <p:nvPicPr>
          <p:cNvPr id="50180" name="Content Placeholder 13" descr="pHloop.bmp"/>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 y="2667000"/>
            <a:ext cx="4268788" cy="2382838"/>
          </a:xfrm>
        </p:spPr>
      </p:pic>
      <p:sp>
        <p:nvSpPr>
          <p:cNvPr id="50181" name="Text Placeholder 11"/>
          <p:cNvSpPr>
            <a:spLocks noGrp="1"/>
          </p:cNvSpPr>
          <p:nvPr>
            <p:ph type="body" sz="quarter" idx="3"/>
          </p:nvPr>
        </p:nvSpPr>
        <p:spPr/>
        <p:txBody>
          <a:bodyPr/>
          <a:lstStyle/>
          <a:p>
            <a:r>
              <a:rPr lang="en-US" altLang="en-US" smtClean="0"/>
              <a:t>DO Process-Control Loop</a:t>
            </a:r>
          </a:p>
        </p:txBody>
      </p:sp>
      <p:pic>
        <p:nvPicPr>
          <p:cNvPr id="50182" name="Content Placeholder 14" descr="DOloop.bmp"/>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267200" y="2971800"/>
            <a:ext cx="4267200" cy="2005013"/>
          </a:xfrm>
        </p:spPr>
      </p:pic>
    </p:spTree>
    <p:extLst>
      <p:ext uri="{BB962C8B-B14F-4D97-AF65-F5344CB8AC3E}">
        <p14:creationId xmlns:p14="http://schemas.microsoft.com/office/powerpoint/2010/main" val="2950568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8229600" cy="715962"/>
          </a:xfrm>
        </p:spPr>
        <p:txBody>
          <a:bodyPr rtlCol="0">
            <a:normAutofit fontScale="90000"/>
          </a:bodyPr>
          <a:lstStyle/>
          <a:p>
            <a:pPr fontAlgn="auto">
              <a:spcAft>
                <a:spcPts val="0"/>
              </a:spcAft>
              <a:defRPr/>
            </a:pPr>
            <a:r>
              <a:rPr lang="en-US" smtClean="0"/>
              <a:t>PID Control</a:t>
            </a:r>
          </a:p>
        </p:txBody>
      </p:sp>
      <p:graphicFrame>
        <p:nvGraphicFramePr>
          <p:cNvPr id="1026" name="Object 2"/>
          <p:cNvGraphicFramePr>
            <a:graphicFrameLocks noChangeAspect="1"/>
          </p:cNvGraphicFramePr>
          <p:nvPr/>
        </p:nvGraphicFramePr>
        <p:xfrm>
          <a:off x="838200" y="1295400"/>
          <a:ext cx="7620000" cy="5259388"/>
        </p:xfrm>
        <a:graphic>
          <a:graphicData uri="http://schemas.openxmlformats.org/presentationml/2006/ole">
            <mc:AlternateContent xmlns:mc="http://schemas.openxmlformats.org/markup-compatibility/2006">
              <mc:Choice xmlns:v="urn:schemas-microsoft-com:vml" Requires="v">
                <p:oleObj spid="_x0000_s1027" name="Chart" r:id="rId4" imgW="3686251" imgH="2543251" progId="Excel.Chart.8">
                  <p:embed/>
                </p:oleObj>
              </mc:Choice>
              <mc:Fallback>
                <p:oleObj name="Chart" r:id="rId4" imgW="3686251" imgH="2543251" progId="Excel.Chart.8">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95400"/>
                        <a:ext cx="7620000" cy="525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5"/>
          <p:cNvSpPr txBox="1">
            <a:spLocks noChangeArrowheads="1"/>
          </p:cNvSpPr>
          <p:nvPr/>
        </p:nvSpPr>
        <p:spPr bwMode="auto">
          <a:xfrm>
            <a:off x="7010400" y="25146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No Control</a:t>
            </a:r>
          </a:p>
        </p:txBody>
      </p:sp>
      <p:sp>
        <p:nvSpPr>
          <p:cNvPr id="1029" name="Text Box 6"/>
          <p:cNvSpPr txBox="1">
            <a:spLocks noChangeArrowheads="1"/>
          </p:cNvSpPr>
          <p:nvPr/>
        </p:nvSpPr>
        <p:spPr bwMode="auto">
          <a:xfrm>
            <a:off x="5334000" y="3581400"/>
            <a:ext cx="1365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PID Control</a:t>
            </a:r>
          </a:p>
        </p:txBody>
      </p:sp>
    </p:spTree>
    <p:extLst>
      <p:ext uri="{BB962C8B-B14F-4D97-AF65-F5344CB8AC3E}">
        <p14:creationId xmlns:p14="http://schemas.microsoft.com/office/powerpoint/2010/main" val="7003983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54102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4"/>
          <p:cNvSpPr>
            <a:spLocks noGrp="1"/>
          </p:cNvSpPr>
          <p:nvPr>
            <p:ph type="title"/>
          </p:nvPr>
        </p:nvSpPr>
        <p:spPr/>
        <p:txBody>
          <a:bodyPr/>
          <a:lstStyle/>
          <a:p>
            <a:r>
              <a:rPr lang="en-US" altLang="en-US" smtClean="0"/>
              <a:t>GFP Expression Vector</a:t>
            </a:r>
          </a:p>
        </p:txBody>
      </p:sp>
    </p:spTree>
    <p:extLst>
      <p:ext uri="{BB962C8B-B14F-4D97-AF65-F5344CB8AC3E}">
        <p14:creationId xmlns:p14="http://schemas.microsoft.com/office/powerpoint/2010/main" val="2209341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792162"/>
          </a:xfrm>
        </p:spPr>
        <p:txBody>
          <a:bodyPr/>
          <a:lstStyle/>
          <a:p>
            <a:r>
              <a:rPr lang="en-US" altLang="en-US" smtClean="0"/>
              <a:t>Central Dogma of Biology</a:t>
            </a:r>
          </a:p>
        </p:txBody>
      </p:sp>
      <p:pic>
        <p:nvPicPr>
          <p:cNvPr id="8195" name="Content Placeholder 5" descr="central%20dogma.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1098550"/>
            <a:ext cx="5486400" cy="5529263"/>
          </a:xfrm>
        </p:spPr>
      </p:pic>
    </p:spTree>
    <p:extLst>
      <p:ext uri="{BB962C8B-B14F-4D97-AF65-F5344CB8AC3E}">
        <p14:creationId xmlns:p14="http://schemas.microsoft.com/office/powerpoint/2010/main" val="85286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868362"/>
          </a:xfrm>
        </p:spPr>
        <p:txBody>
          <a:bodyPr/>
          <a:lstStyle/>
          <a:p>
            <a:r>
              <a:rPr lang="en-US" altLang="en-US" smtClean="0"/>
              <a:t>Transformation and Cloning</a:t>
            </a:r>
          </a:p>
        </p:txBody>
      </p:sp>
      <p:pic>
        <p:nvPicPr>
          <p:cNvPr id="9219" name="Content Placeholder 4" descr="Ch9A1.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1219200"/>
            <a:ext cx="3922713" cy="5365750"/>
          </a:xfrm>
        </p:spPr>
      </p:pic>
    </p:spTree>
    <p:extLst>
      <p:ext uri="{BB962C8B-B14F-4D97-AF65-F5344CB8AC3E}">
        <p14:creationId xmlns:p14="http://schemas.microsoft.com/office/powerpoint/2010/main" val="65757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teri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2390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
          <p:cNvSpPr>
            <a:spLocks noGrp="1"/>
          </p:cNvSpPr>
          <p:nvPr>
            <p:ph type="title"/>
          </p:nvPr>
        </p:nvSpPr>
        <p:spPr/>
        <p:txBody>
          <a:bodyPr/>
          <a:lstStyle/>
          <a:p>
            <a:r>
              <a:rPr lang="en-US" altLang="en-US" i="1" smtClean="0"/>
              <a:t>Escherichia coli</a:t>
            </a:r>
          </a:p>
        </p:txBody>
      </p:sp>
    </p:spTree>
    <p:extLst>
      <p:ext uri="{BB962C8B-B14F-4D97-AF65-F5344CB8AC3E}">
        <p14:creationId xmlns:p14="http://schemas.microsoft.com/office/powerpoint/2010/main" val="2862435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0" y="0"/>
            <a:ext cx="9144000" cy="990600"/>
          </a:xfrm>
        </p:spPr>
        <p:txBody>
          <a:bodyPr/>
          <a:lstStyle/>
          <a:p>
            <a:r>
              <a:rPr lang="en-US" altLang="en-US" sz="3600" smtClean="0"/>
              <a:t>Two Stages to Production – Both Require ATP</a:t>
            </a:r>
          </a:p>
        </p:txBody>
      </p:sp>
      <p:sp>
        <p:nvSpPr>
          <p:cNvPr id="11267" name="Text Placeholder 6"/>
          <p:cNvSpPr>
            <a:spLocks noGrp="1"/>
          </p:cNvSpPr>
          <p:nvPr>
            <p:ph type="body" idx="1"/>
          </p:nvPr>
        </p:nvSpPr>
        <p:spPr/>
        <p:txBody>
          <a:bodyPr/>
          <a:lstStyle/>
          <a:p>
            <a:pPr algn="ctr"/>
            <a:r>
              <a:rPr lang="en-US" altLang="en-US" smtClean="0"/>
              <a:t>Cell Growth and Reproduction</a:t>
            </a:r>
          </a:p>
        </p:txBody>
      </p:sp>
      <p:sp>
        <p:nvSpPr>
          <p:cNvPr id="9" name="Text Placeholder 8"/>
          <p:cNvSpPr>
            <a:spLocks noGrp="1"/>
          </p:cNvSpPr>
          <p:nvPr>
            <p:ph type="body" sz="quarter" idx="3"/>
          </p:nvPr>
        </p:nvSpPr>
        <p:spPr>
          <a:xfrm>
            <a:off x="4419600" y="1219200"/>
            <a:ext cx="4422775" cy="1336675"/>
          </a:xfrm>
        </p:spPr>
        <p:txBody>
          <a:bodyPr rtlCol="0">
            <a:normAutofit lnSpcReduction="10000"/>
          </a:bodyPr>
          <a:lstStyle/>
          <a:p>
            <a:pPr algn="ctr" fontAlgn="auto">
              <a:spcAft>
                <a:spcPts val="0"/>
              </a:spcAft>
              <a:defRPr/>
            </a:pPr>
            <a:endParaRPr lang="en-US" sz="2600" dirty="0" smtClean="0"/>
          </a:p>
          <a:p>
            <a:pPr algn="ctr" fontAlgn="auto">
              <a:spcAft>
                <a:spcPts val="0"/>
              </a:spcAft>
              <a:defRPr/>
            </a:pPr>
            <a:endParaRPr lang="en-US" sz="2600" dirty="0" smtClean="0"/>
          </a:p>
          <a:p>
            <a:pPr algn="ctr" fontAlgn="auto">
              <a:spcAft>
                <a:spcPts val="0"/>
              </a:spcAft>
              <a:defRPr/>
            </a:pPr>
            <a:r>
              <a:rPr lang="en-US" dirty="0" smtClean="0"/>
              <a:t>Synthesis Protein of Interest</a:t>
            </a:r>
          </a:p>
          <a:p>
            <a:pPr algn="ctr" fontAlgn="auto">
              <a:spcAft>
                <a:spcPts val="0"/>
              </a:spcAft>
              <a:defRPr/>
            </a:pPr>
            <a:endParaRPr lang="en-US" dirty="0" smtClean="0"/>
          </a:p>
        </p:txBody>
      </p:sp>
      <p:pic>
        <p:nvPicPr>
          <p:cNvPr id="11269" name="Content Placeholder 3" descr="mcell-transcription-translation_eng_zoom.gif"/>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800600" y="2362200"/>
            <a:ext cx="3810000" cy="3810000"/>
          </a:xfrm>
        </p:spPr>
      </p:pic>
      <p:pic>
        <p:nvPicPr>
          <p:cNvPr id="11270"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2514600"/>
            <a:ext cx="4578350" cy="3429000"/>
          </a:xfrm>
          <a:noFill/>
        </p:spPr>
      </p:pic>
    </p:spTree>
    <p:extLst>
      <p:ext uri="{BB962C8B-B14F-4D97-AF65-F5344CB8AC3E}">
        <p14:creationId xmlns:p14="http://schemas.microsoft.com/office/powerpoint/2010/main" val="1146949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56443</TotalTime>
  <Words>1519</Words>
  <Application>Microsoft Office PowerPoint</Application>
  <PresentationFormat>On-screen Show (4:3)</PresentationFormat>
  <Paragraphs>357</Paragraphs>
  <Slides>47</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MS PGothic</vt:lpstr>
      <vt:lpstr>MS PGothic</vt:lpstr>
      <vt:lpstr>Arial</vt:lpstr>
      <vt:lpstr>Calibri</vt:lpstr>
      <vt:lpstr>Times</vt:lpstr>
      <vt:lpstr>Times New Roman</vt:lpstr>
      <vt:lpstr>Wingdings</vt:lpstr>
      <vt:lpstr>Office Theme</vt:lpstr>
      <vt:lpstr>Chart</vt:lpstr>
      <vt:lpstr> </vt:lpstr>
      <vt:lpstr> Discovery Research and Cell Culture  </vt:lpstr>
      <vt:lpstr>The Expression Vector: The Basis of Biotechnology Manufacturing</vt:lpstr>
      <vt:lpstr>Escherichia coli – GFP </vt:lpstr>
      <vt:lpstr>GFP Expression Vector</vt:lpstr>
      <vt:lpstr>Central Dogma of Biology</vt:lpstr>
      <vt:lpstr>Transformation and Cloning</vt:lpstr>
      <vt:lpstr>Escherichia coli</vt:lpstr>
      <vt:lpstr>Two Stages to Production – Both Require ATP</vt:lpstr>
      <vt:lpstr>Four Levels of Organization of Protein Structure</vt:lpstr>
      <vt:lpstr>Denaturation</vt:lpstr>
      <vt:lpstr>Denaturation</vt:lpstr>
      <vt:lpstr>Proteins are the Machines and form the Structure of Life</vt:lpstr>
      <vt:lpstr>Proteins</vt:lpstr>
      <vt:lpstr>Animation of Signal Transduction Pathway involving Multiple Proteins</vt:lpstr>
      <vt:lpstr>Best Site for PROTEIN Research</vt:lpstr>
      <vt:lpstr>PowerPoint Presentation</vt:lpstr>
      <vt:lpstr>PowerPoint Presentation</vt:lpstr>
      <vt:lpstr>Biopharmaceutical Proteins are Parenteral</vt:lpstr>
      <vt:lpstr>Use Aseptic Technique in Clean Rooms</vt:lpstr>
      <vt:lpstr>Media Preparation  for Cell Growth and Protein Expression</vt:lpstr>
      <vt:lpstr>Media and Feeds Support each Stage</vt:lpstr>
      <vt:lpstr>Escherichia coli (Prokaryot)Media</vt:lpstr>
      <vt:lpstr>Yeast Extract</vt:lpstr>
      <vt:lpstr> Sterilizing Media/Solutions Goal: To remove microbial contamination (bioburden) </vt:lpstr>
      <vt:lpstr> Sterilization by Filtration at .22u Normal Flow Filtration : (NFF)</vt:lpstr>
      <vt:lpstr>Spinner Flasks </vt:lpstr>
      <vt:lpstr>Shake Flasks in Shaking Incubator</vt:lpstr>
      <vt:lpstr> A disposable WAVE bioreactor </vt:lpstr>
      <vt:lpstr>Upstream Processing Equipment</vt:lpstr>
      <vt:lpstr>Types of Bioreactors</vt:lpstr>
      <vt:lpstr>Topside Head plate </vt:lpstr>
      <vt:lpstr>Monitoring Growth</vt:lpstr>
      <vt:lpstr>Growth Rate and Doubling Time Calculations</vt:lpstr>
      <vt:lpstr>PowerPoint Presentation</vt:lpstr>
      <vt:lpstr>PowerPoint Presentation</vt:lpstr>
      <vt:lpstr>Optical Density (OD) Measurements  using a Spectrophotometer</vt:lpstr>
      <vt:lpstr>PowerPoint Presentation</vt:lpstr>
      <vt:lpstr>Monitoring The Product (Protein)</vt:lpstr>
      <vt:lpstr>Monitoring Growth Conditions</vt:lpstr>
      <vt:lpstr>Process Control</vt:lpstr>
      <vt:lpstr>Parameters Monitored  (most Process-Control via feedback loops)</vt:lpstr>
      <vt:lpstr>Characteristics of Microbial and Mammalian Cell Culture</vt:lpstr>
      <vt:lpstr>Temperature Control for Mammalian Cell Culture  </vt:lpstr>
      <vt:lpstr>Jacketed Vessel for Heating or Cooling</vt:lpstr>
      <vt:lpstr>Process-Control Loops</vt:lpstr>
      <vt:lpstr>PID Control</vt:lpstr>
    </vt:vector>
  </TitlesOfParts>
  <Company>NHCTC-Pease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NBC2 Presentation to the NVC March 31, 2009</dc:title>
  <dc:creator>Sonia Wallman</dc:creator>
  <cp:lastModifiedBy>Matthew Marshall</cp:lastModifiedBy>
  <cp:revision>1089</cp:revision>
  <cp:lastPrinted>2015-11-05T22:24:58Z</cp:lastPrinted>
  <dcterms:created xsi:type="dcterms:W3CDTF">2009-03-02T19:13:16Z</dcterms:created>
  <dcterms:modified xsi:type="dcterms:W3CDTF">2019-05-23T17:38:46Z</dcterms:modified>
</cp:coreProperties>
</file>