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49" r:id="rId2"/>
  </p:sldMasterIdLst>
  <p:notesMasterIdLst>
    <p:notesMasterId r:id="rId51"/>
  </p:notesMasterIdLst>
  <p:handoutMasterIdLst>
    <p:handoutMasterId r:id="rId52"/>
  </p:handoutMasterIdLst>
  <p:sldIdLst>
    <p:sldId id="256" r:id="rId3"/>
    <p:sldId id="600" r:id="rId4"/>
    <p:sldId id="601" r:id="rId5"/>
    <p:sldId id="656" r:id="rId6"/>
    <p:sldId id="589" r:id="rId7"/>
    <p:sldId id="598" r:id="rId8"/>
    <p:sldId id="606" r:id="rId9"/>
    <p:sldId id="607" r:id="rId10"/>
    <p:sldId id="608" r:id="rId11"/>
    <p:sldId id="609" r:id="rId12"/>
    <p:sldId id="648" r:id="rId13"/>
    <p:sldId id="649" r:id="rId14"/>
    <p:sldId id="612" r:id="rId15"/>
    <p:sldId id="613" r:id="rId16"/>
    <p:sldId id="655" r:id="rId17"/>
    <p:sldId id="650" r:id="rId18"/>
    <p:sldId id="616" r:id="rId19"/>
    <p:sldId id="617" r:id="rId20"/>
    <p:sldId id="618" r:id="rId21"/>
    <p:sldId id="619" r:id="rId22"/>
    <p:sldId id="634" r:id="rId23"/>
    <p:sldId id="632" r:id="rId24"/>
    <p:sldId id="633" r:id="rId25"/>
    <p:sldId id="654" r:id="rId26"/>
    <p:sldId id="651" r:id="rId27"/>
    <p:sldId id="653" r:id="rId28"/>
    <p:sldId id="594" r:id="rId29"/>
    <p:sldId id="592" r:id="rId30"/>
    <p:sldId id="652" r:id="rId31"/>
    <p:sldId id="637" r:id="rId32"/>
    <p:sldId id="593" r:id="rId33"/>
    <p:sldId id="620" r:id="rId34"/>
    <p:sldId id="621" r:id="rId35"/>
    <p:sldId id="622" r:id="rId36"/>
    <p:sldId id="623" r:id="rId37"/>
    <p:sldId id="657" r:id="rId38"/>
    <p:sldId id="658" r:id="rId39"/>
    <p:sldId id="659" r:id="rId40"/>
    <p:sldId id="660" r:id="rId41"/>
    <p:sldId id="661" r:id="rId42"/>
    <p:sldId id="662" r:id="rId43"/>
    <p:sldId id="663" r:id="rId44"/>
    <p:sldId id="664" r:id="rId45"/>
    <p:sldId id="665" r:id="rId46"/>
    <p:sldId id="666" r:id="rId47"/>
    <p:sldId id="667" r:id="rId48"/>
    <p:sldId id="627" r:id="rId49"/>
    <p:sldId id="647" r:id="rId50"/>
  </p:sldIdLst>
  <p:sldSz cx="9144000" cy="6858000" type="screen4x3"/>
  <p:notesSz cx="7077075" cy="936942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74"/>
    <a:srgbClr val="C00000"/>
    <a:srgbClr val="F0EA00"/>
    <a:srgbClr val="237826"/>
    <a:srgbClr val="000000"/>
    <a:srgbClr val="1D532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3696"/>
    </p:cViewPr>
  </p:outlineViewPr>
  <p:notesTextViewPr>
    <p:cViewPr>
      <p:scale>
        <a:sx n="100" d="100"/>
        <a:sy n="100" d="100"/>
      </p:scale>
      <p:origin x="0" y="0"/>
    </p:cViewPr>
  </p:notesTextViewPr>
  <p:sorterViewPr>
    <p:cViewPr>
      <p:scale>
        <a:sx n="75" d="100"/>
        <a:sy n="75" d="100"/>
      </p:scale>
      <p:origin x="0" y="11556"/>
    </p:cViewPr>
  </p:sorterViewPr>
  <p:notesViewPr>
    <p:cSldViewPr>
      <p:cViewPr varScale="1">
        <p:scale>
          <a:sx n="75" d="100"/>
          <a:sy n="75" d="100"/>
        </p:scale>
        <p:origin x="-912" y="-102"/>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419475" y="8897938"/>
            <a:ext cx="3067050" cy="469900"/>
          </a:xfrm>
          <a:prstGeom prst="rect">
            <a:avLst/>
          </a:prstGeom>
        </p:spPr>
        <p:txBody>
          <a:bodyPr vert="horz" wrap="square" lIns="93963" tIns="46982" rIns="93963" bIns="46982" numCol="1" anchor="b" anchorCtr="0" compatLnSpc="1">
            <a:prstTxWarp prst="textNoShape">
              <a:avLst/>
            </a:prstTxWarp>
          </a:bodyPr>
          <a:lstStyle>
            <a:lvl1pPr algn="r">
              <a:defRPr sz="1200">
                <a:latin typeface="Calibri" panose="020F0502020204030204" pitchFamily="34" charset="0"/>
                <a:cs typeface="Arial" panose="020B0604020202020204" pitchFamily="34" charset="0"/>
              </a:defRPr>
            </a:lvl1pPr>
          </a:lstStyle>
          <a:p>
            <a:r>
              <a:rPr lang="en-US" altLang="en-US"/>
              <a:t>Page </a:t>
            </a:r>
            <a:fld id="{5F7B5A13-84B4-4EF4-8C5C-D41460850CA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63" tIns="46982" rIns="93963" bIns="46982"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wrap="square" lIns="93963" tIns="46982" rIns="93963" bIns="46982" numCol="1" anchor="t" anchorCtr="0" compatLnSpc="1">
            <a:prstTxWarp prst="textNoShape">
              <a:avLst/>
            </a:prstTxWarp>
          </a:bodyPr>
          <a:lstStyle>
            <a:lvl1pPr algn="r">
              <a:defRPr sz="1200">
                <a:cs typeface="Arial" panose="020B0604020202020204" pitchFamily="34" charset="0"/>
              </a:defRPr>
            </a:lvl1pPr>
          </a:lstStyle>
          <a:p>
            <a:fld id="{15708D22-9879-4BE6-9201-A1191DF39B46}" type="datetimeFigureOut">
              <a:rPr lang="en-US" altLang="en-US"/>
              <a:pPr/>
              <a:t>5/30/2017</a:t>
            </a:fld>
            <a:endParaRPr lang="en-US" altLang="en-US"/>
          </a:p>
        </p:txBody>
      </p:sp>
      <p:sp>
        <p:nvSpPr>
          <p:cNvPr id="4" name="Slide Image Placeholder 3"/>
          <p:cNvSpPr>
            <a:spLocks noGrp="1" noRot="1" noChangeAspect="1"/>
          </p:cNvSpPr>
          <p:nvPr>
            <p:ph type="sldImg" idx="2"/>
          </p:nvPr>
        </p:nvSpPr>
        <p:spPr>
          <a:xfrm>
            <a:off x="1195388" y="701675"/>
            <a:ext cx="4686300" cy="3514725"/>
          </a:xfrm>
          <a:prstGeom prst="rect">
            <a:avLst/>
          </a:prstGeom>
          <a:noFill/>
          <a:ln w="12700">
            <a:solidFill>
              <a:prstClr val="black"/>
            </a:solidFill>
          </a:ln>
        </p:spPr>
        <p:txBody>
          <a:bodyPr vert="horz" lIns="93963" tIns="46982" rIns="93963" bIns="46982" rtlCol="0" anchor="ctr"/>
          <a:lstStyle/>
          <a:p>
            <a:pPr lvl="0"/>
            <a:endParaRPr lang="en-US" noProof="0" dirty="0" smtClean="0"/>
          </a:p>
        </p:txBody>
      </p:sp>
      <p:sp>
        <p:nvSpPr>
          <p:cNvPr id="5" name="Notes Placeholder 4"/>
          <p:cNvSpPr>
            <a:spLocks noGrp="1"/>
          </p:cNvSpPr>
          <p:nvPr>
            <p:ph type="body" sz="quarter" idx="3"/>
          </p:nvPr>
        </p:nvSpPr>
        <p:spPr>
          <a:xfrm>
            <a:off x="708025" y="4451350"/>
            <a:ext cx="5661025" cy="4216400"/>
          </a:xfrm>
          <a:prstGeom prst="rect">
            <a:avLst/>
          </a:prstGeom>
        </p:spPr>
        <p:txBody>
          <a:bodyPr vert="horz" lIns="93963" tIns="46982" rIns="93963" bIns="469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97938"/>
            <a:ext cx="3067050" cy="469900"/>
          </a:xfrm>
          <a:prstGeom prst="rect">
            <a:avLst/>
          </a:prstGeom>
        </p:spPr>
        <p:txBody>
          <a:bodyPr vert="horz" lIns="93963" tIns="46982" rIns="93963" bIns="46982"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4008438" y="8897938"/>
            <a:ext cx="3067050" cy="469900"/>
          </a:xfrm>
          <a:prstGeom prst="rect">
            <a:avLst/>
          </a:prstGeom>
        </p:spPr>
        <p:txBody>
          <a:bodyPr vert="horz" wrap="square" lIns="93963" tIns="46982" rIns="93963" bIns="46982" numCol="1" anchor="b" anchorCtr="0" compatLnSpc="1">
            <a:prstTxWarp prst="textNoShape">
              <a:avLst/>
            </a:prstTxWarp>
          </a:bodyPr>
          <a:lstStyle>
            <a:lvl1pPr algn="r">
              <a:defRPr sz="1200">
                <a:cs typeface="Arial" panose="020B0604020202020204" pitchFamily="34" charset="0"/>
              </a:defRPr>
            </a:lvl1pPr>
          </a:lstStyle>
          <a:p>
            <a:fld id="{A3414135-A70C-499A-9676-8DAB021AC34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MF=microfiltration with .1 to .22u (pore size) filters</a:t>
            </a:r>
          </a:p>
          <a:p>
            <a:r>
              <a:rPr lang="en-US" altLang="en-US" smtClean="0"/>
              <a:t>UF=ultrafiltration with e.g. 10,000Dalton (pore size) cut-off filters</a:t>
            </a:r>
          </a:p>
          <a:p>
            <a:r>
              <a:rPr lang="en-US" altLang="en-US" smtClean="0"/>
              <a:t>DF=diafiltration where you exchange buffers and/or concentrate protein of interest</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1ADC82D-B79C-4530-98B3-9A285335251A}" type="slidenum">
              <a:rPr lang="en-US" altLang="en-US" sz="1200"/>
              <a:pPr eaLnBrk="1" hangingPunct="1"/>
              <a:t>5</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Droplet of GFP caught in ‘fraction collector’.</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3312642-B5DF-43B2-8C22-D645BDE279EC}" type="slidenum">
              <a:rPr lang="en-US" altLang="en-US" sz="1200"/>
              <a:pPr eaLnBrk="1" hangingPunct="1"/>
              <a:t>28</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If you were running HIC columns, the chromatogram produced would show flow through of (hydrophilic) proteins that do not attach to the HIC column, no proteins in the wash, followed by  a peak of hydrophobic GFP eluted from the HIC column with low salt. </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CC3C0F8-639C-40A1-B192-9FD249C1BBA5}" type="slidenum">
              <a:rPr lang="en-US" altLang="en-US" sz="1200"/>
              <a:pPr eaLnBrk="1" hangingPunct="1"/>
              <a:t>29</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0759A37-871A-428A-A192-6FD5EDCBC4AC}" type="slidenum">
              <a:rPr lang="en-US" altLang="en-US" sz="1200"/>
              <a:pPr eaLnBrk="1" hangingPunct="1"/>
              <a:t>31</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1369F3E-4D2C-4ACD-A65A-09E6EB5BD92F}" type="slidenum">
              <a:rPr lang="en-US" altLang="en-US" sz="1200">
                <a:latin typeface="Calibri" panose="020F0502020204030204" pitchFamily="34" charset="0"/>
              </a:rPr>
              <a:pPr eaLnBrk="1" hangingPunct="1"/>
              <a:t>33</a:t>
            </a:fld>
            <a:endParaRPr lang="en-US" altLang="en-US" sz="1200">
              <a:latin typeface="Calibri" panose="020F0502020204030204" pitchFamily="34" charset="0"/>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Creates a gentle squeezing action to move fluid through flexible tubing.</a:t>
            </a:r>
          </a:p>
          <a:p>
            <a:pPr eaLnBrk="1" hangingPunct="1"/>
            <a:endParaRPr lang="en-US" altLang="en-US" smtClean="0"/>
          </a:p>
          <a:p>
            <a:pPr eaLnBrk="1" hangingPunct="1"/>
            <a:r>
              <a:rPr lang="en-US" altLang="en-US" smtClean="0"/>
              <a:t>In this example three rollers on rotating arms pinch the tube against an arc and move the fluid along. There are usually three or four sets of rollers </a:t>
            </a:r>
          </a:p>
          <a:p>
            <a:pPr eaLnBrk="1" hangingPunct="1"/>
            <a:endParaRPr lang="en-US" altLang="en-US" sz="18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1B28BF8-8D15-443E-A1BE-247265D7420A}" type="slidenum">
              <a:rPr lang="en-US" altLang="en-US" sz="1200">
                <a:latin typeface="Calibri" panose="020F0502020204030204" pitchFamily="34" charset="0"/>
              </a:rPr>
              <a:pPr eaLnBrk="1" hangingPunct="1"/>
              <a:t>38</a:t>
            </a:fld>
            <a:endParaRPr lang="en-US" altLang="en-US" sz="1200">
              <a:latin typeface="Calibri" panose="020F0502020204030204" pitchFamily="34" charset="0"/>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BB7534A-7B11-4666-9D89-5EEA769E42E7}" type="slidenum">
              <a:rPr lang="en-US" altLang="en-US" sz="1200">
                <a:latin typeface="Calibri" panose="020F0502020204030204" pitchFamily="34" charset="0"/>
              </a:rPr>
              <a:pPr eaLnBrk="1" hangingPunct="1"/>
              <a:t>42</a:t>
            </a:fld>
            <a:endParaRPr lang="en-US" altLang="en-US" sz="1200">
              <a:latin typeface="Calibri" panose="020F0502020204030204" pitchFamily="34" charset="0"/>
            </a:endParaRPr>
          </a:p>
        </p:txBody>
      </p:sp>
      <p:sp>
        <p:nvSpPr>
          <p:cNvPr id="83970" name="Rectangle 2"/>
          <p:cNvSpPr>
            <a:spLocks noGrp="1" noRot="1" noChangeAspect="1" noChangeArrowheads="1" noTextEdit="1"/>
          </p:cNvSpPr>
          <p:nvPr>
            <p:ph type="sldImg"/>
          </p:nvPr>
        </p:nvSpPr>
        <p:spPr bwMode="auto">
          <a:xfrm>
            <a:off x="1196975" y="701675"/>
            <a:ext cx="46863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36DC211-8E6E-44C5-BBAC-E509F1B24452}" type="slidenum">
              <a:rPr lang="en-US" altLang="en-US" sz="1200">
                <a:latin typeface="Calibri" panose="020F0502020204030204" pitchFamily="34" charset="0"/>
              </a:rPr>
              <a:pPr eaLnBrk="1" hangingPunct="1"/>
              <a:t>43</a:t>
            </a:fld>
            <a:endParaRPr lang="en-US" altLang="en-US" sz="1200">
              <a:latin typeface="Calibri" panose="020F0502020204030204" pitchFamily="34" charset="0"/>
            </a:endParaRPr>
          </a:p>
        </p:txBody>
      </p:sp>
      <p:sp>
        <p:nvSpPr>
          <p:cNvPr id="86018" name="Rectangle 2"/>
          <p:cNvSpPr>
            <a:spLocks noGrp="1" noRot="1" noChangeAspect="1" noChangeArrowheads="1" noTextEdit="1"/>
          </p:cNvSpPr>
          <p:nvPr>
            <p:ph type="sldImg"/>
          </p:nvPr>
        </p:nvSpPr>
        <p:spPr bwMode="auto">
          <a:xfrm>
            <a:off x="1196975" y="701675"/>
            <a:ext cx="46863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Load a very small volume (~1% CV) of non-interacting molecule, e.g. for ion exchange load column load 1% CV of 0.8M NaCl and measure conductivity peak.</a:t>
            </a:r>
          </a:p>
          <a:p>
            <a:r>
              <a:rPr lang="en-US" altLang="en-US" smtClean="0"/>
              <a:t>Measurements for determining the HETP are made on the peak of the chromatogram; use the following equation to determine the HETP:</a:t>
            </a:r>
          </a:p>
          <a:p>
            <a:r>
              <a:rPr lang="en-US" altLang="en-US" smtClean="0"/>
              <a:t>Taller columns will have higher N compared to shorter columns because retention time will be greater.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an example of materials we could offer through an e-Store.</a:t>
            </a: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748DA84-B61D-4FF4-9CAD-A91A02493D8C}" type="slidenum">
              <a:rPr lang="en-US" altLang="en-US" sz="1200"/>
              <a:pPr eaLnBrk="1" hangingPunct="1"/>
              <a:t>48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99A6831-49F5-4651-977B-4DC0E03F172C}" type="slidenum">
              <a:rPr lang="en-US" altLang="en-US" sz="1200">
                <a:solidFill>
                  <a:srgbClr val="000000"/>
                </a:solidFill>
                <a:latin typeface="Calibri" panose="020F0502020204030204" pitchFamily="34" charset="0"/>
              </a:rPr>
              <a:pPr eaLnBrk="1" hangingPunct="1"/>
              <a:t>7</a:t>
            </a:fld>
            <a:endParaRPr lang="en-US" altLang="en-US" sz="1200">
              <a:solidFill>
                <a:srgbClr val="000000"/>
              </a:solidFill>
              <a:latin typeface="Calibri" panose="020F0502020204030204" pitchFamily="34" charset="0"/>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488835C-E898-4B32-8868-72A244E94040}"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An instrument that generates centrifugal force.</a:t>
            </a:r>
          </a:p>
          <a:p>
            <a:pPr eaLnBrk="1" hangingPunct="1"/>
            <a:r>
              <a:rPr lang="en-US" altLang="en-US" b="1" smtClean="0"/>
              <a:t>Commonly used to separate particles in a liquid</a:t>
            </a:r>
          </a:p>
          <a:p>
            <a:pPr eaLnBrk="1" hangingPunct="1"/>
            <a:r>
              <a:rPr lang="en-US" altLang="en-US" b="1" smtClean="0"/>
              <a:t>from the liquid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BEC623D-F4BE-4BDA-B931-54D9FFA33009}" type="slidenum">
              <a:rPr lang="en-US" altLang="en-US" sz="1200">
                <a:latin typeface="Calibri" panose="020F0502020204030204" pitchFamily="34" charset="0"/>
              </a:rPr>
              <a:pPr eaLnBrk="1" hangingPunct="1"/>
              <a:t>10</a:t>
            </a:fld>
            <a:endParaRPr lang="en-US" altLang="en-US" sz="1200">
              <a:latin typeface="Calibri" panose="020F0502020204030204" pitchFamily="34"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Continuous multichamber disc-stack centrifuge. The bowl contains a</a:t>
            </a:r>
          </a:p>
          <a:p>
            <a:pPr eaLnBrk="1" hangingPunct="1">
              <a:spcBef>
                <a:spcPct val="0"/>
              </a:spcBef>
            </a:pPr>
            <a:endParaRPr lang="en-GB" altLang="en-US" smtClean="0"/>
          </a:p>
          <a:p>
            <a:pPr eaLnBrk="1" hangingPunct="1">
              <a:spcBef>
                <a:spcPct val="0"/>
              </a:spcBef>
            </a:pPr>
            <a:r>
              <a:rPr lang="en-GB" altLang="en-US" smtClean="0"/>
              <a:t> number of parallel discs providing a large clarifying surface with a small  sedimentation distance. The sludge (cells) is removed through</a:t>
            </a: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2AF150E-C2C2-477A-93F7-D46D1D0D8579}" type="slidenum">
              <a:rPr lang="en-US" altLang="en-US" sz="1200">
                <a:latin typeface="Calibri" panose="020F0502020204030204" pitchFamily="34" charset="0"/>
              </a:rPr>
              <a:pPr eaLnBrk="1" hangingPunct="1"/>
              <a:t>13</a:t>
            </a:fld>
            <a:endParaRPr lang="en-US" altLang="en-US" sz="1200">
              <a:latin typeface="Calibri" panose="020F0502020204030204" pitchFamily="34"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80938E7-3C4A-4300-8642-D5163FC1E928}" type="slidenum">
              <a:rPr lang="en-US" altLang="en-US" sz="1200"/>
              <a:pPr eaLnBrk="1" hangingPunct="1"/>
              <a:t>15</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Sterile filters are filled with tightly wound material containing .1 to .2u pores.  Harvested, clarified media from the bioreactor is forced down through the middle of the sterile filter; the media moves radially through the filter trapping any particles, including microbes and then down the sides and out stainless steel piping to a hold tank for further purification by chromatography and filtration. </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9E9E4E8-F269-4657-95C3-E3F171F0E34D}" type="slidenum">
              <a:rPr lang="en-US" altLang="en-US" sz="1200"/>
              <a:pPr eaLnBrk="1" hangingPunct="1"/>
              <a:t>16</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processes in red will be carried out today (Day 3) in small plastic columns packed with beads</a:t>
            </a: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1217E21-7C3E-4272-8290-CD890F45E40B}" type="slidenum">
              <a:rPr lang="en-US" altLang="en-US" sz="1200"/>
              <a:pPr eaLnBrk="1" hangingPunct="1"/>
              <a:t>25</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GFP band or peak moving through HIC column.</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827E257-E61E-437D-9A6D-A5DB1B0E96A7}" type="slidenum">
              <a:rPr lang="en-US" altLang="en-US" sz="1200"/>
              <a:pPr eaLnBrk="1" hangingPunct="1"/>
              <a:t>27</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NBC2PP_titleSlide2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4343401"/>
            <a:ext cx="9144000" cy="914399"/>
          </a:xfrm>
        </p:spPr>
        <p:txBody>
          <a:bodyPr/>
          <a:lstStyle>
            <a:lvl1pP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5105400"/>
            <a:ext cx="6400800" cy="1752600"/>
          </a:xfrm>
        </p:spPr>
        <p:txBody>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6F0A77DB-95E0-463F-91AB-D626E771C423}" type="datetimeFigureOut">
              <a:rPr lang="en-US" altLang="en-US"/>
              <a:pPr/>
              <a:t>5/30/2017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2102683-0FBC-4DD7-A5DD-E6ED895C9230}" type="slidenum">
              <a:rPr lang="en-US" altLang="en-US"/>
              <a:pPr/>
              <a:t>‹#›</a:t>
            </a:fld>
            <a:endParaRPr lang="en-US" altLang="en-US"/>
          </a:p>
        </p:txBody>
      </p:sp>
    </p:spTree>
    <p:extLst>
      <p:ext uri="{BB962C8B-B14F-4D97-AF65-F5344CB8AC3E}">
        <p14:creationId xmlns:p14="http://schemas.microsoft.com/office/powerpoint/2010/main" val="399727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B9F6F6C-B4CE-4D14-8917-40DE3C57BAE0}" type="datetimeFigureOut">
              <a:rPr lang="en-US" altLang="en-US"/>
              <a:pPr/>
              <a:t>5/30/2017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EBD916D-58BC-424B-A50B-B3679E209436}" type="slidenum">
              <a:rPr lang="en-US" altLang="en-US"/>
              <a:pPr/>
              <a:t>‹#›</a:t>
            </a:fld>
            <a:endParaRPr lang="en-US" altLang="en-US"/>
          </a:p>
        </p:txBody>
      </p:sp>
    </p:spTree>
    <p:extLst>
      <p:ext uri="{BB962C8B-B14F-4D97-AF65-F5344CB8AC3E}">
        <p14:creationId xmlns:p14="http://schemas.microsoft.com/office/powerpoint/2010/main" val="129633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E753FFF-3E6A-42BF-BE40-F134B09F1DC3}" type="datetimeFigureOut">
              <a:rPr lang="en-US" altLang="en-US"/>
              <a:pPr/>
              <a:t>5/30/2017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D01EEF5-9EF7-4AB2-B456-7E59F3B839A9}" type="slidenum">
              <a:rPr lang="en-US" altLang="en-US"/>
              <a:pPr/>
              <a:t>‹#›</a:t>
            </a:fld>
            <a:endParaRPr lang="en-US" altLang="en-US"/>
          </a:p>
        </p:txBody>
      </p:sp>
    </p:spTree>
    <p:extLst>
      <p:ext uri="{BB962C8B-B14F-4D97-AF65-F5344CB8AC3E}">
        <p14:creationId xmlns:p14="http://schemas.microsoft.com/office/powerpoint/2010/main" val="4230513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412D3D7-9E38-4FFE-AB7B-88245104E543}" type="datetime2">
              <a:rPr lang="en-US" altLang="en-US"/>
              <a:pPr/>
              <a:t>Tuesday, May 30, 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Eszter Birck-Wilson Process Development Presentation</a:t>
            </a:r>
          </a:p>
        </p:txBody>
      </p:sp>
      <p:sp>
        <p:nvSpPr>
          <p:cNvPr id="6" name="Slide Number Placeholder 5"/>
          <p:cNvSpPr>
            <a:spLocks noGrp="1"/>
          </p:cNvSpPr>
          <p:nvPr>
            <p:ph type="sldNum" sz="quarter" idx="12"/>
          </p:nvPr>
        </p:nvSpPr>
        <p:spPr/>
        <p:txBody>
          <a:bodyPr/>
          <a:lstStyle>
            <a:lvl1pPr>
              <a:defRPr/>
            </a:lvl1pPr>
          </a:lstStyle>
          <a:p>
            <a:fld id="{45827B53-6655-4BCA-9018-3CAE508D3A75}" type="slidenum">
              <a:rPr lang="en-US" altLang="en-US"/>
              <a:pPr/>
              <a:t>‹#›</a:t>
            </a:fld>
            <a:endParaRPr lang="en-US" altLang="en-US"/>
          </a:p>
        </p:txBody>
      </p:sp>
    </p:spTree>
    <p:extLst>
      <p:ext uri="{BB962C8B-B14F-4D97-AF65-F5344CB8AC3E}">
        <p14:creationId xmlns:p14="http://schemas.microsoft.com/office/powerpoint/2010/main" val="4272189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412D3D7-9E38-4FFE-AB7B-88245104E543}" type="datetime2">
              <a:rPr lang="en-US" altLang="en-US"/>
              <a:pPr/>
              <a:t>Tuesday, May 30, 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Eszter Birck-Wilson Process Development Presentation</a:t>
            </a:r>
          </a:p>
        </p:txBody>
      </p:sp>
      <p:sp>
        <p:nvSpPr>
          <p:cNvPr id="6" name="Slide Number Placeholder 5"/>
          <p:cNvSpPr>
            <a:spLocks noGrp="1"/>
          </p:cNvSpPr>
          <p:nvPr>
            <p:ph type="sldNum" sz="quarter" idx="12"/>
          </p:nvPr>
        </p:nvSpPr>
        <p:spPr/>
        <p:txBody>
          <a:bodyPr/>
          <a:lstStyle>
            <a:lvl1pPr>
              <a:defRPr/>
            </a:lvl1pPr>
          </a:lstStyle>
          <a:p>
            <a:fld id="{033190A0-5A23-4318-BC90-3F993F6217FD}" type="slidenum">
              <a:rPr lang="en-US" altLang="en-US"/>
              <a:pPr/>
              <a:t>‹#›</a:t>
            </a:fld>
            <a:endParaRPr lang="en-US" altLang="en-US"/>
          </a:p>
        </p:txBody>
      </p:sp>
    </p:spTree>
    <p:extLst>
      <p:ext uri="{BB962C8B-B14F-4D97-AF65-F5344CB8AC3E}">
        <p14:creationId xmlns:p14="http://schemas.microsoft.com/office/powerpoint/2010/main" val="245735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412D3D7-9E38-4FFE-AB7B-88245104E543}" type="datetime2">
              <a:rPr lang="en-US" altLang="en-US"/>
              <a:pPr/>
              <a:t>Tuesday, May 30, 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Eszter Birck-Wilson Process Development Presentation</a:t>
            </a:r>
          </a:p>
        </p:txBody>
      </p:sp>
      <p:sp>
        <p:nvSpPr>
          <p:cNvPr id="6" name="Slide Number Placeholder 5"/>
          <p:cNvSpPr>
            <a:spLocks noGrp="1"/>
          </p:cNvSpPr>
          <p:nvPr>
            <p:ph type="sldNum" sz="quarter" idx="12"/>
          </p:nvPr>
        </p:nvSpPr>
        <p:spPr/>
        <p:txBody>
          <a:bodyPr/>
          <a:lstStyle>
            <a:lvl1pPr>
              <a:defRPr/>
            </a:lvl1pPr>
          </a:lstStyle>
          <a:p>
            <a:fld id="{CD863D93-79DA-4287-BC52-D40D9594227D}" type="slidenum">
              <a:rPr lang="en-US" altLang="en-US"/>
              <a:pPr/>
              <a:t>‹#›</a:t>
            </a:fld>
            <a:endParaRPr lang="en-US" altLang="en-US"/>
          </a:p>
        </p:txBody>
      </p:sp>
    </p:spTree>
    <p:extLst>
      <p:ext uri="{BB962C8B-B14F-4D97-AF65-F5344CB8AC3E}">
        <p14:creationId xmlns:p14="http://schemas.microsoft.com/office/powerpoint/2010/main" val="3108816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412D3D7-9E38-4FFE-AB7B-88245104E543}" type="datetime2">
              <a:rPr lang="en-US" altLang="en-US"/>
              <a:pPr/>
              <a:t>Tuesday, May 30, 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Eszter Birck-Wilson Process Development Presentation</a:t>
            </a:r>
          </a:p>
        </p:txBody>
      </p:sp>
      <p:sp>
        <p:nvSpPr>
          <p:cNvPr id="7" name="Slide Number Placeholder 5"/>
          <p:cNvSpPr>
            <a:spLocks noGrp="1"/>
          </p:cNvSpPr>
          <p:nvPr>
            <p:ph type="sldNum" sz="quarter" idx="12"/>
          </p:nvPr>
        </p:nvSpPr>
        <p:spPr/>
        <p:txBody>
          <a:bodyPr/>
          <a:lstStyle>
            <a:lvl1pPr>
              <a:defRPr/>
            </a:lvl1pPr>
          </a:lstStyle>
          <a:p>
            <a:fld id="{E0CC96A6-FC66-47C2-BA17-70B3776EB9C7}" type="slidenum">
              <a:rPr lang="en-US" altLang="en-US"/>
              <a:pPr/>
              <a:t>‹#›</a:t>
            </a:fld>
            <a:endParaRPr lang="en-US" altLang="en-US"/>
          </a:p>
        </p:txBody>
      </p:sp>
    </p:spTree>
    <p:extLst>
      <p:ext uri="{BB962C8B-B14F-4D97-AF65-F5344CB8AC3E}">
        <p14:creationId xmlns:p14="http://schemas.microsoft.com/office/powerpoint/2010/main" val="1588553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412D3D7-9E38-4FFE-AB7B-88245104E543}" type="datetime2">
              <a:rPr lang="en-US" altLang="en-US"/>
              <a:pPr/>
              <a:t>Tuesday, May 30, 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t>Eszter Birck-Wilson Process Development Presentation</a:t>
            </a:r>
          </a:p>
        </p:txBody>
      </p:sp>
      <p:sp>
        <p:nvSpPr>
          <p:cNvPr id="9" name="Slide Number Placeholder 5"/>
          <p:cNvSpPr>
            <a:spLocks noGrp="1"/>
          </p:cNvSpPr>
          <p:nvPr>
            <p:ph type="sldNum" sz="quarter" idx="12"/>
          </p:nvPr>
        </p:nvSpPr>
        <p:spPr/>
        <p:txBody>
          <a:bodyPr/>
          <a:lstStyle>
            <a:lvl1pPr>
              <a:defRPr/>
            </a:lvl1pPr>
          </a:lstStyle>
          <a:p>
            <a:fld id="{377D976A-A1BF-4C96-A88B-DCDC74C4B33B}" type="slidenum">
              <a:rPr lang="en-US" altLang="en-US"/>
              <a:pPr/>
              <a:t>‹#›</a:t>
            </a:fld>
            <a:endParaRPr lang="en-US" altLang="en-US"/>
          </a:p>
        </p:txBody>
      </p:sp>
    </p:spTree>
    <p:extLst>
      <p:ext uri="{BB962C8B-B14F-4D97-AF65-F5344CB8AC3E}">
        <p14:creationId xmlns:p14="http://schemas.microsoft.com/office/powerpoint/2010/main" val="322970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412D3D7-9E38-4FFE-AB7B-88245104E543}" type="datetime2">
              <a:rPr lang="en-US" altLang="en-US"/>
              <a:pPr/>
              <a:t>Tuesday, May 30, 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Eszter Birck-Wilson Process Development Presentation</a:t>
            </a:r>
          </a:p>
        </p:txBody>
      </p:sp>
      <p:sp>
        <p:nvSpPr>
          <p:cNvPr id="5" name="Slide Number Placeholder 5"/>
          <p:cNvSpPr>
            <a:spLocks noGrp="1"/>
          </p:cNvSpPr>
          <p:nvPr>
            <p:ph type="sldNum" sz="quarter" idx="12"/>
          </p:nvPr>
        </p:nvSpPr>
        <p:spPr/>
        <p:txBody>
          <a:bodyPr/>
          <a:lstStyle>
            <a:lvl1pPr>
              <a:defRPr/>
            </a:lvl1pPr>
          </a:lstStyle>
          <a:p>
            <a:fld id="{C37FFDB5-2CAC-4E04-AB5B-213BB6CBE254}" type="slidenum">
              <a:rPr lang="en-US" altLang="en-US"/>
              <a:pPr/>
              <a:t>‹#›</a:t>
            </a:fld>
            <a:endParaRPr lang="en-US" altLang="en-US"/>
          </a:p>
        </p:txBody>
      </p:sp>
    </p:spTree>
    <p:extLst>
      <p:ext uri="{BB962C8B-B14F-4D97-AF65-F5344CB8AC3E}">
        <p14:creationId xmlns:p14="http://schemas.microsoft.com/office/powerpoint/2010/main" val="727535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412D3D7-9E38-4FFE-AB7B-88245104E543}" type="datetime2">
              <a:rPr lang="en-US" altLang="en-US"/>
              <a:pPr/>
              <a:t>Tuesday, May 30, 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t>Eszter Birck-Wilson Process Development Presentation</a:t>
            </a:r>
          </a:p>
        </p:txBody>
      </p:sp>
      <p:sp>
        <p:nvSpPr>
          <p:cNvPr id="4" name="Slide Number Placeholder 5"/>
          <p:cNvSpPr>
            <a:spLocks noGrp="1"/>
          </p:cNvSpPr>
          <p:nvPr>
            <p:ph type="sldNum" sz="quarter" idx="12"/>
          </p:nvPr>
        </p:nvSpPr>
        <p:spPr/>
        <p:txBody>
          <a:bodyPr/>
          <a:lstStyle>
            <a:lvl1pPr>
              <a:defRPr/>
            </a:lvl1pPr>
          </a:lstStyle>
          <a:p>
            <a:fld id="{3F0FCBF1-191F-4F6E-B839-C5719EF06352}" type="slidenum">
              <a:rPr lang="en-US" altLang="en-US"/>
              <a:pPr/>
              <a:t>‹#›</a:t>
            </a:fld>
            <a:endParaRPr lang="en-US" altLang="en-US"/>
          </a:p>
        </p:txBody>
      </p:sp>
    </p:spTree>
    <p:extLst>
      <p:ext uri="{BB962C8B-B14F-4D97-AF65-F5344CB8AC3E}">
        <p14:creationId xmlns:p14="http://schemas.microsoft.com/office/powerpoint/2010/main" val="2749449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412D3D7-9E38-4FFE-AB7B-88245104E543}" type="datetime2">
              <a:rPr lang="en-US" altLang="en-US"/>
              <a:pPr/>
              <a:t>Tuesday, May 30, 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Eszter Birck-Wilson Process Development Presentation</a:t>
            </a:r>
          </a:p>
        </p:txBody>
      </p:sp>
      <p:sp>
        <p:nvSpPr>
          <p:cNvPr id="7" name="Slide Number Placeholder 5"/>
          <p:cNvSpPr>
            <a:spLocks noGrp="1"/>
          </p:cNvSpPr>
          <p:nvPr>
            <p:ph type="sldNum" sz="quarter" idx="12"/>
          </p:nvPr>
        </p:nvSpPr>
        <p:spPr/>
        <p:txBody>
          <a:bodyPr/>
          <a:lstStyle>
            <a:lvl1pPr>
              <a:defRPr/>
            </a:lvl1pPr>
          </a:lstStyle>
          <a:p>
            <a:fld id="{4ABBA34D-C216-4A76-AB3A-9F7DFB5E4A5C}" type="slidenum">
              <a:rPr lang="en-US" altLang="en-US"/>
              <a:pPr/>
              <a:t>‹#›</a:t>
            </a:fld>
            <a:endParaRPr lang="en-US" altLang="en-US"/>
          </a:p>
        </p:txBody>
      </p:sp>
    </p:spTree>
    <p:extLst>
      <p:ext uri="{BB962C8B-B14F-4D97-AF65-F5344CB8AC3E}">
        <p14:creationId xmlns:p14="http://schemas.microsoft.com/office/powerpoint/2010/main" val="352427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C431F7EC-4785-4391-B8BD-9F152CBEFB69}" type="datetimeFigureOut">
              <a:rPr lang="en-US" altLang="en-US"/>
              <a:pPr/>
              <a:t>5/30/2017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5CFE3A-105D-4FA2-B174-8AFC5E10304D}" type="slidenum">
              <a:rPr lang="en-US" altLang="en-US"/>
              <a:pPr/>
              <a:t>‹#›</a:t>
            </a:fld>
            <a:endParaRPr lang="en-US" altLang="en-US"/>
          </a:p>
        </p:txBody>
      </p:sp>
    </p:spTree>
    <p:extLst>
      <p:ext uri="{BB962C8B-B14F-4D97-AF65-F5344CB8AC3E}">
        <p14:creationId xmlns:p14="http://schemas.microsoft.com/office/powerpoint/2010/main" val="1619830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412D3D7-9E38-4FFE-AB7B-88245104E543}" type="datetime2">
              <a:rPr lang="en-US" altLang="en-US"/>
              <a:pPr/>
              <a:t>Tuesday, May 30, 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Eszter Birck-Wilson Process Development Presentation</a:t>
            </a:r>
          </a:p>
        </p:txBody>
      </p:sp>
      <p:sp>
        <p:nvSpPr>
          <p:cNvPr id="7" name="Slide Number Placeholder 5"/>
          <p:cNvSpPr>
            <a:spLocks noGrp="1"/>
          </p:cNvSpPr>
          <p:nvPr>
            <p:ph type="sldNum" sz="quarter" idx="12"/>
          </p:nvPr>
        </p:nvSpPr>
        <p:spPr/>
        <p:txBody>
          <a:bodyPr/>
          <a:lstStyle>
            <a:lvl1pPr>
              <a:defRPr/>
            </a:lvl1pPr>
          </a:lstStyle>
          <a:p>
            <a:fld id="{7FAA1190-FA92-4186-83FD-EB71A1963475}" type="slidenum">
              <a:rPr lang="en-US" altLang="en-US"/>
              <a:pPr/>
              <a:t>‹#›</a:t>
            </a:fld>
            <a:endParaRPr lang="en-US" altLang="en-US"/>
          </a:p>
        </p:txBody>
      </p:sp>
    </p:spTree>
    <p:extLst>
      <p:ext uri="{BB962C8B-B14F-4D97-AF65-F5344CB8AC3E}">
        <p14:creationId xmlns:p14="http://schemas.microsoft.com/office/powerpoint/2010/main" val="1718598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412D3D7-9E38-4FFE-AB7B-88245104E543}" type="datetime2">
              <a:rPr lang="en-US" altLang="en-US"/>
              <a:pPr/>
              <a:t>Tuesday, May 30, 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Eszter Birck-Wilson Process Development Presentation</a:t>
            </a:r>
          </a:p>
        </p:txBody>
      </p:sp>
      <p:sp>
        <p:nvSpPr>
          <p:cNvPr id="6" name="Slide Number Placeholder 5"/>
          <p:cNvSpPr>
            <a:spLocks noGrp="1"/>
          </p:cNvSpPr>
          <p:nvPr>
            <p:ph type="sldNum" sz="quarter" idx="12"/>
          </p:nvPr>
        </p:nvSpPr>
        <p:spPr/>
        <p:txBody>
          <a:bodyPr/>
          <a:lstStyle>
            <a:lvl1pPr>
              <a:defRPr/>
            </a:lvl1pPr>
          </a:lstStyle>
          <a:p>
            <a:fld id="{7905275D-BC5A-476C-B3C0-7A4FFFEC2821}" type="slidenum">
              <a:rPr lang="en-US" altLang="en-US"/>
              <a:pPr/>
              <a:t>‹#›</a:t>
            </a:fld>
            <a:endParaRPr lang="en-US" altLang="en-US"/>
          </a:p>
        </p:txBody>
      </p:sp>
    </p:spTree>
    <p:extLst>
      <p:ext uri="{BB962C8B-B14F-4D97-AF65-F5344CB8AC3E}">
        <p14:creationId xmlns:p14="http://schemas.microsoft.com/office/powerpoint/2010/main" val="1679256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412D3D7-9E38-4FFE-AB7B-88245104E543}" type="datetime2">
              <a:rPr lang="en-US" altLang="en-US"/>
              <a:pPr/>
              <a:t>Tuesday, May 30, 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Eszter Birck-Wilson Process Development Presentation</a:t>
            </a:r>
          </a:p>
        </p:txBody>
      </p:sp>
      <p:sp>
        <p:nvSpPr>
          <p:cNvPr id="6" name="Slide Number Placeholder 5"/>
          <p:cNvSpPr>
            <a:spLocks noGrp="1"/>
          </p:cNvSpPr>
          <p:nvPr>
            <p:ph type="sldNum" sz="quarter" idx="12"/>
          </p:nvPr>
        </p:nvSpPr>
        <p:spPr/>
        <p:txBody>
          <a:bodyPr/>
          <a:lstStyle>
            <a:lvl1pPr>
              <a:defRPr/>
            </a:lvl1pPr>
          </a:lstStyle>
          <a:p>
            <a:fld id="{BE98E32A-CA37-42E5-98A2-8437A66A413C}" type="slidenum">
              <a:rPr lang="en-US" altLang="en-US"/>
              <a:pPr/>
              <a:t>‹#›</a:t>
            </a:fld>
            <a:endParaRPr lang="en-US" altLang="en-US"/>
          </a:p>
        </p:txBody>
      </p:sp>
    </p:spTree>
    <p:extLst>
      <p:ext uri="{BB962C8B-B14F-4D97-AF65-F5344CB8AC3E}">
        <p14:creationId xmlns:p14="http://schemas.microsoft.com/office/powerpoint/2010/main" val="359238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4C1A263-72E3-40DC-9927-4C68F1CB62FD}" type="datetimeFigureOut">
              <a:rPr lang="en-US" altLang="en-US"/>
              <a:pPr/>
              <a:t>5/30/2017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79C4E79-D725-437C-A526-02613530EDB3}" type="slidenum">
              <a:rPr lang="en-US" altLang="en-US"/>
              <a:pPr/>
              <a:t>‹#›</a:t>
            </a:fld>
            <a:endParaRPr lang="en-US" altLang="en-US"/>
          </a:p>
        </p:txBody>
      </p:sp>
    </p:spTree>
    <p:extLst>
      <p:ext uri="{BB962C8B-B14F-4D97-AF65-F5344CB8AC3E}">
        <p14:creationId xmlns:p14="http://schemas.microsoft.com/office/powerpoint/2010/main" val="2399800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9BC1547-4DF1-40CE-8931-55EB0DCD62DD}" type="datetimeFigureOut">
              <a:rPr lang="en-US" altLang="en-US"/>
              <a:pPr/>
              <a:t>5/30/2017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13A4134-13ED-443B-8A9F-CD655FEEB847}" type="slidenum">
              <a:rPr lang="en-US" altLang="en-US"/>
              <a:pPr/>
              <a:t>‹#›</a:t>
            </a:fld>
            <a:endParaRPr lang="en-US" altLang="en-US"/>
          </a:p>
        </p:txBody>
      </p:sp>
    </p:spTree>
    <p:extLst>
      <p:ext uri="{BB962C8B-B14F-4D97-AF65-F5344CB8AC3E}">
        <p14:creationId xmlns:p14="http://schemas.microsoft.com/office/powerpoint/2010/main" val="16337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5C4790B-DBDF-4F4A-B3CF-4595341BD3F8}" type="datetimeFigureOut">
              <a:rPr lang="en-US" altLang="en-US"/>
              <a:pPr/>
              <a:t>5/30/2017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18364F6-3AB2-41C4-A634-459A24AE584B}" type="slidenum">
              <a:rPr lang="en-US" altLang="en-US"/>
              <a:pPr/>
              <a:t>‹#›</a:t>
            </a:fld>
            <a:endParaRPr lang="en-US" altLang="en-US"/>
          </a:p>
        </p:txBody>
      </p:sp>
    </p:spTree>
    <p:extLst>
      <p:ext uri="{BB962C8B-B14F-4D97-AF65-F5344CB8AC3E}">
        <p14:creationId xmlns:p14="http://schemas.microsoft.com/office/powerpoint/2010/main" val="53322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225C581-31E4-4777-862A-6C0CCE6BE491}" type="datetimeFigureOut">
              <a:rPr lang="en-US" altLang="en-US"/>
              <a:pPr/>
              <a:t>5/30/2017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06175BE-2603-40E0-9C60-94FB93C73720}" type="slidenum">
              <a:rPr lang="en-US" altLang="en-US"/>
              <a:pPr/>
              <a:t>‹#›</a:t>
            </a:fld>
            <a:endParaRPr lang="en-US" altLang="en-US"/>
          </a:p>
        </p:txBody>
      </p:sp>
    </p:spTree>
    <p:extLst>
      <p:ext uri="{BB962C8B-B14F-4D97-AF65-F5344CB8AC3E}">
        <p14:creationId xmlns:p14="http://schemas.microsoft.com/office/powerpoint/2010/main" val="316207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86221ED-7DE4-434A-A217-728F3706C527}" type="datetimeFigureOut">
              <a:rPr lang="en-US" altLang="en-US"/>
              <a:pPr/>
              <a:t>5/30/2017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5119C69-8CB3-4BBA-857B-EB510FAFD061}" type="slidenum">
              <a:rPr lang="en-US" altLang="en-US"/>
              <a:pPr/>
              <a:t>‹#›</a:t>
            </a:fld>
            <a:endParaRPr lang="en-US" altLang="en-US"/>
          </a:p>
        </p:txBody>
      </p:sp>
    </p:spTree>
    <p:extLst>
      <p:ext uri="{BB962C8B-B14F-4D97-AF65-F5344CB8AC3E}">
        <p14:creationId xmlns:p14="http://schemas.microsoft.com/office/powerpoint/2010/main" val="249535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E264033-3556-4A63-96EA-8C245F69D4DE}" type="datetimeFigureOut">
              <a:rPr lang="en-US" altLang="en-US"/>
              <a:pPr/>
              <a:t>5/30/2017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A685279-EBA4-4266-A211-A20B249FC0FD}" type="slidenum">
              <a:rPr lang="en-US" altLang="en-US"/>
              <a:pPr/>
              <a:t>‹#›</a:t>
            </a:fld>
            <a:endParaRPr lang="en-US" altLang="en-US"/>
          </a:p>
        </p:txBody>
      </p:sp>
    </p:spTree>
    <p:extLst>
      <p:ext uri="{BB962C8B-B14F-4D97-AF65-F5344CB8AC3E}">
        <p14:creationId xmlns:p14="http://schemas.microsoft.com/office/powerpoint/2010/main" val="3645167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25C48FA-9662-432D-850D-FCC6DF53CC21}" type="datetimeFigureOut">
              <a:rPr lang="en-US" altLang="en-US"/>
              <a:pPr/>
              <a:t>5/30/2017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2A83CF4-13A8-431A-8B27-8A53697F90C4}" type="slidenum">
              <a:rPr lang="en-US" altLang="en-US"/>
              <a:pPr/>
              <a:t>‹#›</a:t>
            </a:fld>
            <a:endParaRPr lang="en-US" altLang="en-US"/>
          </a:p>
        </p:txBody>
      </p:sp>
    </p:spTree>
    <p:extLst>
      <p:ext uri="{BB962C8B-B14F-4D97-AF65-F5344CB8AC3E}">
        <p14:creationId xmlns:p14="http://schemas.microsoft.com/office/powerpoint/2010/main" val="60044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NBC2PP_Slide2a.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798638"/>
            <a:ext cx="8229600"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cs typeface="Arial" panose="020B0604020202020204" pitchFamily="34" charset="0"/>
              </a:defRPr>
            </a:lvl1pPr>
          </a:lstStyle>
          <a:p>
            <a:fld id="{DDF873F9-66AF-491B-8121-1FEE07E40EA7}" type="datetimeFigureOut">
              <a:rPr lang="en-US" altLang="en-US"/>
              <a:pPr/>
              <a:t>5/30/2017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cs typeface="Arial" panose="020B0604020202020204" pitchFamily="34" charset="0"/>
              </a:defRPr>
            </a:lvl1pPr>
          </a:lstStyle>
          <a:p>
            <a:fld id="{8BF72398-8E85-4887-ADBD-37862EB3904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21"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txStyles>
    <p:titleStyle>
      <a:lvl1pPr algn="ctr" rtl="0" eaLnBrk="0" fontAlgn="base" hangingPunct="0">
        <a:spcBef>
          <a:spcPct val="0"/>
        </a:spcBef>
        <a:spcAft>
          <a:spcPct val="0"/>
        </a:spcAft>
        <a:defRPr sz="4400" kern="1200">
          <a:solidFill>
            <a:schemeClr val="bg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1412D3D7-9E38-4FFE-AB7B-88245104E543}" type="datetime2">
              <a:rPr lang="en-US" altLang="en-US"/>
              <a:pPr/>
              <a:t>Tuesday, May 30, 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r>
              <a:rPr lang="en-US"/>
              <a:t>Eszter Birck-Wilson Process Development Presentation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657095D-3C02-4951-9D54-10AA91C11E8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ctrTitle"/>
          </p:nvPr>
        </p:nvSpPr>
        <p:spPr>
          <a:xfrm>
            <a:off x="0" y="4648200"/>
            <a:ext cx="9144000" cy="914400"/>
          </a:xfrm>
        </p:spPr>
        <p:txBody>
          <a:bodyPr/>
          <a:lstStyle/>
          <a:p>
            <a:r>
              <a:rPr lang="en-US" altLang="en-US" sz="5400" smtClean="0"/>
              <a:t>Downstream Processing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5"/>
          <p:cNvSpPr>
            <a:spLocks noChangeArrowheads="1"/>
          </p:cNvSpPr>
          <p:nvPr/>
        </p:nvSpPr>
        <p:spPr bwMode="auto">
          <a:xfrm>
            <a:off x="3733800" y="685800"/>
            <a:ext cx="1143000" cy="38100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latin typeface="Calibri" panose="020F0502020204030204" pitchFamily="34" charset="0"/>
            </a:endParaRPr>
          </a:p>
        </p:txBody>
      </p:sp>
      <p:sp>
        <p:nvSpPr>
          <p:cNvPr id="39938" name="Rectangle 6"/>
          <p:cNvSpPr>
            <a:spLocks noChangeArrowheads="1"/>
          </p:cNvSpPr>
          <p:nvPr/>
        </p:nvSpPr>
        <p:spPr bwMode="auto">
          <a:xfrm>
            <a:off x="4291013" y="4381500"/>
            <a:ext cx="1212850" cy="5715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39939" name="Rectangle 7"/>
          <p:cNvSpPr>
            <a:spLocks noChangeArrowheads="1"/>
          </p:cNvSpPr>
          <p:nvPr/>
        </p:nvSpPr>
        <p:spPr bwMode="auto">
          <a:xfrm>
            <a:off x="4856163" y="590550"/>
            <a:ext cx="4287837" cy="1430338"/>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39940" name="Rectangle 8"/>
          <p:cNvSpPr>
            <a:spLocks noChangeArrowheads="1"/>
          </p:cNvSpPr>
          <p:nvPr/>
        </p:nvSpPr>
        <p:spPr bwMode="auto">
          <a:xfrm>
            <a:off x="5422900" y="2808288"/>
            <a:ext cx="485775" cy="357187"/>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39941" name="Rectangle 9"/>
          <p:cNvSpPr>
            <a:spLocks noChangeArrowheads="1"/>
          </p:cNvSpPr>
          <p:nvPr/>
        </p:nvSpPr>
        <p:spPr bwMode="auto">
          <a:xfrm>
            <a:off x="4724400" y="1905000"/>
            <a:ext cx="762000" cy="7620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pic>
        <p:nvPicPr>
          <p:cNvPr id="39942" name="Picture 11" descr="Pictur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4899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12"/>
          <p:cNvSpPr>
            <a:spLocks noChangeArrowheads="1"/>
          </p:cNvSpPr>
          <p:nvPr/>
        </p:nvSpPr>
        <p:spPr bwMode="auto">
          <a:xfrm>
            <a:off x="228600" y="228600"/>
            <a:ext cx="8610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000">
                <a:latin typeface="Calibri" panose="020F0502020204030204" pitchFamily="34" charset="0"/>
              </a:rPr>
              <a:t>Industrial Continuous Centrifuge</a:t>
            </a:r>
          </a:p>
          <a:p>
            <a:pPr algn="ctr" eaLnBrk="1" hangingPunct="1"/>
            <a:r>
              <a:rPr lang="en-US" altLang="en-US" sz="4000">
                <a:latin typeface="Calibri" panose="020F0502020204030204" pitchFamily="34" charset="0"/>
              </a:rPr>
              <a:t>Media and Cells In &amp; Clarified Media Out</a:t>
            </a:r>
          </a:p>
        </p:txBody>
      </p:sp>
      <p:pic>
        <p:nvPicPr>
          <p:cNvPr id="39944" name="Picture 2" descr="http://www.approvedce.com/images/Centrifuge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905000"/>
            <a:ext cx="385445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Centrifu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15000" y="4495800"/>
            <a:ext cx="1295400" cy="584200"/>
          </a:xfrm>
          <a:prstGeom prst="rect">
            <a:avLst/>
          </a:prstGeom>
          <a:noFill/>
        </p:spPr>
        <p:txBody>
          <a:bodyPr wrap="none">
            <a:spAutoFit/>
          </a:bodyPr>
          <a:lstStyle/>
          <a:p>
            <a:pPr>
              <a:defRPr/>
            </a:pPr>
            <a:r>
              <a:rPr lang="en-US" sz="3200" dirty="0">
                <a:solidFill>
                  <a:schemeClr val="bg1"/>
                </a:solidFill>
                <a:latin typeface="+mn-lt"/>
                <a:ea typeface="ＭＳ Ｐゴシック" charset="0"/>
                <a:cs typeface="ＭＳ Ｐゴシック" charset="0"/>
              </a:rPr>
              <a:t>Sludge</a:t>
            </a:r>
          </a:p>
        </p:txBody>
      </p:sp>
      <p:sp>
        <p:nvSpPr>
          <p:cNvPr id="41987" name="TextBox 3"/>
          <p:cNvSpPr txBox="1">
            <a:spLocks noChangeArrowheads="1"/>
          </p:cNvSpPr>
          <p:nvPr/>
        </p:nvSpPr>
        <p:spPr bwMode="auto">
          <a:xfrm>
            <a:off x="2286000" y="3810000"/>
            <a:ext cx="2520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600">
                <a:solidFill>
                  <a:srgbClr val="FFFFFF"/>
                </a:solidFill>
                <a:cs typeface="Arial" panose="020B0604020202020204" pitchFamily="34" charset="0"/>
              </a:rPr>
              <a:t>Continuous </a:t>
            </a:r>
          </a:p>
          <a:p>
            <a:pPr eaLnBrk="1" hangingPunct="1"/>
            <a:r>
              <a:rPr lang="en-US" altLang="en-US" sz="3600">
                <a:solidFill>
                  <a:srgbClr val="FFFFFF"/>
                </a:solidFill>
                <a:cs typeface="Arial" panose="020B0604020202020204" pitchFamily="34" charset="0"/>
              </a:rPr>
              <a:t>Centrifuge</a:t>
            </a:r>
          </a:p>
        </p:txBody>
      </p:sp>
      <p:sp>
        <p:nvSpPr>
          <p:cNvPr id="41988" name="TextBox 4"/>
          <p:cNvSpPr txBox="1">
            <a:spLocks noChangeArrowheads="1"/>
          </p:cNvSpPr>
          <p:nvPr/>
        </p:nvSpPr>
        <p:spPr bwMode="auto">
          <a:xfrm>
            <a:off x="5334000" y="2286000"/>
            <a:ext cx="276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solidFill>
                  <a:srgbClr val="FFFFFF"/>
                </a:solidFill>
              </a:rPr>
              <a:t>Cells + Media In</a:t>
            </a:r>
          </a:p>
        </p:txBody>
      </p:sp>
      <p:sp>
        <p:nvSpPr>
          <p:cNvPr id="41989" name="TextBox 8"/>
          <p:cNvSpPr txBox="1">
            <a:spLocks noChangeArrowheads="1"/>
          </p:cNvSpPr>
          <p:nvPr/>
        </p:nvSpPr>
        <p:spPr bwMode="auto">
          <a:xfrm>
            <a:off x="5791200" y="1524000"/>
            <a:ext cx="184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solidFill>
                  <a:srgbClr val="FFFFFF"/>
                </a:solidFill>
              </a:rPr>
              <a:t>Media Out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3"/>
          <p:cNvSpPr>
            <a:spLocks noGrp="1"/>
          </p:cNvSpPr>
          <p:nvPr>
            <p:ph type="title"/>
          </p:nvPr>
        </p:nvSpPr>
        <p:spPr>
          <a:xfrm>
            <a:off x="0" y="274638"/>
            <a:ext cx="9144000" cy="1143000"/>
          </a:xfrm>
        </p:spPr>
        <p:txBody>
          <a:bodyPr/>
          <a:lstStyle/>
          <a:p>
            <a:r>
              <a:rPr lang="en-US" altLang="en-US" sz="4000" smtClean="0"/>
              <a:t>More Details on Continuous Centrifugation</a:t>
            </a:r>
          </a:p>
        </p:txBody>
      </p:sp>
      <p:sp>
        <p:nvSpPr>
          <p:cNvPr id="43010" name="Text Placeholder 4"/>
          <p:cNvSpPr>
            <a:spLocks noGrp="1"/>
          </p:cNvSpPr>
          <p:nvPr>
            <p:ph type="body" idx="1"/>
          </p:nvPr>
        </p:nvSpPr>
        <p:spPr>
          <a:xfrm>
            <a:off x="457200" y="1447800"/>
            <a:ext cx="4040188" cy="639763"/>
          </a:xfrm>
        </p:spPr>
        <p:txBody>
          <a:bodyPr anchor="ctr"/>
          <a:lstStyle/>
          <a:p>
            <a:pPr algn="ctr"/>
            <a:r>
              <a:rPr lang="en-US" altLang="en-US" smtClean="0"/>
              <a:t>Continuous Centrifuge</a:t>
            </a:r>
          </a:p>
        </p:txBody>
      </p:sp>
      <p:pic>
        <p:nvPicPr>
          <p:cNvPr id="43011" name="Content Placeholder 8" descr="P1010059.jpg"/>
          <p:cNvPicPr>
            <a:picLocks noGrp="1" noChangeAspect="1"/>
          </p:cNvPicPr>
          <p:nvPr>
            <p:ph sz="half" idx="2"/>
          </p:nvPr>
        </p:nvPicPr>
        <p:blipFill>
          <a:blip r:embed="rId2">
            <a:extLst>
              <a:ext uri="{28A0092B-C50C-407E-A947-70E740481C1C}">
                <a14:useLocalDpi xmlns:a14="http://schemas.microsoft.com/office/drawing/2010/main" val="0"/>
              </a:ext>
            </a:extLst>
          </a:blip>
          <a:srcRect l="11656" r="11656"/>
          <a:stretch>
            <a:fillRect/>
          </a:stretch>
        </p:blipFill>
        <p:spPr/>
      </p:pic>
      <p:sp>
        <p:nvSpPr>
          <p:cNvPr id="43012" name="Text Placeholder 6"/>
          <p:cNvSpPr>
            <a:spLocks noGrp="1"/>
          </p:cNvSpPr>
          <p:nvPr>
            <p:ph type="body" sz="quarter" idx="3"/>
          </p:nvPr>
        </p:nvSpPr>
        <p:spPr>
          <a:xfrm>
            <a:off x="4648200" y="1447800"/>
            <a:ext cx="4041775" cy="639763"/>
          </a:xfrm>
        </p:spPr>
        <p:txBody>
          <a:bodyPr/>
          <a:lstStyle/>
          <a:p>
            <a:pPr algn="ctr">
              <a:lnSpc>
                <a:spcPct val="70000"/>
              </a:lnSpc>
            </a:pPr>
            <a:r>
              <a:rPr lang="en-US" altLang="en-US" smtClean="0"/>
              <a:t>Manifold for Mechanical</a:t>
            </a:r>
          </a:p>
          <a:p>
            <a:pPr algn="ctr">
              <a:lnSpc>
                <a:spcPct val="70000"/>
              </a:lnSpc>
            </a:pPr>
            <a:r>
              <a:rPr lang="en-US" altLang="en-US" smtClean="0"/>
              <a:t> Routing of Fluids</a:t>
            </a:r>
          </a:p>
        </p:txBody>
      </p:sp>
      <p:pic>
        <p:nvPicPr>
          <p:cNvPr id="43013" name="Content Placeholder 9" descr="P1010056.jpg"/>
          <p:cNvPicPr>
            <a:picLocks noGrp="1" noChangeAspect="1"/>
          </p:cNvPicPr>
          <p:nvPr>
            <p:ph sz="quarter" idx="4"/>
          </p:nvPr>
        </p:nvPicPr>
        <p:blipFill>
          <a:blip r:embed="rId3">
            <a:extLst>
              <a:ext uri="{28A0092B-C50C-407E-A947-70E740481C1C}">
                <a14:useLocalDpi xmlns:a14="http://schemas.microsoft.com/office/drawing/2010/main" val="0"/>
              </a:ext>
            </a:extLst>
          </a:blip>
          <a:srcRect l="11641" r="11641"/>
          <a:stretch>
            <a:fillRect/>
          </a:stretch>
        </p:blipFill>
        <p:spPr>
          <a:xfrm>
            <a:off x="4648200" y="2209800"/>
            <a:ext cx="4041775" cy="3951288"/>
          </a:xfrm>
        </p:spPr>
      </p:pic>
      <p:sp>
        <p:nvSpPr>
          <p:cNvPr id="43014" name="TextBox 10"/>
          <p:cNvSpPr txBox="1">
            <a:spLocks noChangeArrowheads="1"/>
          </p:cNvSpPr>
          <p:nvPr/>
        </p:nvSpPr>
        <p:spPr bwMode="auto">
          <a:xfrm>
            <a:off x="2209800" y="4191000"/>
            <a:ext cx="1841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800">
                <a:solidFill>
                  <a:srgbClr val="FFFFFF"/>
                </a:solidFill>
              </a:rPr>
              <a:t>Centrifuge</a:t>
            </a:r>
          </a:p>
          <a:p>
            <a:pPr algn="ctr" eaLnBrk="1" hangingPunct="1"/>
            <a:r>
              <a:rPr lang="en-US" altLang="en-US" sz="2800">
                <a:solidFill>
                  <a:srgbClr val="FFFFFF"/>
                </a:solidFill>
              </a:rPr>
              <a:t>Motor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743200"/>
            <a:ext cx="49847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4" name="Picture 3" descr="171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2600"/>
            <a:ext cx="38290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3"/>
          <p:cNvSpPr>
            <a:spLocks noGrp="1"/>
          </p:cNvSpPr>
          <p:nvPr>
            <p:ph type="title"/>
          </p:nvPr>
        </p:nvSpPr>
        <p:spPr>
          <a:xfrm>
            <a:off x="457200" y="274638"/>
            <a:ext cx="8229600" cy="944562"/>
          </a:xfrm>
        </p:spPr>
        <p:txBody>
          <a:bodyPr/>
          <a:lstStyle/>
          <a:p>
            <a:r>
              <a:rPr lang="en-US" altLang="en-US" smtClean="0"/>
              <a:t>Depth Filtration  Equipment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ea typeface="+mj-ea"/>
              </a:rPr>
              <a:t>Depth Filtration: Cells and Cellular Debris Stick to Ceramic Encrusted Fibers in Pads</a:t>
            </a:r>
            <a:endParaRPr lang="en-US" dirty="0">
              <a:ea typeface="+mj-ea"/>
            </a:endParaRPr>
          </a:p>
        </p:txBody>
      </p:sp>
      <p:pic>
        <p:nvPicPr>
          <p:cNvPr id="46082" name="Content Placeholder 3" descr="Depth Filtration Diagram.bmp"/>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600200"/>
            <a:ext cx="6692900" cy="4953000"/>
          </a:xfrm>
        </p:spPr>
      </p:pic>
      <p:sp>
        <p:nvSpPr>
          <p:cNvPr id="46083" name="TextBox 3"/>
          <p:cNvSpPr txBox="1">
            <a:spLocks noChangeArrowheads="1"/>
          </p:cNvSpPr>
          <p:nvPr/>
        </p:nvSpPr>
        <p:spPr bwMode="auto">
          <a:xfrm>
            <a:off x="6172200" y="3200400"/>
            <a:ext cx="267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PROTEIN of INTEREST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P101010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4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Box 2"/>
          <p:cNvSpPr txBox="1">
            <a:spLocks noChangeArrowheads="1"/>
          </p:cNvSpPr>
          <p:nvPr/>
        </p:nvSpPr>
        <p:spPr bwMode="auto">
          <a:xfrm>
            <a:off x="11113" y="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4000"/>
              <a:t>Depth Filter Housings and Filters</a:t>
            </a:r>
          </a:p>
        </p:txBody>
      </p:sp>
      <p:pic>
        <p:nvPicPr>
          <p:cNvPr id="47107" name="Picture 3" descr="P101011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3400" y="39624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descr="P101006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Box 2"/>
          <p:cNvSpPr txBox="1">
            <a:spLocks noChangeArrowheads="1"/>
          </p:cNvSpPr>
          <p:nvPr/>
        </p:nvSpPr>
        <p:spPr bwMode="auto">
          <a:xfrm>
            <a:off x="1524000" y="3200400"/>
            <a:ext cx="3178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4000">
                <a:solidFill>
                  <a:srgbClr val="FFFFFF"/>
                </a:solidFill>
              </a:rPr>
              <a:t>Sterile Filters</a:t>
            </a:r>
          </a:p>
        </p:txBody>
      </p:sp>
      <p:pic>
        <p:nvPicPr>
          <p:cNvPr id="48131" name="Picture 3" descr="P1010064.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0638" y="15240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P101006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441960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p:txBody>
          <a:bodyPr/>
          <a:lstStyle/>
          <a:p>
            <a:r>
              <a:rPr lang="en-US" altLang="en-US" smtClean="0"/>
              <a:t>Tangential Flow Filtration – TFF</a:t>
            </a:r>
            <a:br>
              <a:rPr lang="en-US" altLang="en-US" smtClean="0"/>
            </a:br>
            <a:r>
              <a:rPr lang="en-US" altLang="en-US" smtClean="0"/>
              <a:t>Separation of Protein of Interest</a:t>
            </a:r>
          </a:p>
        </p:txBody>
      </p:sp>
      <p:sp>
        <p:nvSpPr>
          <p:cNvPr id="50178" name="Content Placeholder 4"/>
          <p:cNvSpPr>
            <a:spLocks noGrp="1"/>
          </p:cNvSpPr>
          <p:nvPr>
            <p:ph idx="1"/>
          </p:nvPr>
        </p:nvSpPr>
        <p:spPr>
          <a:xfrm>
            <a:off x="0" y="1905000"/>
            <a:ext cx="9144000" cy="4525963"/>
          </a:xfrm>
        </p:spPr>
        <p:txBody>
          <a:bodyPr/>
          <a:lstStyle/>
          <a:p>
            <a:pPr>
              <a:spcBef>
                <a:spcPct val="0"/>
              </a:spcBef>
              <a:buFont typeface="Arial" panose="020B0604020202020204" pitchFamily="34" charset="0"/>
              <a:buNone/>
            </a:pPr>
            <a:r>
              <a:rPr lang="en-US" altLang="en-US" sz="2800" smtClean="0"/>
              <a:t>Using TFF with the right cut off filters, the protein of interest can be separated from other proteins and molecules in the sterile filtered, clarified medium.</a:t>
            </a:r>
          </a:p>
          <a:p>
            <a:pPr>
              <a:spcBef>
                <a:spcPct val="0"/>
              </a:spcBef>
              <a:buFont typeface="Arial" panose="020B0604020202020204" pitchFamily="34" charset="0"/>
              <a:buNone/>
            </a:pPr>
            <a:r>
              <a:rPr lang="en-US" altLang="en-US" sz="2800" smtClean="0"/>
              <a:t>For instance HSA has a molecular weight of 69KD.  To make sure that the protein of interest is retained, a 10KD cut-off filter is used.</a:t>
            </a:r>
          </a:p>
          <a:p>
            <a:pPr>
              <a:spcBef>
                <a:spcPct val="0"/>
              </a:spcBef>
              <a:buFont typeface="Arial" panose="020B0604020202020204" pitchFamily="34" charset="0"/>
              <a:buNone/>
            </a:pPr>
            <a:r>
              <a:rPr lang="en-US" altLang="en-US" sz="2800" smtClean="0"/>
              <a:t>After ultrafiltration, we can diafilter, adding the phosphate buffer at pH 7.1 that we will also use to equilibrate our affinity column to prepare it for affinity chromatography of HSA.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rPr>
              <a:t>How TFF Concentrates and Purifies</a:t>
            </a:r>
            <a:br>
              <a:rPr lang="en-US" dirty="0" smtClean="0">
                <a:ea typeface="+mj-ea"/>
              </a:rPr>
            </a:br>
            <a:r>
              <a:rPr lang="en-US" dirty="0" smtClean="0">
                <a:ea typeface="+mj-ea"/>
              </a:rPr>
              <a:t>a Protein of Interest</a:t>
            </a:r>
            <a:endParaRPr lang="en-US" dirty="0">
              <a:ea typeface="+mj-ea"/>
            </a:endParaRPr>
          </a:p>
        </p:txBody>
      </p:sp>
      <p:pic>
        <p:nvPicPr>
          <p:cNvPr id="51202" name="Content Placeholder 3" descr="TFF Rentate and Filtrat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600200"/>
            <a:ext cx="7842250" cy="4876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p:cNvSpPr>
            <a:spLocks noGrp="1"/>
          </p:cNvSpPr>
          <p:nvPr>
            <p:ph type="title"/>
          </p:nvPr>
        </p:nvSpPr>
        <p:spPr>
          <a:xfrm>
            <a:off x="0" y="274638"/>
            <a:ext cx="9144000" cy="563562"/>
          </a:xfrm>
        </p:spPr>
        <p:txBody>
          <a:bodyPr/>
          <a:lstStyle/>
          <a:p>
            <a:r>
              <a:rPr lang="en-US" altLang="en-US" smtClean="0"/>
              <a:t>Downstream Processing Equipment</a:t>
            </a:r>
          </a:p>
        </p:txBody>
      </p:sp>
      <p:sp>
        <p:nvSpPr>
          <p:cNvPr id="52226" name="Text Placeholder 4"/>
          <p:cNvSpPr>
            <a:spLocks noGrp="1"/>
          </p:cNvSpPr>
          <p:nvPr>
            <p:ph type="body" idx="1"/>
          </p:nvPr>
        </p:nvSpPr>
        <p:spPr>
          <a:xfrm>
            <a:off x="0" y="1143000"/>
            <a:ext cx="4040188" cy="639763"/>
          </a:xfrm>
        </p:spPr>
        <p:txBody>
          <a:bodyPr/>
          <a:lstStyle/>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a:p>
            <a:pPr>
              <a:spcBef>
                <a:spcPct val="0"/>
              </a:spcBef>
            </a:pPr>
            <a:endParaRPr lang="en-US" altLang="en-US" smtClean="0"/>
          </a:p>
          <a:p>
            <a:pPr algn="ctr">
              <a:spcBef>
                <a:spcPct val="0"/>
              </a:spcBef>
            </a:pPr>
            <a:r>
              <a:rPr lang="en-US" altLang="en-US" smtClean="0"/>
              <a:t>Lab-Scale TFF System</a:t>
            </a:r>
          </a:p>
        </p:txBody>
      </p:sp>
      <p:sp>
        <p:nvSpPr>
          <p:cNvPr id="52227" name="Text Placeholder 6"/>
          <p:cNvSpPr>
            <a:spLocks noGrp="1"/>
          </p:cNvSpPr>
          <p:nvPr>
            <p:ph type="body" sz="quarter" idx="3"/>
          </p:nvPr>
        </p:nvSpPr>
        <p:spPr>
          <a:xfrm>
            <a:off x="4572000" y="1143000"/>
            <a:ext cx="4041775" cy="639763"/>
          </a:xfrm>
        </p:spPr>
        <p:txBody>
          <a:bodyPr/>
          <a:lstStyle/>
          <a:p>
            <a:pPr algn="ctr"/>
            <a:endParaRPr lang="en-US" altLang="en-US" smtClean="0"/>
          </a:p>
          <a:p>
            <a:pPr algn="ctr">
              <a:spcBef>
                <a:spcPct val="0"/>
              </a:spcBef>
            </a:pPr>
            <a:endParaRPr lang="en-US" altLang="en-US" smtClean="0"/>
          </a:p>
          <a:p>
            <a:pPr algn="ctr">
              <a:spcBef>
                <a:spcPct val="0"/>
              </a:spcBef>
            </a:pPr>
            <a:endParaRPr lang="en-US" altLang="en-US" smtClean="0"/>
          </a:p>
          <a:p>
            <a:pPr algn="ctr">
              <a:spcBef>
                <a:spcPct val="0"/>
              </a:spcBef>
            </a:pPr>
            <a:endParaRPr lang="en-US" altLang="en-US" smtClean="0"/>
          </a:p>
          <a:p>
            <a:pPr algn="ctr">
              <a:spcBef>
                <a:spcPct val="0"/>
              </a:spcBef>
            </a:pPr>
            <a:endParaRPr lang="en-US" altLang="en-US" smtClean="0"/>
          </a:p>
          <a:p>
            <a:pPr algn="ctr">
              <a:spcBef>
                <a:spcPct val="0"/>
              </a:spcBef>
            </a:pPr>
            <a:endParaRPr lang="en-US" altLang="en-US" smtClean="0"/>
          </a:p>
          <a:p>
            <a:pPr algn="ctr">
              <a:spcBef>
                <a:spcPct val="0"/>
              </a:spcBef>
            </a:pPr>
            <a:r>
              <a:rPr lang="en-US" altLang="en-US" smtClean="0"/>
              <a:t>Large-Scale TFF System</a:t>
            </a:r>
          </a:p>
        </p:txBody>
      </p:sp>
      <p:pic>
        <p:nvPicPr>
          <p:cNvPr id="52228" name="Content Placeholder 3" descr="TFF.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91013" y="2209800"/>
            <a:ext cx="4732337" cy="2971800"/>
          </a:xfrm>
        </p:spPr>
      </p:pic>
      <p:pic>
        <p:nvPicPr>
          <p:cNvPr id="52229" name="Content Placeholder 5" descr="271_P_MinimateSystem_LG.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2133600"/>
            <a:ext cx="3914775" cy="313213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2400" y="274638"/>
            <a:ext cx="8763000" cy="1143000"/>
          </a:xfrm>
        </p:spPr>
        <p:txBody>
          <a:bodyPr/>
          <a:lstStyle/>
          <a:p>
            <a:pPr eaLnBrk="1" hangingPunct="1"/>
            <a:r>
              <a:rPr lang="en-US" altLang="en-US" sz="3600" smtClean="0"/>
              <a:t>Know the Characteristics of Your Protein </a:t>
            </a:r>
            <a:br>
              <a:rPr lang="en-US" altLang="en-US" sz="3600" smtClean="0"/>
            </a:br>
            <a:r>
              <a:rPr lang="en-US" altLang="en-US" sz="3600" smtClean="0"/>
              <a:t>Green Fluorescent Protein (GFP)</a:t>
            </a:r>
          </a:p>
        </p:txBody>
      </p:sp>
      <p:sp>
        <p:nvSpPr>
          <p:cNvPr id="28674" name="Text Placeholder 5"/>
          <p:cNvSpPr>
            <a:spLocks noGrp="1"/>
          </p:cNvSpPr>
          <p:nvPr>
            <p:ph type="body" idx="1"/>
          </p:nvPr>
        </p:nvSpPr>
        <p:spPr>
          <a:xfrm>
            <a:off x="381000" y="1524000"/>
            <a:ext cx="4040188" cy="457200"/>
          </a:xfrm>
        </p:spPr>
        <p:txBody>
          <a:bodyPr/>
          <a:lstStyle/>
          <a:p>
            <a:r>
              <a:rPr lang="en-US" altLang="en-US" smtClean="0"/>
              <a:t>Sequence of Amino Acids</a:t>
            </a:r>
          </a:p>
        </p:txBody>
      </p:sp>
      <p:sp>
        <p:nvSpPr>
          <p:cNvPr id="28675" name="Content Placeholder 3"/>
          <p:cNvSpPr>
            <a:spLocks noGrp="1"/>
          </p:cNvSpPr>
          <p:nvPr>
            <p:ph sz="half" idx="2"/>
          </p:nvPr>
        </p:nvSpPr>
        <p:spPr>
          <a:xfrm>
            <a:off x="381000" y="1981200"/>
            <a:ext cx="4040188" cy="4648200"/>
          </a:xfrm>
        </p:spPr>
        <p:txBody>
          <a:bodyPr/>
          <a:lstStyle/>
          <a:p>
            <a:pPr>
              <a:buFont typeface="Arial" panose="020B0604020202020204" pitchFamily="34" charset="0"/>
              <a:buNone/>
            </a:pPr>
            <a:r>
              <a:rPr lang="en-US" altLang="en-US" sz="2200" smtClean="0">
                <a:latin typeface="Arial Unicode MS" charset="0"/>
              </a:rPr>
              <a:t>MSKGEELFTGVVPVLVELDGDVNGQKFSVSGEGEGDATYGKLTLNFICTTGKLPVPWPTLVTTFSYGVQCFSRYPDHMKQHDFFKSAMPEGYVQERTIFYKDDGNYKTRAEVKFEGDTLVNRIELKGIDFKEDGNILGHKMEYNYNSHNVYIMGDKPKNGIKVNFKIRHNIKDGSVQLADHYQQNTPIGDGPVLLPDNHYLSTQSALSKDPNEKRDHMILLEFVTAARITHGMDELYK</a:t>
            </a:r>
            <a:r>
              <a:rPr lang="en-US" altLang="en-US" sz="2200" smtClean="0">
                <a:latin typeface="Arial" panose="020B0604020202020204" pitchFamily="34" charset="0"/>
              </a:rPr>
              <a:t> </a:t>
            </a:r>
          </a:p>
          <a:p>
            <a:endParaRPr lang="en-US" altLang="en-US" smtClean="0"/>
          </a:p>
        </p:txBody>
      </p:sp>
      <p:sp>
        <p:nvSpPr>
          <p:cNvPr id="28676" name="Text Placeholder 6"/>
          <p:cNvSpPr>
            <a:spLocks noGrp="1"/>
          </p:cNvSpPr>
          <p:nvPr>
            <p:ph type="body" sz="quarter" idx="3"/>
          </p:nvPr>
        </p:nvSpPr>
        <p:spPr>
          <a:xfrm>
            <a:off x="4724400" y="1524000"/>
            <a:ext cx="4041775" cy="446088"/>
          </a:xfrm>
        </p:spPr>
        <p:txBody>
          <a:bodyPr/>
          <a:lstStyle/>
          <a:p>
            <a:r>
              <a:rPr lang="en-US" altLang="en-US" smtClean="0"/>
              <a:t>Tertiary Structure</a:t>
            </a:r>
          </a:p>
        </p:txBody>
      </p:sp>
      <p:pic>
        <p:nvPicPr>
          <p:cNvPr id="28677" name="Picture 2" descr="crystalstructure"/>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876800" y="1981200"/>
            <a:ext cx="3429000" cy="4651375"/>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ctrTitle"/>
          </p:nvPr>
        </p:nvSpPr>
        <p:spPr>
          <a:xfrm>
            <a:off x="685800" y="1143000"/>
            <a:ext cx="7772400" cy="1470025"/>
          </a:xfrm>
        </p:spPr>
        <p:txBody>
          <a:bodyPr/>
          <a:lstStyle/>
          <a:p>
            <a:r>
              <a:rPr lang="en-US" altLang="en-US" smtClean="0"/>
              <a:t>Low Pressure Liquid </a:t>
            </a:r>
            <a:br>
              <a:rPr lang="en-US" altLang="en-US" smtClean="0"/>
            </a:br>
            <a:r>
              <a:rPr lang="en-US" altLang="en-US" smtClean="0"/>
              <a:t>(Production) Chromatography</a:t>
            </a:r>
          </a:p>
        </p:txBody>
      </p:sp>
      <p:sp>
        <p:nvSpPr>
          <p:cNvPr id="9219" name="Content Placeholder 2"/>
          <p:cNvSpPr>
            <a:spLocks noGrp="1"/>
          </p:cNvSpPr>
          <p:nvPr>
            <p:ph type="subTitle" idx="1"/>
          </p:nvPr>
        </p:nvSpPr>
        <p:spPr>
          <a:xfrm>
            <a:off x="0" y="3200400"/>
            <a:ext cx="9144000" cy="3048000"/>
          </a:xfrm>
        </p:spPr>
        <p:txBody>
          <a:bodyPr/>
          <a:lstStyle/>
          <a:p>
            <a:pPr>
              <a:lnSpc>
                <a:spcPct val="80000"/>
              </a:lnSpc>
              <a:defRPr/>
            </a:pPr>
            <a:r>
              <a:rPr lang="en-US" dirty="0" smtClean="0">
                <a:ea typeface="+mn-ea"/>
              </a:rPr>
              <a:t>The Media: </a:t>
            </a:r>
          </a:p>
          <a:p>
            <a:pPr>
              <a:lnSpc>
                <a:spcPct val="80000"/>
              </a:lnSpc>
              <a:defRPr/>
            </a:pPr>
            <a:r>
              <a:rPr lang="en-US" dirty="0" smtClean="0">
                <a:ea typeface="+mn-ea"/>
              </a:rPr>
              <a:t>Hydrophobic Interaction (HIC)</a:t>
            </a:r>
          </a:p>
          <a:p>
            <a:pPr>
              <a:lnSpc>
                <a:spcPct val="80000"/>
              </a:lnSpc>
              <a:defRPr/>
            </a:pPr>
            <a:r>
              <a:rPr lang="en-US" dirty="0" smtClean="0">
                <a:ea typeface="+mn-ea"/>
              </a:rPr>
              <a:t> Ion Exchange (Anion AEX and </a:t>
            </a:r>
            <a:r>
              <a:rPr lang="en-US" dirty="0" err="1" smtClean="0">
                <a:ea typeface="+mn-ea"/>
              </a:rPr>
              <a:t>Cation</a:t>
            </a:r>
            <a:r>
              <a:rPr lang="en-US" dirty="0" smtClean="0">
                <a:ea typeface="+mn-ea"/>
              </a:rPr>
              <a:t> CEX Exchange)</a:t>
            </a:r>
          </a:p>
          <a:p>
            <a:pPr>
              <a:lnSpc>
                <a:spcPct val="80000"/>
              </a:lnSpc>
              <a:defRPr/>
            </a:pPr>
            <a:r>
              <a:rPr lang="en-US" dirty="0" smtClean="0">
                <a:ea typeface="+mn-ea"/>
              </a:rPr>
              <a:t> Gel Filtration (=Size Exclusion)</a:t>
            </a:r>
          </a:p>
          <a:p>
            <a:pPr>
              <a:lnSpc>
                <a:spcPct val="80000"/>
              </a:lnSpc>
              <a:defRPr/>
            </a:pPr>
            <a:r>
              <a:rPr lang="en-US" dirty="0" smtClean="0">
                <a:ea typeface="+mn-ea"/>
              </a:rPr>
              <a:t>Affinity</a:t>
            </a:r>
          </a:p>
          <a:p>
            <a:pPr>
              <a:lnSpc>
                <a:spcPct val="80000"/>
              </a:lnSpc>
              <a:defRPr/>
            </a:pPr>
            <a:r>
              <a:rPr lang="en-US" dirty="0" smtClean="0">
                <a:ea typeface="+mn-ea"/>
              </a:rPr>
              <a:t>The System:  Components and Processes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228600" y="381000"/>
            <a:ext cx="8305800" cy="533400"/>
          </a:xfrm>
        </p:spPr>
        <p:txBody>
          <a:bodyPr/>
          <a:lstStyle/>
          <a:p>
            <a:pPr algn="ctr" eaLnBrk="1" hangingPunct="1"/>
            <a:r>
              <a:rPr lang="en-US" altLang="en-US" smtClean="0"/>
              <a:t/>
            </a:r>
            <a:br>
              <a:rPr lang="en-US" altLang="en-US" smtClean="0"/>
            </a:br>
            <a:r>
              <a:rPr lang="en-US" altLang="en-US" sz="3200" smtClean="0"/>
              <a:t>Hydrophobic Interaction Chromatography (HIC)</a:t>
            </a:r>
          </a:p>
        </p:txBody>
      </p:sp>
      <p:pic>
        <p:nvPicPr>
          <p:cNvPr id="54274" name="Content Placeholder 5" descr="500px-Hicsalt.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511800" y="2514600"/>
            <a:ext cx="3403600" cy="2551113"/>
          </a:xfrm>
        </p:spPr>
      </p:pic>
      <p:sp>
        <p:nvSpPr>
          <p:cNvPr id="54275" name="Text Placeholder 4"/>
          <p:cNvSpPr>
            <a:spLocks noGrp="1"/>
          </p:cNvSpPr>
          <p:nvPr>
            <p:ph type="body" sz="half" idx="2"/>
          </p:nvPr>
        </p:nvSpPr>
        <p:spPr>
          <a:xfrm>
            <a:off x="304800" y="990600"/>
            <a:ext cx="4953000" cy="5638800"/>
          </a:xfrm>
        </p:spPr>
        <p:txBody>
          <a:bodyPr/>
          <a:lstStyle/>
          <a:p>
            <a:pPr eaLnBrk="1" hangingPunct="1"/>
            <a:r>
              <a:rPr lang="en-US" altLang="en-US" sz="2000" smtClean="0"/>
              <a:t>HIC is finding dramatically increased use in production chromatography.  Since the molecular mechanism of HIC relies on unique structural features, it serves as an orthogonal method to ion exchange and affinity chromatography.  It is very generic, yet capable of powerful resolution. Usually  HIC media have high capacity and are economical and stable. </a:t>
            </a:r>
            <a:r>
              <a:rPr lang="en-US" altLang="en-US" sz="2000" b="1" smtClean="0"/>
              <a:t>Adsorption takes place in high salt and elution in low salt concentrations.</a:t>
            </a:r>
            <a:r>
              <a:rPr lang="en-US" altLang="en-US" sz="2000" smtClean="0"/>
              <a:t> These special properties make HIC very useful in whole processes for bridging or transitioning between other steps in addition to the separation which is effected.</a:t>
            </a:r>
          </a:p>
          <a:p>
            <a:pPr eaLnBrk="1" hangingPunct="1"/>
            <a:r>
              <a:rPr lang="en-US" altLang="en-US" sz="2000" smtClean="0"/>
              <a:t>Used in therapeutic antibody purification because part antibodies are found in membranes, are  lipid soluble and therefore hydrophobic.</a:t>
            </a:r>
          </a:p>
          <a:p>
            <a:pPr eaLnBrk="1" hangingPunct="1"/>
            <a:endParaRPr lang="en-US" altLang="en-US" sz="1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04800" y="228600"/>
            <a:ext cx="8305800" cy="1219200"/>
          </a:xfrm>
        </p:spPr>
        <p:txBody>
          <a:bodyPr/>
          <a:lstStyle/>
          <a:p>
            <a:pPr algn="ctr" eaLnBrk="1" hangingPunct="1"/>
            <a:r>
              <a:rPr lang="en-US" altLang="en-US" sz="3600" b="0" smtClean="0"/>
              <a:t>Ion Exchange Chromatography</a:t>
            </a:r>
            <a:br>
              <a:rPr lang="en-US" altLang="en-US" sz="3600" b="0" smtClean="0"/>
            </a:br>
            <a:r>
              <a:rPr lang="en-US" altLang="en-US" sz="3600" b="0" smtClean="0"/>
              <a:t>Separates by Charge </a:t>
            </a:r>
          </a:p>
        </p:txBody>
      </p:sp>
      <p:pic>
        <p:nvPicPr>
          <p:cNvPr id="55298" name="Content Placeholder 4" descr="primer_T_Ion_Exchange_CHromatography.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600200"/>
            <a:ext cx="7315200" cy="4973638"/>
          </a:xfrm>
        </p:spPr>
      </p:pic>
      <p:sp>
        <p:nvSpPr>
          <p:cNvPr id="55299" name="Text Placeholder 3"/>
          <p:cNvSpPr>
            <a:spLocks noGrp="1"/>
          </p:cNvSpPr>
          <p:nvPr>
            <p:ph type="body" sz="half" idx="2"/>
          </p:nvPr>
        </p:nvSpPr>
        <p:spPr>
          <a:xfrm>
            <a:off x="152400" y="685800"/>
            <a:ext cx="5257800" cy="6019800"/>
          </a:xfrm>
        </p:spPr>
        <p:txBody>
          <a:bodyPr/>
          <a:lstStyle/>
          <a:p>
            <a:pPr eaLnBrk="1" hangingPunct="1"/>
            <a:endParaRPr lang="en-US" altLang="en-US" sz="1600" smtClean="0"/>
          </a:p>
          <a:p>
            <a:pPr eaLnBrk="1" hangingPunct="1"/>
            <a:r>
              <a:rPr lang="en-US" altLang="en-US" sz="160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
          <p:cNvSpPr>
            <a:spLocks noGrp="1"/>
          </p:cNvSpPr>
          <p:nvPr>
            <p:ph type="title"/>
          </p:nvPr>
        </p:nvSpPr>
        <p:spPr>
          <a:xfrm>
            <a:off x="533400" y="228600"/>
            <a:ext cx="8229600" cy="563563"/>
          </a:xfrm>
        </p:spPr>
        <p:txBody>
          <a:bodyPr/>
          <a:lstStyle/>
          <a:p>
            <a:r>
              <a:rPr lang="en-US" altLang="en-US" smtClean="0"/>
              <a:t>Isoelectric Focusing or IEF</a:t>
            </a:r>
          </a:p>
        </p:txBody>
      </p:sp>
      <p:sp>
        <p:nvSpPr>
          <p:cNvPr id="56322" name="Content Placeholder 4"/>
          <p:cNvSpPr>
            <a:spLocks noGrp="1"/>
          </p:cNvSpPr>
          <p:nvPr>
            <p:ph sz="half" idx="1"/>
          </p:nvPr>
        </p:nvSpPr>
        <p:spPr>
          <a:xfrm>
            <a:off x="304800" y="990600"/>
            <a:ext cx="4800600" cy="5486400"/>
          </a:xfrm>
        </p:spPr>
        <p:txBody>
          <a:bodyPr/>
          <a:lstStyle/>
          <a:p>
            <a:pPr>
              <a:buFont typeface="Arial" panose="020B0604020202020204" pitchFamily="34" charset="0"/>
              <a:buNone/>
            </a:pPr>
            <a:r>
              <a:rPr lang="en-US" altLang="en-US" sz="2600" smtClean="0"/>
              <a:t>Once you know the pI of your protein (or the pH at which your protein is neutral), you can place it in a buffer at a lower or higher pH to alter its charge.  If the pH of the buffer is less than the pI, the protein of interest will become positively charged.  If the pH of the buffer is greater than the pI, the protein of interest will become negatively charged.</a:t>
            </a:r>
          </a:p>
        </p:txBody>
      </p:sp>
      <p:sp>
        <p:nvSpPr>
          <p:cNvPr id="56323" name="TextBox 8"/>
          <p:cNvSpPr txBox="1">
            <a:spLocks noChangeArrowheads="1"/>
          </p:cNvSpPr>
          <p:nvPr/>
        </p:nvSpPr>
        <p:spPr bwMode="auto">
          <a:xfrm>
            <a:off x="5105400" y="2514600"/>
            <a:ext cx="3886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000" b="1"/>
              <a:t>pH &lt; pI &lt; pH</a:t>
            </a:r>
          </a:p>
          <a:p>
            <a:pPr algn="ctr" eaLnBrk="1" hangingPunct="1"/>
            <a:r>
              <a:rPr lang="en-US" altLang="en-US" sz="4000" b="1"/>
              <a:t>  +      0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381000" y="25400"/>
            <a:ext cx="8229600" cy="1422400"/>
          </a:xfrm>
        </p:spPr>
        <p:txBody>
          <a:bodyPr/>
          <a:lstStyle/>
          <a:p>
            <a:r>
              <a:rPr lang="en-US" altLang="en-US" smtClean="0"/>
              <a:t>GFP Ion Exchage </a:t>
            </a:r>
            <a:br>
              <a:rPr lang="en-US" altLang="en-US" smtClean="0"/>
            </a:br>
            <a:r>
              <a:rPr lang="en-US" altLang="en-US" smtClean="0"/>
              <a:t>Separation Strategy</a:t>
            </a:r>
          </a:p>
        </p:txBody>
      </p:sp>
      <p:sp>
        <p:nvSpPr>
          <p:cNvPr id="57346" name="Content Placeholder 2"/>
          <p:cNvSpPr>
            <a:spLocks noGrp="1"/>
          </p:cNvSpPr>
          <p:nvPr>
            <p:ph idx="1"/>
          </p:nvPr>
        </p:nvSpPr>
        <p:spPr>
          <a:xfrm>
            <a:off x="0" y="2057400"/>
            <a:ext cx="9144000" cy="4800600"/>
          </a:xfrm>
        </p:spPr>
        <p:txBody>
          <a:bodyPr/>
          <a:lstStyle/>
          <a:p>
            <a:pPr>
              <a:lnSpc>
                <a:spcPct val="90000"/>
              </a:lnSpc>
            </a:pPr>
            <a:r>
              <a:rPr lang="en-US" altLang="en-US" smtClean="0"/>
              <a:t>GFP has a pI of 4.8</a:t>
            </a:r>
          </a:p>
          <a:p>
            <a:pPr>
              <a:lnSpc>
                <a:spcPct val="90000"/>
              </a:lnSpc>
            </a:pPr>
            <a:r>
              <a:rPr lang="en-US" altLang="en-US" smtClean="0"/>
              <a:t> The </a:t>
            </a:r>
            <a:r>
              <a:rPr lang="en-US" altLang="en-US" i="1" smtClean="0"/>
              <a:t>E.coli </a:t>
            </a:r>
            <a:r>
              <a:rPr lang="en-US" altLang="en-US" smtClean="0"/>
              <a:t>supernatate containing GFP is put into pH 8.3 buffer, giving it a negative charge.</a:t>
            </a:r>
          </a:p>
          <a:p>
            <a:pPr>
              <a:lnSpc>
                <a:spcPct val="90000"/>
              </a:lnSpc>
            </a:pPr>
            <a:r>
              <a:rPr lang="en-US" altLang="en-US" smtClean="0"/>
              <a:t>GFP will stick to the positively charged AEX beads.  It will be eluted with high salt.</a:t>
            </a:r>
          </a:p>
          <a:p>
            <a:pPr>
              <a:lnSpc>
                <a:spcPct val="90000"/>
              </a:lnSpc>
            </a:pPr>
            <a:r>
              <a:rPr lang="en-US" altLang="en-US" smtClean="0"/>
              <a:t>GFP will not be attracted to the negatively charged CEX beads and will be found in the flow through.  Positively charged proteins will attatch to the beads and will be eluted with high salt.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458200" cy="685800"/>
          </a:xfrm>
        </p:spPr>
        <p:txBody>
          <a:bodyPr rtlCol="0">
            <a:normAutofit fontScale="90000"/>
          </a:bodyPr>
          <a:lstStyle/>
          <a:p>
            <a:pPr eaLnBrk="1" fontAlgn="auto" hangingPunct="1">
              <a:spcAft>
                <a:spcPts val="0"/>
              </a:spcAft>
              <a:defRPr/>
            </a:pPr>
            <a:r>
              <a:rPr lang="en-US" dirty="0" smtClean="0">
                <a:ea typeface="+mj-ea"/>
              </a:rPr>
              <a:t>Liquid Column Chromatography Process</a:t>
            </a:r>
            <a:endParaRPr lang="en-US" dirty="0">
              <a:ea typeface="+mj-ea"/>
            </a:endParaRPr>
          </a:p>
        </p:txBody>
      </p:sp>
      <p:sp>
        <p:nvSpPr>
          <p:cNvPr id="58370" name="Content Placeholder 4"/>
          <p:cNvSpPr>
            <a:spLocks noGrp="1"/>
          </p:cNvSpPr>
          <p:nvPr>
            <p:ph idx="1"/>
          </p:nvPr>
        </p:nvSpPr>
        <p:spPr>
          <a:xfrm>
            <a:off x="228600" y="914400"/>
            <a:ext cx="8610600" cy="5943600"/>
          </a:xfrm>
        </p:spPr>
        <p:txBody>
          <a:bodyPr/>
          <a:lstStyle/>
          <a:p>
            <a:pPr eaLnBrk="1" hangingPunct="1">
              <a:buFont typeface="Wingdings" panose="05000000000000000000" pitchFamily="2" charset="2"/>
              <a:buChar char="Ø"/>
            </a:pPr>
            <a:r>
              <a:rPr lang="en-US" altLang="en-US" b="1" smtClean="0"/>
              <a:t>PURGE</a:t>
            </a:r>
            <a:r>
              <a:rPr lang="en-US" altLang="en-US" smtClean="0"/>
              <a:t> Air from Column use </a:t>
            </a:r>
            <a:r>
              <a:rPr lang="en-US" altLang="en-US" i="1" smtClean="0"/>
              <a:t>Equilibration Buffer</a:t>
            </a:r>
          </a:p>
          <a:p>
            <a:pPr eaLnBrk="1" hangingPunct="1">
              <a:buFont typeface="Wingdings" panose="05000000000000000000" pitchFamily="2" charset="2"/>
              <a:buChar char="Ø"/>
            </a:pPr>
            <a:r>
              <a:rPr lang="en-US" altLang="en-US" b="1" smtClean="0"/>
              <a:t>PACK</a:t>
            </a:r>
            <a:r>
              <a:rPr lang="en-US" altLang="en-US" smtClean="0"/>
              <a:t> Column with </a:t>
            </a:r>
            <a:r>
              <a:rPr lang="en-US" altLang="en-US" i="1" smtClean="0"/>
              <a:t>Beads</a:t>
            </a:r>
            <a:r>
              <a:rPr lang="en-US" altLang="en-US" smtClean="0"/>
              <a:t> (e.g. ion exchange, HIC, affinity or gel filtration beads/media)</a:t>
            </a:r>
          </a:p>
          <a:p>
            <a:pPr eaLnBrk="1" hangingPunct="1">
              <a:buFont typeface="Wingdings" panose="05000000000000000000" pitchFamily="2" charset="2"/>
              <a:buChar char="Ø"/>
            </a:pPr>
            <a:r>
              <a:rPr lang="en-US" altLang="en-US" b="1" smtClean="0">
                <a:solidFill>
                  <a:srgbClr val="FF0000"/>
                </a:solidFill>
              </a:rPr>
              <a:t>EQUILIBRATE</a:t>
            </a:r>
            <a:r>
              <a:rPr lang="en-US" altLang="en-US" smtClean="0"/>
              <a:t> Column with </a:t>
            </a:r>
            <a:r>
              <a:rPr lang="en-US" altLang="en-US" i="1" smtClean="0"/>
              <a:t>Equilibration</a:t>
            </a:r>
            <a:r>
              <a:rPr lang="en-US" altLang="en-US" smtClean="0"/>
              <a:t> Buffer</a:t>
            </a:r>
          </a:p>
          <a:p>
            <a:pPr eaLnBrk="1" hangingPunct="1">
              <a:buFont typeface="Wingdings" panose="05000000000000000000" pitchFamily="2" charset="2"/>
              <a:buChar char="Ø"/>
            </a:pPr>
            <a:r>
              <a:rPr lang="en-US" altLang="en-US" b="1" smtClean="0">
                <a:solidFill>
                  <a:srgbClr val="FF0000"/>
                </a:solidFill>
              </a:rPr>
              <a:t>LOAD</a:t>
            </a:r>
            <a:r>
              <a:rPr lang="en-US" altLang="en-US" smtClean="0"/>
              <a:t> Column with Protein of Interest </a:t>
            </a:r>
            <a:r>
              <a:rPr lang="en-US" altLang="en-US" i="1" smtClean="0"/>
              <a:t>in Equilibration </a:t>
            </a:r>
            <a:r>
              <a:rPr lang="en-US" altLang="en-US" smtClean="0"/>
              <a:t>Buffer </a:t>
            </a:r>
          </a:p>
          <a:p>
            <a:pPr eaLnBrk="1" hangingPunct="1">
              <a:buFont typeface="Wingdings" panose="05000000000000000000" pitchFamily="2" charset="2"/>
              <a:buChar char="Ø"/>
            </a:pPr>
            <a:r>
              <a:rPr lang="en-US" altLang="en-US" b="1" smtClean="0">
                <a:solidFill>
                  <a:srgbClr val="FF0000"/>
                </a:solidFill>
              </a:rPr>
              <a:t>WASH</a:t>
            </a:r>
            <a:r>
              <a:rPr lang="en-US" altLang="en-US" smtClean="0"/>
              <a:t> Column with </a:t>
            </a:r>
            <a:r>
              <a:rPr lang="en-US" altLang="en-US" i="1" smtClean="0"/>
              <a:t>Equilibration Buffer</a:t>
            </a:r>
          </a:p>
          <a:p>
            <a:pPr eaLnBrk="1" hangingPunct="1">
              <a:buFont typeface="Wingdings" panose="05000000000000000000" pitchFamily="2" charset="2"/>
              <a:buChar char="Ø"/>
            </a:pPr>
            <a:r>
              <a:rPr lang="en-US" altLang="en-US" b="1" smtClean="0">
                <a:solidFill>
                  <a:srgbClr val="FF0000"/>
                </a:solidFill>
              </a:rPr>
              <a:t>ELUTE</a:t>
            </a:r>
            <a:r>
              <a:rPr lang="en-US" altLang="en-US" smtClean="0"/>
              <a:t> Protein of Interest with </a:t>
            </a:r>
            <a:r>
              <a:rPr lang="en-US" altLang="en-US" i="1" smtClean="0"/>
              <a:t>Elution Buffer</a:t>
            </a:r>
            <a:r>
              <a:rPr lang="en-US" altLang="en-US" smtClean="0"/>
              <a:t> of High or Low Salt or pH</a:t>
            </a:r>
          </a:p>
          <a:p>
            <a:pPr eaLnBrk="1" hangingPunct="1">
              <a:buFont typeface="Wingdings" panose="05000000000000000000" pitchFamily="2" charset="2"/>
              <a:buChar char="Ø"/>
            </a:pPr>
            <a:r>
              <a:rPr lang="en-US" altLang="en-US" smtClean="0"/>
              <a:t>REGENERATE Column or Clean and Store (NaOH)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altLang="en-US" smtClean="0"/>
              <a:t>Liquid Column Chromatography</a:t>
            </a:r>
          </a:p>
        </p:txBody>
      </p:sp>
      <p:pic>
        <p:nvPicPr>
          <p:cNvPr id="60418" name="Content Placeholder 3" descr="app_Chromatography_Column.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371600"/>
            <a:ext cx="7273925" cy="51308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en-US" smtClean="0"/>
              <a:t>GFP Chromatography (HIC)</a:t>
            </a:r>
          </a:p>
        </p:txBody>
      </p:sp>
      <p:pic>
        <p:nvPicPr>
          <p:cNvPr id="614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8382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1"/>
          <p:cNvSpPr txBox="1">
            <a:spLocks noChangeArrowheads="1"/>
          </p:cNvSpPr>
          <p:nvPr/>
        </p:nvSpPr>
        <p:spPr bwMode="auto">
          <a:xfrm>
            <a:off x="5029200" y="3352800"/>
            <a:ext cx="3579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chemeClr val="bg1"/>
                </a:solidFill>
              </a:rPr>
              <a:t>GFP moving through HIC column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tLang="en-US" smtClean="0"/>
              <a:t>GFP Chromatography</a:t>
            </a:r>
          </a:p>
        </p:txBody>
      </p:sp>
      <p:pic>
        <p:nvPicPr>
          <p:cNvPr id="634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6553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1"/>
          <p:cNvSpPr txBox="1">
            <a:spLocks noChangeArrowheads="1"/>
          </p:cNvSpPr>
          <p:nvPr/>
        </p:nvSpPr>
        <p:spPr bwMode="auto">
          <a:xfrm>
            <a:off x="4495800" y="4267200"/>
            <a:ext cx="2573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a:solidFill>
                  <a:srgbClr val="FFFFFF"/>
                </a:solidFill>
              </a:rPr>
              <a:t>Droplet of GFP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8" descr="NBC2PP_Slide2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Title 1"/>
          <p:cNvSpPr>
            <a:spLocks noGrp="1"/>
          </p:cNvSpPr>
          <p:nvPr>
            <p:ph type="title"/>
          </p:nvPr>
        </p:nvSpPr>
        <p:spPr>
          <a:xfrm>
            <a:off x="0" y="0"/>
            <a:ext cx="9144000" cy="715963"/>
          </a:xfrm>
        </p:spPr>
        <p:txBody>
          <a:bodyPr/>
          <a:lstStyle/>
          <a:p>
            <a:r>
              <a:rPr lang="en-US" altLang="en-US" sz="3600" smtClean="0">
                <a:solidFill>
                  <a:schemeClr val="bg1"/>
                </a:solidFill>
              </a:rPr>
              <a:t>A Typical Chromatogram</a:t>
            </a:r>
          </a:p>
        </p:txBody>
      </p:sp>
      <p:pic>
        <p:nvPicPr>
          <p:cNvPr id="6553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71600"/>
            <a:ext cx="707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76425" y="3733800"/>
            <a:ext cx="1254125" cy="830263"/>
          </a:xfrm>
          <a:prstGeom prst="rect">
            <a:avLst/>
          </a:prstGeom>
          <a:noFill/>
        </p:spPr>
        <p:txBody>
          <a:bodyPr wrap="none">
            <a:spAutoFit/>
          </a:bodyPr>
          <a:lstStyle/>
          <a:p>
            <a:pPr algn="ctr">
              <a:defRPr/>
            </a:pPr>
            <a:r>
              <a:rPr lang="en-US" sz="2400" b="1" dirty="0">
                <a:latin typeface="+mn-lt"/>
                <a:ea typeface="ＭＳ Ｐゴシック" charset="0"/>
                <a:cs typeface="ＭＳ Ｐゴシック" charset="0"/>
              </a:rPr>
              <a:t>Flow</a:t>
            </a:r>
          </a:p>
          <a:p>
            <a:pPr algn="ctr">
              <a:defRPr/>
            </a:pPr>
            <a:r>
              <a:rPr lang="en-US" sz="2400" b="1" dirty="0">
                <a:latin typeface="+mn-lt"/>
                <a:ea typeface="ＭＳ Ｐゴシック" charset="0"/>
                <a:cs typeface="ＭＳ Ｐゴシック" charset="0"/>
              </a:rPr>
              <a:t>Through</a:t>
            </a:r>
          </a:p>
        </p:txBody>
      </p:sp>
      <p:sp>
        <p:nvSpPr>
          <p:cNvPr id="4" name="TextBox 3"/>
          <p:cNvSpPr txBox="1"/>
          <p:nvPr/>
        </p:nvSpPr>
        <p:spPr>
          <a:xfrm>
            <a:off x="5943600" y="685800"/>
            <a:ext cx="1905000" cy="523875"/>
          </a:xfrm>
          <a:prstGeom prst="rect">
            <a:avLst/>
          </a:prstGeom>
          <a:noFill/>
        </p:spPr>
        <p:txBody>
          <a:bodyPr>
            <a:spAutoFit/>
          </a:bodyPr>
          <a:lstStyle/>
          <a:p>
            <a:pPr algn="ctr">
              <a:defRPr/>
            </a:pPr>
            <a:r>
              <a:rPr lang="en-US" sz="2800" b="1" dirty="0" err="1">
                <a:solidFill>
                  <a:schemeClr val="bg1"/>
                </a:solidFill>
                <a:latin typeface="+mn-lt"/>
                <a:ea typeface="ＭＳ Ｐゴシック" charset="0"/>
                <a:cs typeface="ＭＳ Ｐゴシック" charset="0"/>
              </a:rPr>
              <a:t>Eluate</a:t>
            </a:r>
            <a:endParaRPr lang="en-US" sz="2800" b="1" dirty="0">
              <a:solidFill>
                <a:schemeClr val="bg1"/>
              </a:solidFill>
              <a:latin typeface="+mn-lt"/>
              <a:ea typeface="ＭＳ Ｐゴシック" charset="0"/>
              <a:cs typeface="ＭＳ Ｐゴシック" charset="0"/>
            </a:endParaRPr>
          </a:p>
        </p:txBody>
      </p:sp>
      <p:sp>
        <p:nvSpPr>
          <p:cNvPr id="5" name="TextBox 4"/>
          <p:cNvSpPr txBox="1"/>
          <p:nvPr/>
        </p:nvSpPr>
        <p:spPr>
          <a:xfrm>
            <a:off x="4038600" y="4648200"/>
            <a:ext cx="2209800" cy="461963"/>
          </a:xfrm>
          <a:prstGeom prst="rect">
            <a:avLst/>
          </a:prstGeom>
          <a:noFill/>
        </p:spPr>
        <p:txBody>
          <a:bodyPr>
            <a:spAutoFit/>
          </a:bodyPr>
          <a:lstStyle/>
          <a:p>
            <a:pPr algn="ctr">
              <a:defRPr/>
            </a:pPr>
            <a:r>
              <a:rPr lang="en-US" sz="2400" b="1" dirty="0">
                <a:latin typeface="+mn-lt"/>
                <a:ea typeface="ＭＳ Ｐゴシック" charset="0"/>
                <a:cs typeface="ＭＳ Ｐゴシック" charset="0"/>
              </a:rPr>
              <a:t>Wash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sz="3600" smtClean="0"/>
              <a:t>Know the Characteristics of Your Protein </a:t>
            </a:r>
            <a:br>
              <a:rPr lang="en-US" altLang="en-US" sz="3600" smtClean="0"/>
            </a:br>
            <a:r>
              <a:rPr lang="en-US" altLang="en-US" sz="3600" smtClean="0"/>
              <a:t>Green Fluorescent Protein (GFP)</a:t>
            </a:r>
          </a:p>
        </p:txBody>
      </p:sp>
      <p:sp>
        <p:nvSpPr>
          <p:cNvPr id="29698" name="Content Placeholder 2"/>
          <p:cNvSpPr>
            <a:spLocks noGrp="1"/>
          </p:cNvSpPr>
          <p:nvPr>
            <p:ph idx="1"/>
          </p:nvPr>
        </p:nvSpPr>
        <p:spPr>
          <a:xfrm>
            <a:off x="304800" y="2667000"/>
            <a:ext cx="8610600" cy="3916363"/>
          </a:xfrm>
        </p:spPr>
        <p:txBody>
          <a:bodyPr/>
          <a:lstStyle/>
          <a:p>
            <a:r>
              <a:rPr lang="en-US" altLang="en-US" smtClean="0"/>
              <a:t>MW (molecular weight = 27,000 Daltons (27 kD)</a:t>
            </a:r>
          </a:p>
          <a:p>
            <a:r>
              <a:rPr lang="en-US" altLang="en-US" smtClean="0"/>
              <a:t>pI (isoelectric point) = 4.8</a:t>
            </a:r>
          </a:p>
          <a:p>
            <a:r>
              <a:rPr lang="en-US" altLang="en-US" smtClean="0"/>
              <a:t>Hydropathicity (=hydrophobicity) = hydrophobic amino acids make up GFP’s fluorophore; amino acids associated with the fluorophore are also hydrophobic</a:t>
            </a:r>
          </a:p>
          <a:p>
            <a:pPr>
              <a:buFont typeface="Arial" panose="020B0604020202020204" pitchFamily="34" charset="0"/>
              <a:buNone/>
            </a:pPr>
            <a:endParaRPr lang="en-US" alt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143000" y="1371600"/>
          <a:ext cx="6248400" cy="3736975"/>
        </p:xfrm>
        <a:graphic>
          <a:graphicData uri="http://schemas.openxmlformats.org/drawingml/2006/table">
            <a:tbl>
              <a:tblPr/>
              <a:tblGrid>
                <a:gridCol w="1839630">
                  <a:extLst>
                    <a:ext uri="{9D8B030D-6E8A-4147-A177-3AD203B41FA5}">
                      <a16:colId xmlns:a16="http://schemas.microsoft.com/office/drawing/2014/main" val="20000"/>
                    </a:ext>
                  </a:extLst>
                </a:gridCol>
                <a:gridCol w="1314021">
                  <a:extLst>
                    <a:ext uri="{9D8B030D-6E8A-4147-A177-3AD203B41FA5}">
                      <a16:colId xmlns:a16="http://schemas.microsoft.com/office/drawing/2014/main" val="20001"/>
                    </a:ext>
                  </a:extLst>
                </a:gridCol>
                <a:gridCol w="1314021">
                  <a:extLst>
                    <a:ext uri="{9D8B030D-6E8A-4147-A177-3AD203B41FA5}">
                      <a16:colId xmlns:a16="http://schemas.microsoft.com/office/drawing/2014/main" val="20002"/>
                    </a:ext>
                  </a:extLst>
                </a:gridCol>
                <a:gridCol w="1780728">
                  <a:extLst>
                    <a:ext uri="{9D8B030D-6E8A-4147-A177-3AD203B41FA5}">
                      <a16:colId xmlns:a16="http://schemas.microsoft.com/office/drawing/2014/main" val="20003"/>
                    </a:ext>
                  </a:extLst>
                </a:gridCol>
              </a:tblGrid>
              <a:tr h="434414">
                <a:tc>
                  <a:txBody>
                    <a:bodyPr/>
                    <a:lstStyle/>
                    <a:p>
                      <a:pPr marL="0" marR="0">
                        <a:lnSpc>
                          <a:spcPts val="1100"/>
                        </a:lnSpc>
                        <a:spcBef>
                          <a:spcPts val="0"/>
                        </a:spcBef>
                        <a:spcAft>
                          <a:spcPts val="0"/>
                        </a:spcAft>
                      </a:pPr>
                      <a:r>
                        <a:rPr lang="en-GB" sz="1200" b="1" dirty="0">
                          <a:latin typeface="Times New Roman"/>
                          <a:ea typeface="Batang"/>
                          <a:cs typeface="Times New Roman"/>
                        </a:rPr>
                        <a:t>Component</a:t>
                      </a:r>
                      <a:endParaRPr lang="en-US" sz="9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0"/>
                        </a:spcBef>
                        <a:spcAft>
                          <a:spcPts val="0"/>
                        </a:spcAft>
                      </a:pPr>
                      <a:r>
                        <a:rPr lang="en-GB" sz="1200" b="1" dirty="0">
                          <a:latin typeface="Times New Roman"/>
                          <a:ea typeface="Batang"/>
                          <a:cs typeface="Times New Roman"/>
                        </a:rPr>
                        <a:t>Culture </a:t>
                      </a:r>
                      <a:r>
                        <a:rPr lang="en-GB" sz="1200" b="1" dirty="0" smtClean="0">
                          <a:latin typeface="Times New Roman"/>
                          <a:ea typeface="Batang"/>
                          <a:cs typeface="Times New Roman"/>
                        </a:rPr>
                        <a:t>Harvest Level</a:t>
                      </a:r>
                      <a:endParaRPr lang="en-US" sz="9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0"/>
                        </a:spcBef>
                        <a:spcAft>
                          <a:spcPts val="0"/>
                        </a:spcAft>
                      </a:pPr>
                      <a:r>
                        <a:rPr lang="en-GB" sz="1200" b="1" dirty="0">
                          <a:latin typeface="Times New Roman"/>
                          <a:ea typeface="Batang"/>
                          <a:cs typeface="Times New Roman"/>
                        </a:rPr>
                        <a:t>Final </a:t>
                      </a:r>
                      <a:r>
                        <a:rPr lang="en-GB" sz="1200" b="1" dirty="0" smtClean="0">
                          <a:latin typeface="Times New Roman"/>
                          <a:ea typeface="Batang"/>
                          <a:cs typeface="Times New Roman"/>
                        </a:rPr>
                        <a:t>Product Level</a:t>
                      </a:r>
                      <a:endParaRPr lang="en-US" sz="9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0"/>
                        </a:spcBef>
                        <a:spcAft>
                          <a:spcPts val="0"/>
                        </a:spcAft>
                      </a:pPr>
                      <a:r>
                        <a:rPr lang="en-GB" sz="1200" b="1" dirty="0">
                          <a:latin typeface="Times New Roman"/>
                          <a:ea typeface="Batang"/>
                          <a:cs typeface="Times New Roman"/>
                        </a:rPr>
                        <a:t>Conventional </a:t>
                      </a:r>
                      <a:r>
                        <a:rPr lang="en-GB" sz="1200" b="1" dirty="0" smtClean="0">
                          <a:latin typeface="Times New Roman"/>
                          <a:ea typeface="Batang"/>
                          <a:cs typeface="Times New Roman"/>
                        </a:rPr>
                        <a:t>Method</a:t>
                      </a:r>
                      <a:endParaRPr lang="en-US" sz="9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4367">
                <a:tc>
                  <a:txBody>
                    <a:bodyPr/>
                    <a:lstStyle/>
                    <a:p>
                      <a:pPr marL="0" marR="0">
                        <a:lnSpc>
                          <a:spcPts val="1100"/>
                        </a:lnSpc>
                        <a:spcBef>
                          <a:spcPts val="0"/>
                        </a:spcBef>
                        <a:spcAft>
                          <a:spcPts val="0"/>
                        </a:spcAft>
                      </a:pPr>
                      <a:r>
                        <a:rPr lang="en-GB" sz="1200" dirty="0">
                          <a:latin typeface="Times New Roman"/>
                          <a:ea typeface="Batang"/>
                          <a:cs typeface="Times New Roman"/>
                        </a:rPr>
                        <a:t>Therapeutic Antibody</a:t>
                      </a:r>
                      <a:endParaRPr lang="en-US" sz="9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0.1-1.5 g/l</a:t>
                      </a:r>
                      <a:endParaRPr lang="en-US" sz="9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1-10 g/l</a:t>
                      </a:r>
                      <a:endParaRPr lang="en-US" sz="9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UF/</a:t>
                      </a:r>
                      <a:r>
                        <a:rPr lang="en-GB" sz="1200" dirty="0" err="1">
                          <a:latin typeface="Times New Roman"/>
                          <a:ea typeface="Batang"/>
                          <a:cs typeface="Times New Roman"/>
                        </a:rPr>
                        <a:t>Cromatography</a:t>
                      </a:r>
                      <a:endParaRPr lang="en-US" sz="9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74367">
                <a:tc>
                  <a:txBody>
                    <a:bodyPr/>
                    <a:lstStyle/>
                    <a:p>
                      <a:pPr marL="0" marR="0">
                        <a:lnSpc>
                          <a:spcPts val="1100"/>
                        </a:lnSpc>
                        <a:spcBef>
                          <a:spcPts val="0"/>
                        </a:spcBef>
                        <a:spcAft>
                          <a:spcPts val="0"/>
                        </a:spcAft>
                      </a:pPr>
                      <a:r>
                        <a:rPr lang="en-GB" sz="1200" dirty="0" err="1">
                          <a:latin typeface="Times New Roman"/>
                          <a:ea typeface="Batang"/>
                          <a:cs typeface="Times New Roman"/>
                        </a:rPr>
                        <a:t>Isoforms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Various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Monomer</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Chromatography</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274367">
                <a:tc>
                  <a:txBody>
                    <a:bodyPr/>
                    <a:lstStyle/>
                    <a:p>
                      <a:pPr marL="0" marR="0">
                        <a:lnSpc>
                          <a:spcPts val="1100"/>
                        </a:lnSpc>
                        <a:spcBef>
                          <a:spcPts val="0"/>
                        </a:spcBef>
                        <a:spcAft>
                          <a:spcPts val="0"/>
                        </a:spcAft>
                      </a:pPr>
                      <a:r>
                        <a:rPr lang="en-GB" sz="1200" dirty="0">
                          <a:latin typeface="Times New Roman"/>
                          <a:ea typeface="Batang"/>
                          <a:cs typeface="Times New Roman"/>
                        </a:rPr>
                        <a:t>Serum and host proteins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a:latin typeface="Times New Roman"/>
                          <a:ea typeface="Batang"/>
                          <a:cs typeface="Times New Roman"/>
                        </a:rPr>
                        <a:t>0.1-3.0 g/l</a:t>
                      </a:r>
                      <a:endParaRPr lang="en-US" sz="9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&lt; 0.1-10 mg/l</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a:latin typeface="Times New Roman"/>
                          <a:ea typeface="Batang"/>
                          <a:cs typeface="Times New Roman"/>
                        </a:rPr>
                        <a:t>Chromatography</a:t>
                      </a:r>
                      <a:endParaRPr lang="en-US" sz="90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274367">
                <a:tc>
                  <a:txBody>
                    <a:bodyPr/>
                    <a:lstStyle/>
                    <a:p>
                      <a:pPr marL="0" marR="0">
                        <a:lnSpc>
                          <a:spcPts val="1100"/>
                        </a:lnSpc>
                        <a:spcBef>
                          <a:spcPts val="0"/>
                        </a:spcBef>
                        <a:spcAft>
                          <a:spcPts val="0"/>
                        </a:spcAft>
                      </a:pPr>
                      <a:r>
                        <a:rPr lang="en-GB" sz="1200" dirty="0">
                          <a:latin typeface="Times New Roman"/>
                          <a:ea typeface="Batang"/>
                          <a:cs typeface="Times New Roman"/>
                        </a:rPr>
                        <a:t>Cell debris and colloids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10</a:t>
                      </a:r>
                      <a:r>
                        <a:rPr lang="en-GB" sz="1200" baseline="30000" dirty="0">
                          <a:latin typeface="Times New Roman"/>
                          <a:ea typeface="Batang"/>
                          <a:cs typeface="Times New Roman"/>
                        </a:rPr>
                        <a:t>6</a:t>
                      </a:r>
                      <a:r>
                        <a:rPr lang="en-GB" sz="1200" dirty="0">
                          <a:latin typeface="Times New Roman"/>
                          <a:ea typeface="Batang"/>
                          <a:cs typeface="Times New Roman"/>
                        </a:rPr>
                        <a:t>/ml</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None</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smtClean="0">
                          <a:latin typeface="Times New Roman"/>
                          <a:ea typeface="Batang"/>
                          <a:cs typeface="Times New Roman"/>
                        </a:rPr>
                        <a:t>MF (Depth Filtration)</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274367">
                <a:tc>
                  <a:txBody>
                    <a:bodyPr/>
                    <a:lstStyle/>
                    <a:p>
                      <a:pPr marL="0" marR="0">
                        <a:lnSpc>
                          <a:spcPts val="1100"/>
                        </a:lnSpc>
                        <a:spcBef>
                          <a:spcPts val="0"/>
                        </a:spcBef>
                        <a:spcAft>
                          <a:spcPts val="0"/>
                        </a:spcAft>
                      </a:pPr>
                      <a:r>
                        <a:rPr lang="en-GB" sz="1200" dirty="0">
                          <a:latin typeface="Times New Roman"/>
                          <a:ea typeface="Batang"/>
                          <a:cs typeface="Times New Roman"/>
                        </a:rPr>
                        <a:t>Bacterial pathogens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a:latin typeface="Times New Roman"/>
                          <a:ea typeface="Batang"/>
                          <a:cs typeface="Times New Roman"/>
                        </a:rPr>
                        <a:t>Various</a:t>
                      </a:r>
                      <a:endParaRPr lang="en-US" sz="9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&lt;10</a:t>
                      </a:r>
                      <a:r>
                        <a:rPr lang="en-GB" sz="1200" baseline="30000" dirty="0">
                          <a:latin typeface="Times New Roman"/>
                          <a:ea typeface="Batang"/>
                          <a:cs typeface="Times New Roman"/>
                        </a:rPr>
                        <a:t>-6</a:t>
                      </a:r>
                      <a:r>
                        <a:rPr lang="en-GB" sz="1200" dirty="0">
                          <a:latin typeface="Times New Roman"/>
                          <a:ea typeface="Batang"/>
                          <a:cs typeface="Times New Roman"/>
                        </a:rPr>
                        <a:t>/dose</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smtClean="0">
                          <a:latin typeface="Times New Roman"/>
                          <a:ea typeface="Batang"/>
                          <a:cs typeface="Times New Roman"/>
                        </a:rPr>
                        <a:t>MF (Sterile Filtration)</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5"/>
                  </a:ext>
                </a:extLst>
              </a:tr>
              <a:tr h="279447">
                <a:tc>
                  <a:txBody>
                    <a:bodyPr/>
                    <a:lstStyle/>
                    <a:p>
                      <a:pPr marL="0" marR="0">
                        <a:lnSpc>
                          <a:spcPts val="1100"/>
                        </a:lnSpc>
                        <a:spcBef>
                          <a:spcPts val="0"/>
                        </a:spcBef>
                        <a:spcAft>
                          <a:spcPts val="0"/>
                        </a:spcAft>
                      </a:pPr>
                      <a:r>
                        <a:rPr lang="en-GB" sz="1200" dirty="0">
                          <a:latin typeface="Times New Roman"/>
                          <a:ea typeface="Batang"/>
                          <a:cs typeface="Times New Roman"/>
                        </a:rPr>
                        <a:t>Virus pathogens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Various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&lt;10</a:t>
                      </a:r>
                      <a:r>
                        <a:rPr lang="en-GB" sz="1200" baseline="30000" dirty="0">
                          <a:latin typeface="Times New Roman"/>
                          <a:ea typeface="Batang"/>
                          <a:cs typeface="Times New Roman"/>
                        </a:rPr>
                        <a:t>-6</a:t>
                      </a:r>
                      <a:r>
                        <a:rPr lang="en-GB" sz="1200" dirty="0">
                          <a:latin typeface="Times New Roman"/>
                          <a:ea typeface="Batang"/>
                          <a:cs typeface="Times New Roman"/>
                        </a:rPr>
                        <a:t>/dose (12 LRV)</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virus filtration</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6"/>
                  </a:ext>
                </a:extLst>
              </a:tr>
              <a:tr h="274367">
                <a:tc>
                  <a:txBody>
                    <a:bodyPr/>
                    <a:lstStyle/>
                    <a:p>
                      <a:pPr marL="0" marR="0" algn="l">
                        <a:lnSpc>
                          <a:spcPts val="1100"/>
                        </a:lnSpc>
                        <a:spcBef>
                          <a:spcPts val="0"/>
                        </a:spcBef>
                        <a:spcAft>
                          <a:spcPts val="0"/>
                        </a:spcAft>
                      </a:pPr>
                      <a:r>
                        <a:rPr lang="en-US" sz="1200" dirty="0" smtClean="0">
                          <a:latin typeface="Times New Roman"/>
                          <a:ea typeface="Times New Roman"/>
                          <a:cs typeface="Times New Roman"/>
                        </a:rPr>
                        <a:t>DNA</a:t>
                      </a:r>
                      <a:endParaRPr lang="en-US" sz="12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1 mg/l</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10 </a:t>
                      </a:r>
                      <a:r>
                        <a:rPr lang="en-GB" sz="1200" dirty="0" err="1">
                          <a:latin typeface="Times New Roman"/>
                          <a:ea typeface="Batang"/>
                          <a:cs typeface="Times New Roman"/>
                        </a:rPr>
                        <a:t>ng</a:t>
                      </a:r>
                      <a:r>
                        <a:rPr lang="en-GB" sz="1200" dirty="0">
                          <a:latin typeface="Times New Roman"/>
                          <a:ea typeface="Batang"/>
                          <a:cs typeface="Times New Roman"/>
                        </a:rPr>
                        <a:t>/dose</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Chromatography</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7"/>
                  </a:ext>
                </a:extLst>
              </a:tr>
              <a:tr h="274367">
                <a:tc>
                  <a:txBody>
                    <a:bodyPr/>
                    <a:lstStyle/>
                    <a:p>
                      <a:pPr marL="0" marR="0">
                        <a:lnSpc>
                          <a:spcPts val="1100"/>
                        </a:lnSpc>
                        <a:spcBef>
                          <a:spcPts val="0"/>
                        </a:spcBef>
                        <a:spcAft>
                          <a:spcPts val="0"/>
                        </a:spcAft>
                      </a:pPr>
                      <a:r>
                        <a:rPr lang="en-GB" sz="1200" dirty="0" err="1">
                          <a:latin typeface="Times New Roman"/>
                          <a:ea typeface="Batang"/>
                          <a:cs typeface="Times New Roman"/>
                        </a:rPr>
                        <a:t>Endotoxins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Various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a:latin typeface="Times New Roman"/>
                          <a:ea typeface="Batang"/>
                          <a:cs typeface="Times New Roman"/>
                        </a:rPr>
                        <a:t>&lt;0.25 EU/ml</a:t>
                      </a:r>
                      <a:endParaRPr lang="en-US" sz="9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Chromatography</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8"/>
                  </a:ext>
                </a:extLst>
              </a:tr>
              <a:tr h="274367">
                <a:tc>
                  <a:txBody>
                    <a:bodyPr/>
                    <a:lstStyle/>
                    <a:p>
                      <a:pPr marL="0" marR="0">
                        <a:lnSpc>
                          <a:spcPts val="1100"/>
                        </a:lnSpc>
                        <a:spcBef>
                          <a:spcPts val="0"/>
                        </a:spcBef>
                        <a:spcAft>
                          <a:spcPts val="0"/>
                        </a:spcAft>
                      </a:pPr>
                      <a:r>
                        <a:rPr lang="en-GB" sz="1200" dirty="0">
                          <a:latin typeface="Times New Roman"/>
                          <a:ea typeface="Batang"/>
                          <a:cs typeface="Times New Roman"/>
                        </a:rPr>
                        <a:t>Lipids, surfactants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0-1 g/l</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&lt;0.1-10 mg/l</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Chromatography</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9"/>
                  </a:ext>
                </a:extLst>
              </a:tr>
              <a:tr h="274367">
                <a:tc>
                  <a:txBody>
                    <a:bodyPr/>
                    <a:lstStyle/>
                    <a:p>
                      <a:pPr marL="0" marR="0">
                        <a:lnSpc>
                          <a:spcPts val="1100"/>
                        </a:lnSpc>
                        <a:spcBef>
                          <a:spcPts val="0"/>
                        </a:spcBef>
                        <a:spcAft>
                          <a:spcPts val="0"/>
                        </a:spcAft>
                      </a:pPr>
                      <a:r>
                        <a:rPr lang="en-GB" sz="1200">
                          <a:latin typeface="Times New Roman"/>
                          <a:ea typeface="Batang"/>
                          <a:cs typeface="Times New Roman"/>
                        </a:rPr>
                        <a:t>Buffer</a:t>
                      </a:r>
                      <a:endParaRPr lang="en-US" sz="9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Growth media</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Stability media</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UF</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10"/>
                  </a:ext>
                </a:extLst>
              </a:tr>
              <a:tr h="279447">
                <a:tc>
                  <a:txBody>
                    <a:bodyPr/>
                    <a:lstStyle/>
                    <a:p>
                      <a:pPr marL="0" marR="0">
                        <a:lnSpc>
                          <a:spcPts val="1100"/>
                        </a:lnSpc>
                        <a:spcBef>
                          <a:spcPts val="0"/>
                        </a:spcBef>
                        <a:spcAft>
                          <a:spcPts val="0"/>
                        </a:spcAft>
                      </a:pPr>
                      <a:r>
                        <a:rPr lang="en-GB" sz="1200">
                          <a:latin typeface="Times New Roman"/>
                          <a:ea typeface="Batang"/>
                          <a:cs typeface="Times New Roman"/>
                        </a:rPr>
                        <a:t>Extractables/leachables</a:t>
                      </a:r>
                      <a:endParaRPr lang="en-US" sz="9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Various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&lt;0.1-10 mg/l</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UF/ Chromatography</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11"/>
                  </a:ext>
                </a:extLst>
              </a:tr>
              <a:tr h="274367">
                <a:tc>
                  <a:txBody>
                    <a:bodyPr/>
                    <a:lstStyle/>
                    <a:p>
                      <a:pPr marL="0" marR="0">
                        <a:lnSpc>
                          <a:spcPts val="1100"/>
                        </a:lnSpc>
                        <a:spcBef>
                          <a:spcPts val="0"/>
                        </a:spcBef>
                        <a:spcAft>
                          <a:spcPts val="0"/>
                        </a:spcAft>
                      </a:pPr>
                      <a:r>
                        <a:rPr lang="en-GB" sz="1200">
                          <a:latin typeface="Times New Roman"/>
                          <a:ea typeface="Batang"/>
                          <a:cs typeface="Times New Roman"/>
                        </a:rPr>
                        <a:t>Purification reagents</a:t>
                      </a:r>
                      <a:endParaRPr lang="en-US" sz="9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0"/>
                        </a:spcBef>
                        <a:spcAft>
                          <a:spcPts val="0"/>
                        </a:spcAft>
                      </a:pPr>
                      <a:r>
                        <a:rPr lang="en-GB" sz="1200">
                          <a:latin typeface="Times New Roman"/>
                          <a:ea typeface="Batang"/>
                          <a:cs typeface="Times New Roman"/>
                        </a:rPr>
                        <a:t>Various</a:t>
                      </a:r>
                      <a:endParaRPr lang="en-US" sz="9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0"/>
                        </a:spcBef>
                        <a:spcAft>
                          <a:spcPts val="0"/>
                        </a:spcAft>
                      </a:pPr>
                      <a:r>
                        <a:rPr lang="en-GB" sz="1200" dirty="0">
                          <a:latin typeface="Times New Roman"/>
                          <a:ea typeface="Batang"/>
                          <a:cs typeface="Times New Roman"/>
                        </a:rPr>
                        <a:t>&lt;0.1-10mg/l</a:t>
                      </a:r>
                      <a:endParaRPr lang="en-US"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0"/>
                        </a:spcBef>
                        <a:spcAft>
                          <a:spcPts val="0"/>
                        </a:spcAft>
                      </a:pPr>
                      <a:r>
                        <a:rPr lang="en-GB" sz="1200" dirty="0">
                          <a:latin typeface="Times New Roman"/>
                          <a:ea typeface="Batang"/>
                          <a:cs typeface="Times New Roman"/>
                        </a:rPr>
                        <a:t>UF</a:t>
                      </a:r>
                      <a:endParaRPr lang="en-US"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7641" name="TextBox 3"/>
          <p:cNvSpPr txBox="1">
            <a:spLocks noChangeArrowheads="1"/>
          </p:cNvSpPr>
          <p:nvPr/>
        </p:nvSpPr>
        <p:spPr bwMode="auto">
          <a:xfrm>
            <a:off x="381000" y="609600"/>
            <a:ext cx="77724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905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1800">
                <a:ea typeface="Batang" charset="-127"/>
              </a:rPr>
              <a:t>Common Process Compounds and Methods of Removal or Purification</a:t>
            </a:r>
            <a:r>
              <a:rPr lang="en-GB" altLang="en-US" sz="2800" baseline="30000">
                <a:ea typeface="Batang" charset="-127"/>
              </a:rPr>
              <a:t>*</a:t>
            </a:r>
            <a:endParaRPr lang="en-US" altLang="en-US"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tLang="en-US" smtClean="0"/>
              <a:t>GFP Product in Glass Heart</a:t>
            </a:r>
          </a:p>
        </p:txBody>
      </p:sp>
      <p:pic>
        <p:nvPicPr>
          <p:cNvPr id="686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05000"/>
            <a:ext cx="5181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altLang="en-US" smtClean="0"/>
              <a:t>LP LC System Components</a:t>
            </a:r>
          </a:p>
        </p:txBody>
      </p:sp>
      <p:sp>
        <p:nvSpPr>
          <p:cNvPr id="70658" name="Content Placeholder 2"/>
          <p:cNvSpPr>
            <a:spLocks noGrp="1"/>
          </p:cNvSpPr>
          <p:nvPr>
            <p:ph idx="1"/>
          </p:nvPr>
        </p:nvSpPr>
        <p:spPr>
          <a:xfrm>
            <a:off x="457200" y="1905000"/>
            <a:ext cx="8229600" cy="4525963"/>
          </a:xfrm>
        </p:spPr>
        <p:txBody>
          <a:bodyPr/>
          <a:lstStyle/>
          <a:p>
            <a:r>
              <a:rPr lang="en-US" altLang="en-US" smtClean="0"/>
              <a:t>Mixer for Buffers, Filtrate with Protein of Interest, Cleaning Solutions</a:t>
            </a:r>
          </a:p>
          <a:p>
            <a:r>
              <a:rPr lang="en-US" altLang="en-US" smtClean="0"/>
              <a:t>Peristaltic Pump</a:t>
            </a:r>
          </a:p>
          <a:p>
            <a:r>
              <a:rPr lang="en-US" altLang="en-US" smtClean="0"/>
              <a:t>Chromatography Column and Media (Beads)</a:t>
            </a:r>
          </a:p>
          <a:p>
            <a:r>
              <a:rPr lang="en-US" altLang="en-US" smtClean="0"/>
              <a:t>Conductivity Meter</a:t>
            </a:r>
          </a:p>
          <a:p>
            <a:r>
              <a:rPr lang="en-US" altLang="en-US" smtClean="0"/>
              <a:t>UV Detector</a:t>
            </a:r>
          </a:p>
          <a:p>
            <a:endParaRPr lang="en-US" altLang="en-US" smtClean="0"/>
          </a:p>
          <a:p>
            <a:endParaRPr lang="en-US" altLang="en-US" smtClean="0"/>
          </a:p>
          <a:p>
            <a:endParaRPr lang="en-US" altLang="en-US" smtClean="0"/>
          </a:p>
          <a:p>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descr="animper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8120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Title 4"/>
          <p:cNvSpPr>
            <a:spLocks noGrp="1"/>
          </p:cNvSpPr>
          <p:nvPr>
            <p:ph type="title"/>
          </p:nvPr>
        </p:nvSpPr>
        <p:spPr/>
        <p:txBody>
          <a:bodyPr/>
          <a:lstStyle/>
          <a:p>
            <a:r>
              <a:rPr lang="en-US" altLang="en-US" smtClean="0"/>
              <a:t>Peristaltic Pump</a:t>
            </a:r>
          </a:p>
        </p:txBody>
      </p:sp>
      <p:sp>
        <p:nvSpPr>
          <p:cNvPr id="71683" name="Content Placeholder 6"/>
          <p:cNvSpPr>
            <a:spLocks noGrp="1"/>
          </p:cNvSpPr>
          <p:nvPr>
            <p:ph sz="half" idx="1"/>
          </p:nvPr>
        </p:nvSpPr>
        <p:spPr>
          <a:xfrm>
            <a:off x="304800" y="2590800"/>
            <a:ext cx="4038600" cy="2057400"/>
          </a:xfrm>
        </p:spPr>
        <p:txBody>
          <a:bodyPr/>
          <a:lstStyle/>
          <a:p>
            <a:r>
              <a:rPr lang="en-US" altLang="en-US" smtClean="0"/>
              <a:t>Creates a gentle squeezing action to move fluid through flexible tubing.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533400" y="685800"/>
            <a:ext cx="8229600" cy="838200"/>
          </a:xfrm>
        </p:spPr>
        <p:txBody>
          <a:bodyPr/>
          <a:lstStyle/>
          <a:p>
            <a:r>
              <a:rPr lang="en-US" altLang="en-US" smtClean="0"/>
              <a:t>UV Detector</a:t>
            </a:r>
          </a:p>
        </p:txBody>
      </p:sp>
      <p:sp>
        <p:nvSpPr>
          <p:cNvPr id="73730" name="Content Placeholder 2"/>
          <p:cNvSpPr>
            <a:spLocks noGrp="1"/>
          </p:cNvSpPr>
          <p:nvPr>
            <p:ph idx="1"/>
          </p:nvPr>
        </p:nvSpPr>
        <p:spPr>
          <a:xfrm>
            <a:off x="457200" y="2209800"/>
            <a:ext cx="8382000" cy="4419600"/>
          </a:xfrm>
        </p:spPr>
        <p:txBody>
          <a:bodyPr/>
          <a:lstStyle/>
          <a:p>
            <a:pPr>
              <a:spcBef>
                <a:spcPct val="0"/>
              </a:spcBef>
              <a:buFont typeface="Arial" panose="020B0604020202020204" pitchFamily="34" charset="0"/>
              <a:buNone/>
            </a:pPr>
            <a:r>
              <a:rPr lang="en-US" altLang="en-US" sz="3600" smtClean="0"/>
              <a:t>Detects proteins coming out of the column by measuring absorbance at 280nm</a:t>
            </a:r>
          </a:p>
          <a:p>
            <a:pPr>
              <a:spcBef>
                <a:spcPct val="0"/>
              </a:spcBef>
              <a:buFont typeface="Arial" panose="020B0604020202020204" pitchFamily="34" charset="0"/>
              <a:buNone/>
            </a:pPr>
            <a:endParaRPr lang="en-US" altLang="en-US" sz="28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tLang="en-US" smtClean="0"/>
              <a:t>Conductivity Meter</a:t>
            </a:r>
          </a:p>
        </p:txBody>
      </p:sp>
      <p:sp>
        <p:nvSpPr>
          <p:cNvPr id="74754" name="Content Placeholder 2"/>
          <p:cNvSpPr>
            <a:spLocks noGrp="1"/>
          </p:cNvSpPr>
          <p:nvPr>
            <p:ph idx="1"/>
          </p:nvPr>
        </p:nvSpPr>
        <p:spPr/>
        <p:txBody>
          <a:bodyPr/>
          <a:lstStyle/>
          <a:p>
            <a:pPr marL="0" indent="0">
              <a:buFont typeface="Arial" panose="020B0604020202020204" pitchFamily="34" charset="0"/>
              <a:buNone/>
            </a:pPr>
            <a:r>
              <a:rPr lang="en-US" altLang="en-US" smtClean="0"/>
              <a:t>Measures the amount of salt in the buffers coming out of the columns – high salt or low salt are often used to elute the protein of interest from the chromatography beads.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8" descr="NBC2PP_Slide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Title 1"/>
          <p:cNvSpPr>
            <a:spLocks/>
          </p:cNvSpPr>
          <p:nvPr/>
        </p:nvSpPr>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800">
                <a:solidFill>
                  <a:schemeClr val="bg1"/>
                </a:solidFill>
                <a:latin typeface="Calibri" panose="020F0502020204030204" pitchFamily="34" charset="0"/>
              </a:rPr>
              <a:t>Virtual Chromatography – </a:t>
            </a:r>
            <a:br>
              <a:rPr lang="en-US" altLang="en-US" sz="2800">
                <a:solidFill>
                  <a:schemeClr val="bg1"/>
                </a:solidFill>
                <a:latin typeface="Calibri" panose="020F0502020204030204" pitchFamily="34" charset="0"/>
              </a:rPr>
            </a:br>
            <a:r>
              <a:rPr lang="en-US" altLang="en-US" sz="2800">
                <a:solidFill>
                  <a:schemeClr val="bg1"/>
                </a:solidFill>
                <a:latin typeface="Calibri" panose="020F0502020204030204" pitchFamily="34" charset="0"/>
              </a:rPr>
              <a:t>The Power of Interactive Visualization in </a:t>
            </a:r>
            <a:br>
              <a:rPr lang="en-US" altLang="en-US" sz="2800">
                <a:solidFill>
                  <a:schemeClr val="bg1"/>
                </a:solidFill>
                <a:latin typeface="Calibri" panose="020F0502020204030204" pitchFamily="34" charset="0"/>
              </a:rPr>
            </a:br>
            <a:r>
              <a:rPr lang="en-US" altLang="en-US" sz="2800">
                <a:solidFill>
                  <a:schemeClr val="bg1"/>
                </a:solidFill>
                <a:latin typeface="Calibri" panose="020F0502020204030204" pitchFamily="34" charset="0"/>
              </a:rPr>
              <a:t>Understanding a </a:t>
            </a:r>
            <a:r>
              <a:rPr lang="en-US" altLang="en-US" sz="2800" b="1">
                <a:solidFill>
                  <a:srgbClr val="FF0000"/>
                </a:solidFill>
                <a:latin typeface="Calibri" panose="020F0502020204030204" pitchFamily="34" charset="0"/>
              </a:rPr>
              <a:t>STEM</a:t>
            </a:r>
            <a:r>
              <a:rPr lang="en-US" altLang="en-US" sz="2800">
                <a:solidFill>
                  <a:schemeClr val="bg1"/>
                </a:solidFill>
                <a:latin typeface="Calibri" panose="020F0502020204030204" pitchFamily="34" charset="0"/>
              </a:rPr>
              <a:t> Field of Study</a:t>
            </a:r>
          </a:p>
        </p:txBody>
      </p:sp>
      <p:sp>
        <p:nvSpPr>
          <p:cNvPr id="75779" name="Content Placeholder 2"/>
          <p:cNvSpPr>
            <a:spLocks/>
          </p:cNvSpPr>
          <p:nvPr/>
        </p:nvSpPr>
        <p:spPr bwMode="auto">
          <a:xfrm>
            <a:off x="381000" y="2057400"/>
            <a:ext cx="830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spcBef>
                <a:spcPct val="20000"/>
              </a:spcBef>
              <a:buFont typeface="Wingdings" panose="05000000000000000000" pitchFamily="2" charset="2"/>
              <a:buChar char="Ø"/>
            </a:pPr>
            <a:r>
              <a:rPr lang="en-US" altLang="en-US">
                <a:latin typeface="Calibri" panose="020F0502020204030204" pitchFamily="34" charset="0"/>
              </a:rPr>
              <a:t>Understanding the physics, chemistry and biology of the chromatographic system and the binding of the protein of interest to the chromatographic matrix or beads (</a:t>
            </a:r>
            <a:r>
              <a:rPr lang="en-US" altLang="en-US" b="1">
                <a:solidFill>
                  <a:srgbClr val="FF0000"/>
                </a:solidFill>
                <a:latin typeface="Calibri" panose="020F0502020204030204" pitchFamily="34" charset="0"/>
              </a:rPr>
              <a:t>Science</a:t>
            </a:r>
            <a:r>
              <a:rPr lang="en-US" altLang="en-US">
                <a:latin typeface="Calibri" panose="020F0502020204030204" pitchFamily="34" charset="0"/>
              </a:rPr>
              <a:t>)</a:t>
            </a:r>
          </a:p>
          <a:p>
            <a:pPr algn="just" eaLnBrk="1" hangingPunct="1">
              <a:spcBef>
                <a:spcPct val="40000"/>
              </a:spcBef>
              <a:buFont typeface="Wingdings" panose="05000000000000000000" pitchFamily="2" charset="2"/>
              <a:buChar char="Ø"/>
            </a:pPr>
            <a:r>
              <a:rPr lang="en-US" altLang="en-US">
                <a:latin typeface="Calibri" panose="020F0502020204030204" pitchFamily="34" charset="0"/>
              </a:rPr>
              <a:t>Understanding the design and operation of chromatography components and of the chromatographic process (</a:t>
            </a:r>
            <a:r>
              <a:rPr lang="en-US" altLang="en-US" b="1">
                <a:solidFill>
                  <a:srgbClr val="FF0000"/>
                </a:solidFill>
                <a:latin typeface="Calibri" panose="020F0502020204030204" pitchFamily="34" charset="0"/>
              </a:rPr>
              <a:t>Technology</a:t>
            </a:r>
            <a:r>
              <a:rPr lang="en-US" altLang="en-US">
                <a:latin typeface="Calibri" panose="020F0502020204030204" pitchFamily="34" charset="0"/>
              </a:rPr>
              <a:t> and </a:t>
            </a:r>
            <a:r>
              <a:rPr lang="en-US" altLang="en-US" b="1">
                <a:solidFill>
                  <a:srgbClr val="FF0000"/>
                </a:solidFill>
                <a:latin typeface="Calibri" panose="020F0502020204030204" pitchFamily="34" charset="0"/>
              </a:rPr>
              <a:t>Engineering)</a:t>
            </a:r>
            <a:r>
              <a:rPr lang="en-US" altLang="en-US">
                <a:latin typeface="Calibri" panose="020F0502020204030204" pitchFamily="34" charset="0"/>
              </a:rPr>
              <a:t>.</a:t>
            </a:r>
          </a:p>
          <a:p>
            <a:pPr algn="just" eaLnBrk="1" hangingPunct="1">
              <a:spcBef>
                <a:spcPct val="40000"/>
              </a:spcBef>
              <a:buFont typeface="Wingdings" panose="05000000000000000000" pitchFamily="2" charset="2"/>
              <a:buChar char="Ø"/>
            </a:pPr>
            <a:r>
              <a:rPr lang="en-US" altLang="en-US">
                <a:latin typeface="Calibri" panose="020F0502020204030204" pitchFamily="34" charset="0"/>
              </a:rPr>
              <a:t>Understanding the calculations needed to run the chromatographic system (column volume) and the measurements on chromatograms needed to calculate the HETP,  number of theoretical plates, retention time, and resolution (</a:t>
            </a:r>
            <a:r>
              <a:rPr lang="en-US" altLang="en-US" b="1">
                <a:solidFill>
                  <a:srgbClr val="FF0000"/>
                </a:solidFill>
                <a:latin typeface="Calibri" panose="020F0502020204030204" pitchFamily="34" charset="0"/>
              </a:rPr>
              <a:t>Mathematics)</a:t>
            </a:r>
            <a:r>
              <a:rPr lang="en-US" altLang="en-US">
                <a:latin typeface="Calibri" panose="020F0502020204030204" pitchFamily="34" charset="0"/>
              </a:rPr>
              <a:t>.</a:t>
            </a:r>
            <a:endParaRPr lang="en-US" altLang="en-US" sz="32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57200"/>
            <a:ext cx="44958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Content Placeholder 5"/>
          <p:cNvSpPr>
            <a:spLocks noGrp="1"/>
          </p:cNvSpPr>
          <p:nvPr>
            <p:ph sz="half" idx="1"/>
          </p:nvPr>
        </p:nvSpPr>
        <p:spPr>
          <a:xfrm>
            <a:off x="304800" y="457200"/>
            <a:ext cx="3733800" cy="5715000"/>
          </a:xfrm>
        </p:spPr>
        <p:txBody>
          <a:bodyPr/>
          <a:lstStyle/>
          <a:p>
            <a:pPr marL="228600" indent="-228600" algn="ctr">
              <a:spcAft>
                <a:spcPct val="50000"/>
              </a:spcAft>
              <a:buFont typeface="Arial" panose="020B0604020202020204" pitchFamily="34" charset="0"/>
              <a:buNone/>
            </a:pPr>
            <a:r>
              <a:rPr lang="en-US" altLang="en-US" b="1" smtClean="0"/>
              <a:t>Actual BioLogic System</a:t>
            </a:r>
          </a:p>
          <a:p>
            <a:pPr marL="228600" indent="-228600"/>
            <a:r>
              <a:rPr lang="en-US" altLang="en-US" sz="2400" smtClean="0"/>
              <a:t>Complex System</a:t>
            </a:r>
          </a:p>
          <a:p>
            <a:pPr marL="228600" indent="-228600"/>
            <a:r>
              <a:rPr lang="en-US" altLang="en-US" sz="2400" smtClean="0"/>
              <a:t>Not easy to </a:t>
            </a:r>
            <a:r>
              <a:rPr lang="ja-JP" altLang="en-US" sz="2400" smtClean="0"/>
              <a:t>‘</a:t>
            </a:r>
            <a:r>
              <a:rPr lang="en-US" altLang="ja-JP" sz="2400" smtClean="0"/>
              <a:t>see</a:t>
            </a:r>
            <a:r>
              <a:rPr lang="ja-JP" altLang="en-US" sz="2400" smtClean="0"/>
              <a:t>’</a:t>
            </a:r>
            <a:r>
              <a:rPr lang="en-US" altLang="ja-JP" sz="2400" smtClean="0"/>
              <a:t> interaction of components</a:t>
            </a:r>
          </a:p>
          <a:p>
            <a:pPr marL="228600" indent="-228600"/>
            <a:r>
              <a:rPr lang="en-US" altLang="en-US" sz="2400" smtClean="0"/>
              <a:t>Students use virtual system to prepare to use actual system</a:t>
            </a:r>
          </a:p>
          <a:p>
            <a:pPr marL="228600" indent="-228600"/>
            <a:r>
              <a:rPr lang="en-US" altLang="en-US" sz="2400" smtClean="0"/>
              <a:t>Use virtual system for BIOMANonline</a:t>
            </a:r>
          </a:p>
          <a:p>
            <a:pPr marL="228600" indent="-228600"/>
            <a:r>
              <a:rPr lang="en-US" altLang="en-US" sz="2400" smtClean="0"/>
              <a:t>System same as industrial chromatography skid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281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ext Box 3"/>
          <p:cNvSpPr txBox="1">
            <a:spLocks noChangeArrowheads="1"/>
          </p:cNvSpPr>
          <p:nvPr/>
        </p:nvSpPr>
        <p:spPr bwMode="auto">
          <a:xfrm>
            <a:off x="1752600" y="90488"/>
            <a:ext cx="21399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Conductivity Meter </a:t>
            </a:r>
          </a:p>
        </p:txBody>
      </p:sp>
      <p:sp>
        <p:nvSpPr>
          <p:cNvPr id="77827" name="Text Box 4"/>
          <p:cNvSpPr txBox="1">
            <a:spLocks noChangeArrowheads="1"/>
          </p:cNvSpPr>
          <p:nvPr/>
        </p:nvSpPr>
        <p:spPr bwMode="auto">
          <a:xfrm>
            <a:off x="5405438" y="628650"/>
            <a:ext cx="14287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UV Detector</a:t>
            </a:r>
          </a:p>
        </p:txBody>
      </p:sp>
      <p:sp>
        <p:nvSpPr>
          <p:cNvPr id="77828" name="Text Box 5"/>
          <p:cNvSpPr txBox="1">
            <a:spLocks noChangeArrowheads="1"/>
          </p:cNvSpPr>
          <p:nvPr/>
        </p:nvSpPr>
        <p:spPr bwMode="auto">
          <a:xfrm>
            <a:off x="4406900" y="2819400"/>
            <a:ext cx="7429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Mixer</a:t>
            </a:r>
          </a:p>
        </p:txBody>
      </p:sp>
      <p:sp>
        <p:nvSpPr>
          <p:cNvPr id="77829" name="Text Box 6"/>
          <p:cNvSpPr txBox="1">
            <a:spLocks noChangeArrowheads="1"/>
          </p:cNvSpPr>
          <p:nvPr/>
        </p:nvSpPr>
        <p:spPr bwMode="auto">
          <a:xfrm>
            <a:off x="3200400" y="5029200"/>
            <a:ext cx="118427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a:t>Peristaltic</a:t>
            </a:r>
          </a:p>
          <a:p>
            <a:pPr algn="ctr" eaLnBrk="1" hangingPunct="1"/>
            <a:r>
              <a:rPr lang="en-US" altLang="en-US" sz="1800"/>
              <a:t>Pump</a:t>
            </a:r>
          </a:p>
        </p:txBody>
      </p:sp>
      <p:sp>
        <p:nvSpPr>
          <p:cNvPr id="77830" name="Text Box 7"/>
          <p:cNvSpPr txBox="1">
            <a:spLocks noChangeArrowheads="1"/>
          </p:cNvSpPr>
          <p:nvPr/>
        </p:nvSpPr>
        <p:spPr bwMode="auto">
          <a:xfrm>
            <a:off x="6096000" y="1382713"/>
            <a:ext cx="971550"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Column</a:t>
            </a:r>
          </a:p>
        </p:txBody>
      </p:sp>
      <p:sp>
        <p:nvSpPr>
          <p:cNvPr id="77831" name="Text Box 8"/>
          <p:cNvSpPr txBox="1">
            <a:spLocks noChangeArrowheads="1"/>
          </p:cNvSpPr>
          <p:nvPr/>
        </p:nvSpPr>
        <p:spPr bwMode="auto">
          <a:xfrm>
            <a:off x="2438400" y="857250"/>
            <a:ext cx="16002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Injector Valve </a:t>
            </a:r>
          </a:p>
        </p:txBody>
      </p:sp>
      <p:sp>
        <p:nvSpPr>
          <p:cNvPr id="77832" name="Line 9"/>
          <p:cNvSpPr>
            <a:spLocks noChangeShapeType="1"/>
          </p:cNvSpPr>
          <p:nvPr/>
        </p:nvSpPr>
        <p:spPr bwMode="auto">
          <a:xfrm>
            <a:off x="3863975" y="285750"/>
            <a:ext cx="293688"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3" name="Line 10"/>
          <p:cNvSpPr>
            <a:spLocks noChangeShapeType="1"/>
          </p:cNvSpPr>
          <p:nvPr/>
        </p:nvSpPr>
        <p:spPr bwMode="auto">
          <a:xfrm>
            <a:off x="3981450" y="1028700"/>
            <a:ext cx="411163"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4" name="Line 11"/>
          <p:cNvSpPr>
            <a:spLocks noChangeShapeType="1"/>
          </p:cNvSpPr>
          <p:nvPr/>
        </p:nvSpPr>
        <p:spPr bwMode="auto">
          <a:xfrm flipH="1">
            <a:off x="5918200" y="857250"/>
            <a:ext cx="234950" cy="2286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5" name="Line 12"/>
          <p:cNvSpPr>
            <a:spLocks noChangeShapeType="1"/>
          </p:cNvSpPr>
          <p:nvPr/>
        </p:nvSpPr>
        <p:spPr bwMode="auto">
          <a:xfrm flipH="1">
            <a:off x="6386513" y="1657350"/>
            <a:ext cx="352425" cy="28575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6" name="Line 13"/>
          <p:cNvSpPr>
            <a:spLocks noChangeShapeType="1"/>
          </p:cNvSpPr>
          <p:nvPr/>
        </p:nvSpPr>
        <p:spPr bwMode="auto">
          <a:xfrm rot="10800000">
            <a:off x="4216400" y="2971800"/>
            <a:ext cx="234950"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7" name="Text Box 14"/>
          <p:cNvSpPr txBox="1">
            <a:spLocks noChangeArrowheads="1"/>
          </p:cNvSpPr>
          <p:nvPr/>
        </p:nvSpPr>
        <p:spPr bwMode="auto">
          <a:xfrm>
            <a:off x="4495800" y="1600200"/>
            <a:ext cx="14922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Buffer Select</a:t>
            </a:r>
          </a:p>
        </p:txBody>
      </p:sp>
      <p:sp>
        <p:nvSpPr>
          <p:cNvPr id="77838" name="Line 15"/>
          <p:cNvSpPr>
            <a:spLocks noChangeShapeType="1"/>
          </p:cNvSpPr>
          <p:nvPr/>
        </p:nvSpPr>
        <p:spPr bwMode="auto">
          <a:xfrm>
            <a:off x="5330825" y="1885950"/>
            <a:ext cx="0" cy="28575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8" descr="NBC2PP_Slide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Title 1"/>
          <p:cNvSpPr>
            <a:spLocks noGrp="1"/>
          </p:cNvSpPr>
          <p:nvPr>
            <p:ph type="title"/>
          </p:nvPr>
        </p:nvSpPr>
        <p:spPr>
          <a:xfrm>
            <a:off x="0" y="0"/>
            <a:ext cx="9144000" cy="1143000"/>
          </a:xfrm>
        </p:spPr>
        <p:txBody>
          <a:bodyPr/>
          <a:lstStyle/>
          <a:p>
            <a:r>
              <a:rPr lang="en-US" altLang="en-US" sz="3200" smtClean="0">
                <a:solidFill>
                  <a:schemeClr val="bg1"/>
                </a:solidFill>
              </a:rPr>
              <a:t>Virtual Chromatography – Components</a:t>
            </a:r>
            <a:r>
              <a:rPr lang="en-US" altLang="en-US" sz="3200" smtClean="0"/>
              <a:t/>
            </a:r>
            <a:br>
              <a:rPr lang="en-US" altLang="en-US" sz="3200" smtClean="0"/>
            </a:br>
            <a:r>
              <a:rPr lang="en-US" altLang="en-US" sz="3200" i="1" smtClean="0">
                <a:solidFill>
                  <a:schemeClr val="bg1"/>
                </a:solidFill>
              </a:rPr>
              <a:t>Engineering and Advanced Technology</a:t>
            </a:r>
          </a:p>
        </p:txBody>
      </p:sp>
      <p:pic>
        <p:nvPicPr>
          <p:cNvPr id="79875" name="Picture 2" descr="Chromatography_Parts_6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1600200"/>
            <a:ext cx="4799012"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3"/>
          <p:cNvSpPr>
            <a:spLocks noChangeArrowheads="1"/>
          </p:cNvSpPr>
          <p:nvPr/>
        </p:nvSpPr>
        <p:spPr bwMode="auto">
          <a:xfrm>
            <a:off x="914400" y="591185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800">
                <a:latin typeface="Calibri" panose="020F0502020204030204" pitchFamily="34" charset="0"/>
              </a:rPr>
              <a:t>A screenshot of the </a:t>
            </a:r>
            <a:r>
              <a:rPr lang="en-US" altLang="en-US" sz="1800" b="1">
                <a:latin typeface="Calibri" panose="020F0502020204030204" pitchFamily="34" charset="0"/>
              </a:rPr>
              <a:t>Virtual Liquid Chromatography Laboratory</a:t>
            </a:r>
            <a:r>
              <a:rPr lang="en-US" altLang="en-US" sz="1800">
                <a:latin typeface="Calibri" panose="020F0502020204030204" pitchFamily="34" charset="0"/>
              </a:rPr>
              <a:t>. </a:t>
            </a:r>
          </a:p>
          <a:p>
            <a:pPr algn="ctr" eaLnBrk="1" hangingPunct="1"/>
            <a:r>
              <a:rPr lang="en-US" altLang="en-US" sz="1800">
                <a:latin typeface="Calibri" panose="020F0502020204030204" pitchFamily="34" charset="0"/>
              </a:rPr>
              <a:t>3D images of major system components are delivered as you click on them.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5524500"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Box 2"/>
          <p:cNvSpPr txBox="1">
            <a:spLocks noChangeArrowheads="1"/>
          </p:cNvSpPr>
          <p:nvPr/>
        </p:nvSpPr>
        <p:spPr bwMode="auto">
          <a:xfrm>
            <a:off x="0" y="3048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a:solidFill>
                  <a:srgbClr val="FFFFFF"/>
                </a:solidFill>
              </a:rPr>
              <a:t>GFP Chromatophore - Hydrophobic</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8" descr="NBC2PP_Slide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8" name="Title 1"/>
          <p:cNvSpPr>
            <a:spLocks noGrp="1"/>
          </p:cNvSpPr>
          <p:nvPr>
            <p:ph type="title"/>
          </p:nvPr>
        </p:nvSpPr>
        <p:spPr>
          <a:xfrm>
            <a:off x="0" y="0"/>
            <a:ext cx="9144000" cy="1143000"/>
          </a:xfrm>
        </p:spPr>
        <p:txBody>
          <a:bodyPr/>
          <a:lstStyle/>
          <a:p>
            <a:r>
              <a:rPr lang="en-US" altLang="en-US" sz="3200" smtClean="0">
                <a:solidFill>
                  <a:schemeClr val="bg1"/>
                </a:solidFill>
              </a:rPr>
              <a:t>Virtual Chromatography –  Controller</a:t>
            </a:r>
            <a:br>
              <a:rPr lang="en-US" altLang="en-US" sz="3200" smtClean="0">
                <a:solidFill>
                  <a:schemeClr val="bg1"/>
                </a:solidFill>
              </a:rPr>
            </a:br>
            <a:r>
              <a:rPr lang="en-US" altLang="en-US" sz="3200" i="1" smtClean="0">
                <a:solidFill>
                  <a:schemeClr val="bg1"/>
                </a:solidFill>
              </a:rPr>
              <a:t>Engineering and Advanced Technology</a:t>
            </a:r>
            <a:endParaRPr lang="en-US" altLang="en-US" sz="3200" smtClean="0">
              <a:solidFill>
                <a:schemeClr val="bg1"/>
              </a:solidFill>
            </a:endParaRPr>
          </a:p>
        </p:txBody>
      </p:sp>
      <p:pic>
        <p:nvPicPr>
          <p:cNvPr id="80899" name="Picture 2" descr="Chroatography_Operation_6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1600200"/>
            <a:ext cx="49720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3"/>
          <p:cNvSpPr>
            <a:spLocks noChangeArrowheads="1"/>
          </p:cNvSpPr>
          <p:nvPr/>
        </p:nvSpPr>
        <p:spPr bwMode="auto">
          <a:xfrm>
            <a:off x="0" y="59880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588" eaLnBrk="0" hangingPunct="0">
              <a:tabLst>
                <a:tab pos="685800" algn="l"/>
              </a:tabLst>
              <a:defRPr sz="2400">
                <a:solidFill>
                  <a:schemeClr val="tx1"/>
                </a:solidFill>
                <a:latin typeface="Arial" panose="020B0604020202020204" pitchFamily="34" charset="0"/>
                <a:ea typeface="MS PGothic" panose="020B0600070205080204" pitchFamily="34" charset="-128"/>
              </a:defRPr>
            </a:lvl1pPr>
            <a:lvl2pPr marL="742950" indent="-285750" eaLnBrk="0" hangingPunct="0">
              <a:tabLst>
                <a:tab pos="685800" algn="l"/>
              </a:tabLst>
              <a:defRPr sz="2400">
                <a:solidFill>
                  <a:schemeClr val="tx1"/>
                </a:solidFill>
                <a:latin typeface="Arial" panose="020B0604020202020204" pitchFamily="34" charset="0"/>
                <a:ea typeface="MS PGothic" panose="020B0600070205080204" pitchFamily="34" charset="-128"/>
              </a:defRPr>
            </a:lvl2pPr>
            <a:lvl3pPr marL="1143000" indent="-228600" eaLnBrk="0" hangingPunct="0">
              <a:tabLst>
                <a:tab pos="685800" algn="l"/>
              </a:tabLst>
              <a:defRPr sz="2400">
                <a:solidFill>
                  <a:schemeClr val="tx1"/>
                </a:solidFill>
                <a:latin typeface="Arial" panose="020B0604020202020204" pitchFamily="34" charset="0"/>
                <a:ea typeface="MS PGothic" panose="020B0600070205080204" pitchFamily="34" charset="-128"/>
              </a:defRPr>
            </a:lvl3pPr>
            <a:lvl4pPr marL="1600200" indent="-228600" eaLnBrk="0" hangingPunct="0">
              <a:tabLst>
                <a:tab pos="685800" algn="l"/>
              </a:tabLst>
              <a:defRPr sz="2400">
                <a:solidFill>
                  <a:schemeClr val="tx1"/>
                </a:solidFill>
                <a:latin typeface="Arial" panose="020B0604020202020204" pitchFamily="34" charset="0"/>
                <a:ea typeface="MS PGothic" panose="020B0600070205080204" pitchFamily="34" charset="-128"/>
              </a:defRPr>
            </a:lvl4pPr>
            <a:lvl5pPr marL="2057400" indent="-228600" eaLnBrk="0" hangingPunct="0">
              <a:tabLst>
                <a:tab pos="6858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6858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6858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6858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685800" algn="l"/>
              </a:tabLst>
              <a:defRPr sz="2400">
                <a:solidFill>
                  <a:schemeClr val="tx1"/>
                </a:solidFill>
                <a:latin typeface="Arial" panose="020B0604020202020204" pitchFamily="34" charset="0"/>
                <a:ea typeface="MS PGothic" panose="020B0600070205080204" pitchFamily="34" charset="-128"/>
              </a:defRPr>
            </a:lvl9pPr>
          </a:lstStyle>
          <a:p>
            <a:pPr algn="ctr"/>
            <a:r>
              <a:rPr lang="en-US" altLang="en-US" sz="1800">
                <a:latin typeface="Calibri" panose="020F0502020204030204" pitchFamily="34" charset="0"/>
                <a:cs typeface="Times New Roman" panose="02020603050405020304" pitchFamily="18" charset="0"/>
              </a:rPr>
              <a:t>The </a:t>
            </a:r>
            <a:r>
              <a:rPr lang="en-US" altLang="en-US" sz="1800" b="1">
                <a:latin typeface="Calibri" panose="020F0502020204030204" pitchFamily="34" charset="0"/>
                <a:cs typeface="Times New Roman" panose="02020603050405020304" pitchFamily="18" charset="0"/>
              </a:rPr>
              <a:t>Virtual Liquid Chromatography Laboratory</a:t>
            </a:r>
            <a:r>
              <a:rPr lang="en-US" altLang="en-US" sz="1800">
                <a:latin typeface="Calibri" panose="020F0502020204030204" pitchFamily="34" charset="0"/>
                <a:cs typeface="Times New Roman" panose="02020603050405020304" pitchFamily="18" charset="0"/>
              </a:rPr>
              <a:t> showing the interactive controller which</a:t>
            </a:r>
          </a:p>
          <a:p>
            <a:pPr algn="ctr"/>
            <a:r>
              <a:rPr lang="en-US" altLang="en-US" sz="1800">
                <a:latin typeface="Calibri" panose="020F0502020204030204" pitchFamily="34" charset="0"/>
                <a:cs typeface="Times New Roman" panose="02020603050405020304" pitchFamily="18" charset="0"/>
              </a:rPr>
              <a:t>enables students to operate the system and set process parameters. </a:t>
            </a:r>
            <a:endParaRPr lang="en-US" altLang="en-US" sz="18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8" descr="NBC2PP_Slide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Title 1"/>
          <p:cNvSpPr>
            <a:spLocks noGrp="1"/>
          </p:cNvSpPr>
          <p:nvPr>
            <p:ph type="title"/>
          </p:nvPr>
        </p:nvSpPr>
        <p:spPr>
          <a:xfrm>
            <a:off x="0" y="152400"/>
            <a:ext cx="9144000" cy="1143000"/>
          </a:xfrm>
        </p:spPr>
        <p:txBody>
          <a:bodyPr/>
          <a:lstStyle/>
          <a:p>
            <a:r>
              <a:rPr lang="en-US" altLang="en-US" sz="3200" smtClean="0">
                <a:solidFill>
                  <a:schemeClr val="bg1"/>
                </a:solidFill>
              </a:rPr>
              <a:t>Virtual Chromatography -  Chromatogram with Mathematics</a:t>
            </a:r>
          </a:p>
        </p:txBody>
      </p:sp>
      <p:sp>
        <p:nvSpPr>
          <p:cNvPr id="81923" name="Rectangle 5"/>
          <p:cNvSpPr>
            <a:spLocks noChangeArrowheads="1"/>
          </p:cNvSpPr>
          <p:nvPr/>
        </p:nvSpPr>
        <p:spPr bwMode="auto">
          <a:xfrm>
            <a:off x="228600" y="5868988"/>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175" eaLnBrk="0" hangingPunct="0">
              <a:tabLst>
                <a:tab pos="685800" algn="l"/>
              </a:tabLst>
              <a:defRPr sz="2400">
                <a:solidFill>
                  <a:schemeClr val="tx1"/>
                </a:solidFill>
                <a:latin typeface="Arial" panose="020B0604020202020204" pitchFamily="34" charset="0"/>
                <a:ea typeface="MS PGothic" panose="020B0600070205080204" pitchFamily="34" charset="-128"/>
              </a:defRPr>
            </a:lvl1pPr>
            <a:lvl2pPr marL="742950" indent="-285750" eaLnBrk="0" hangingPunct="0">
              <a:tabLst>
                <a:tab pos="685800" algn="l"/>
              </a:tabLst>
              <a:defRPr sz="2400">
                <a:solidFill>
                  <a:schemeClr val="tx1"/>
                </a:solidFill>
                <a:latin typeface="Arial" panose="020B0604020202020204" pitchFamily="34" charset="0"/>
                <a:ea typeface="MS PGothic" panose="020B0600070205080204" pitchFamily="34" charset="-128"/>
              </a:defRPr>
            </a:lvl2pPr>
            <a:lvl3pPr marL="1143000" indent="-228600" eaLnBrk="0" hangingPunct="0">
              <a:tabLst>
                <a:tab pos="685800" algn="l"/>
              </a:tabLst>
              <a:defRPr sz="2400">
                <a:solidFill>
                  <a:schemeClr val="tx1"/>
                </a:solidFill>
                <a:latin typeface="Arial" panose="020B0604020202020204" pitchFamily="34" charset="0"/>
                <a:ea typeface="MS PGothic" panose="020B0600070205080204" pitchFamily="34" charset="-128"/>
              </a:defRPr>
            </a:lvl3pPr>
            <a:lvl4pPr marL="1600200" indent="-228600" eaLnBrk="0" hangingPunct="0">
              <a:tabLst>
                <a:tab pos="685800" algn="l"/>
              </a:tabLst>
              <a:defRPr sz="2400">
                <a:solidFill>
                  <a:schemeClr val="tx1"/>
                </a:solidFill>
                <a:latin typeface="Arial" panose="020B0604020202020204" pitchFamily="34" charset="0"/>
                <a:ea typeface="MS PGothic" panose="020B0600070205080204" pitchFamily="34" charset="-128"/>
              </a:defRPr>
            </a:lvl4pPr>
            <a:lvl5pPr marL="2057400" indent="-228600" eaLnBrk="0" hangingPunct="0">
              <a:tabLst>
                <a:tab pos="685800" algn="l"/>
              </a:tabLst>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685800" algn="l"/>
              </a:tabLs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685800" algn="l"/>
              </a:tabLs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685800" algn="l"/>
              </a:tabLs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685800" algn="l"/>
              </a:tabLst>
              <a:defRPr sz="2400">
                <a:solidFill>
                  <a:schemeClr val="tx1"/>
                </a:solidFill>
                <a:latin typeface="Arial" panose="020B0604020202020204" pitchFamily="34" charset="0"/>
                <a:ea typeface="MS PGothic" panose="020B0600070205080204" pitchFamily="34" charset="-128"/>
              </a:defRPr>
            </a:lvl9pPr>
          </a:lstStyle>
          <a:p>
            <a:pPr algn="ctr"/>
            <a:r>
              <a:rPr lang="en-US" altLang="en-US" sz="1800">
                <a:latin typeface="Calibri" panose="020F0502020204030204" pitchFamily="34" charset="0"/>
                <a:cs typeface="Times New Roman" panose="02020603050405020304" pitchFamily="18" charset="0"/>
              </a:rPr>
              <a:t>The </a:t>
            </a:r>
            <a:r>
              <a:rPr lang="en-US" altLang="en-US" sz="1800" b="1">
                <a:latin typeface="Calibri" panose="020F0502020204030204" pitchFamily="34" charset="0"/>
                <a:cs typeface="Times New Roman" panose="02020603050405020304" pitchFamily="18" charset="0"/>
              </a:rPr>
              <a:t>Virtual Chromatography Laboratory</a:t>
            </a:r>
            <a:r>
              <a:rPr lang="en-US" altLang="en-US" sz="1800">
                <a:latin typeface="Calibri" panose="020F0502020204030204" pitchFamily="34" charset="0"/>
                <a:cs typeface="Times New Roman" panose="02020603050405020304" pitchFamily="18" charset="0"/>
              </a:rPr>
              <a:t> teaches students how to make calculations on chromatograms such as the efficiency of column packing (</a:t>
            </a:r>
            <a:r>
              <a:rPr lang="en-US" altLang="en-US" sz="1800" b="1" i="1">
                <a:latin typeface="Calibri" panose="020F0502020204030204" pitchFamily="34" charset="0"/>
                <a:cs typeface="Times New Roman" panose="02020603050405020304" pitchFamily="18" charset="0"/>
              </a:rPr>
              <a:t>HETP</a:t>
            </a:r>
            <a:r>
              <a:rPr lang="en-US" altLang="en-US" sz="1800">
                <a:latin typeface="Calibri" panose="020F0502020204030204" pitchFamily="34" charset="0"/>
                <a:cs typeface="Times New Roman" panose="02020603050405020304" pitchFamily="18" charset="0"/>
              </a:rPr>
              <a:t>). </a:t>
            </a:r>
            <a:endParaRPr lang="en-US" altLang="en-US" sz="1800">
              <a:latin typeface="Calibri" panose="020F0502020204030204" pitchFamily="34" charset="0"/>
            </a:endParaRPr>
          </a:p>
        </p:txBody>
      </p:sp>
      <p:pic>
        <p:nvPicPr>
          <p:cNvPr id="81924" name="Picture 9" descr="Slide_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695450"/>
            <a:ext cx="60007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457200" y="76200"/>
            <a:ext cx="8229600" cy="1143000"/>
          </a:xfrm>
          <a:solidFill>
            <a:srgbClr val="FFFF00"/>
          </a:solidFill>
        </p:spPr>
        <p:txBody>
          <a:bodyPr/>
          <a:lstStyle/>
          <a:p>
            <a:r>
              <a:rPr lang="en-US" altLang="en-US" sz="4000" smtClean="0"/>
              <a:t>Height Equivalent to Theoretical Plate (HETP)</a:t>
            </a:r>
          </a:p>
        </p:txBody>
      </p:sp>
      <p:sp>
        <p:nvSpPr>
          <p:cNvPr id="82946" name="Rectangle 3"/>
          <p:cNvSpPr>
            <a:spLocks noGrp="1" noChangeArrowheads="1"/>
          </p:cNvSpPr>
          <p:nvPr>
            <p:ph type="body" idx="1"/>
          </p:nvPr>
        </p:nvSpPr>
        <p:spPr>
          <a:xfrm>
            <a:off x="0" y="3581400"/>
            <a:ext cx="9144000" cy="2514600"/>
          </a:xfrm>
        </p:spPr>
        <p:txBody>
          <a:bodyPr/>
          <a:lstStyle/>
          <a:p>
            <a:r>
              <a:rPr lang="en-US" altLang="en-US" smtClean="0"/>
              <a:t>The smaller the HETP the better</a:t>
            </a:r>
          </a:p>
          <a:p>
            <a:r>
              <a:rPr lang="en-US" altLang="en-US" smtClean="0"/>
              <a:t>Shorter the column the better</a:t>
            </a:r>
          </a:p>
          <a:p>
            <a:r>
              <a:rPr lang="en-US" altLang="en-US" smtClean="0"/>
              <a:t>Allows comparison of columns of different lengths</a:t>
            </a:r>
          </a:p>
          <a:p>
            <a:r>
              <a:rPr lang="en-US" altLang="en-US" smtClean="0"/>
              <a:t>Column length expressed in mm </a:t>
            </a:r>
          </a:p>
          <a:p>
            <a:pPr>
              <a:buFontTx/>
              <a:buNone/>
            </a:pPr>
            <a:endParaRPr lang="en-US" altLang="en-US" smtClean="0"/>
          </a:p>
        </p:txBody>
      </p:sp>
      <p:sp>
        <p:nvSpPr>
          <p:cNvPr id="82947" name="Text Box 4"/>
          <p:cNvSpPr txBox="1">
            <a:spLocks noChangeArrowheads="1"/>
          </p:cNvSpPr>
          <p:nvPr/>
        </p:nvSpPr>
        <p:spPr bwMode="auto">
          <a:xfrm>
            <a:off x="990600" y="1524000"/>
            <a:ext cx="67246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000" b="1"/>
              <a:t>HETP = L/N </a:t>
            </a:r>
          </a:p>
          <a:p>
            <a:pPr algn="ctr" eaLnBrk="1" hangingPunct="1"/>
            <a:r>
              <a:rPr lang="en-US" altLang="en-US" sz="4000" b="1"/>
              <a:t>L=length of column in mm</a:t>
            </a:r>
          </a:p>
          <a:p>
            <a:pPr algn="ctr" eaLnBrk="1" hangingPunct="1"/>
            <a:r>
              <a:rPr lang="en-US" altLang="en-US" sz="4000" b="1"/>
              <a:t>N=column efficiency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3" name="Group 2"/>
          <p:cNvGrpSpPr>
            <a:grpSpLocks/>
          </p:cNvGrpSpPr>
          <p:nvPr/>
        </p:nvGrpSpPr>
        <p:grpSpPr bwMode="auto">
          <a:xfrm>
            <a:off x="754063" y="2971800"/>
            <a:ext cx="4716462" cy="3071813"/>
            <a:chOff x="475" y="1872"/>
            <a:chExt cx="2971" cy="1935"/>
          </a:xfrm>
        </p:grpSpPr>
        <p:sp>
          <p:nvSpPr>
            <p:cNvPr id="84996" name="Freeform 3"/>
            <p:cNvSpPr>
              <a:spLocks/>
            </p:cNvSpPr>
            <p:nvPr/>
          </p:nvSpPr>
          <p:spPr bwMode="auto">
            <a:xfrm>
              <a:off x="475" y="1893"/>
              <a:ext cx="2971" cy="1383"/>
            </a:xfrm>
            <a:custGeom>
              <a:avLst/>
              <a:gdLst>
                <a:gd name="T0" fmla="*/ 3 w 2971"/>
                <a:gd name="T1" fmla="*/ 1383 h 1383"/>
                <a:gd name="T2" fmla="*/ 106 w 2971"/>
                <a:gd name="T3" fmla="*/ 1373 h 1383"/>
                <a:gd name="T4" fmla="*/ 476 w 2971"/>
                <a:gd name="T5" fmla="*/ 1347 h 1383"/>
                <a:gd name="T6" fmla="*/ 682 w 2971"/>
                <a:gd name="T7" fmla="*/ 1290 h 1383"/>
                <a:gd name="T8" fmla="*/ 754 w 2971"/>
                <a:gd name="T9" fmla="*/ 1249 h 1383"/>
                <a:gd name="T10" fmla="*/ 785 w 2971"/>
                <a:gd name="T11" fmla="*/ 1229 h 1383"/>
                <a:gd name="T12" fmla="*/ 806 w 2971"/>
                <a:gd name="T13" fmla="*/ 1198 h 1383"/>
                <a:gd name="T14" fmla="*/ 836 w 2971"/>
                <a:gd name="T15" fmla="*/ 1146 h 1383"/>
                <a:gd name="T16" fmla="*/ 862 w 2971"/>
                <a:gd name="T17" fmla="*/ 1085 h 1383"/>
                <a:gd name="T18" fmla="*/ 893 w 2971"/>
                <a:gd name="T19" fmla="*/ 992 h 1383"/>
                <a:gd name="T20" fmla="*/ 939 w 2971"/>
                <a:gd name="T21" fmla="*/ 864 h 1383"/>
                <a:gd name="T22" fmla="*/ 975 w 2971"/>
                <a:gd name="T23" fmla="*/ 786 h 1383"/>
                <a:gd name="T24" fmla="*/ 1016 w 2971"/>
                <a:gd name="T25" fmla="*/ 678 h 1383"/>
                <a:gd name="T26" fmla="*/ 1063 w 2971"/>
                <a:gd name="T27" fmla="*/ 540 h 1383"/>
                <a:gd name="T28" fmla="*/ 1099 w 2971"/>
                <a:gd name="T29" fmla="*/ 457 h 1383"/>
                <a:gd name="T30" fmla="*/ 1155 w 2971"/>
                <a:gd name="T31" fmla="*/ 313 h 1383"/>
                <a:gd name="T32" fmla="*/ 1166 w 2971"/>
                <a:gd name="T33" fmla="*/ 282 h 1383"/>
                <a:gd name="T34" fmla="*/ 1186 w 2971"/>
                <a:gd name="T35" fmla="*/ 252 h 1383"/>
                <a:gd name="T36" fmla="*/ 1274 w 2971"/>
                <a:gd name="T37" fmla="*/ 113 h 1383"/>
                <a:gd name="T38" fmla="*/ 1330 w 2971"/>
                <a:gd name="T39" fmla="*/ 30 h 1383"/>
                <a:gd name="T40" fmla="*/ 1361 w 2971"/>
                <a:gd name="T41" fmla="*/ 10 h 1383"/>
                <a:gd name="T42" fmla="*/ 1392 w 2971"/>
                <a:gd name="T43" fmla="*/ 0 h 1383"/>
                <a:gd name="T44" fmla="*/ 1443 w 2971"/>
                <a:gd name="T45" fmla="*/ 5 h 1383"/>
                <a:gd name="T46" fmla="*/ 1474 w 2971"/>
                <a:gd name="T47" fmla="*/ 15 h 1383"/>
                <a:gd name="T48" fmla="*/ 1490 w 2971"/>
                <a:gd name="T49" fmla="*/ 20 h 1383"/>
                <a:gd name="T50" fmla="*/ 1536 w 2971"/>
                <a:gd name="T51" fmla="*/ 72 h 1383"/>
                <a:gd name="T52" fmla="*/ 1567 w 2971"/>
                <a:gd name="T53" fmla="*/ 113 h 1383"/>
                <a:gd name="T54" fmla="*/ 1598 w 2971"/>
                <a:gd name="T55" fmla="*/ 195 h 1383"/>
                <a:gd name="T56" fmla="*/ 1628 w 2971"/>
                <a:gd name="T57" fmla="*/ 252 h 1383"/>
                <a:gd name="T58" fmla="*/ 1654 w 2971"/>
                <a:gd name="T59" fmla="*/ 318 h 1383"/>
                <a:gd name="T60" fmla="*/ 1685 w 2971"/>
                <a:gd name="T61" fmla="*/ 396 h 1383"/>
                <a:gd name="T62" fmla="*/ 1706 w 2971"/>
                <a:gd name="T63" fmla="*/ 478 h 1383"/>
                <a:gd name="T64" fmla="*/ 1747 w 2971"/>
                <a:gd name="T65" fmla="*/ 612 h 1383"/>
                <a:gd name="T66" fmla="*/ 1772 w 2971"/>
                <a:gd name="T67" fmla="*/ 730 h 1383"/>
                <a:gd name="T68" fmla="*/ 1788 w 2971"/>
                <a:gd name="T69" fmla="*/ 776 h 1383"/>
                <a:gd name="T70" fmla="*/ 1875 w 2971"/>
                <a:gd name="T71" fmla="*/ 1090 h 1383"/>
                <a:gd name="T72" fmla="*/ 1922 w 2971"/>
                <a:gd name="T73" fmla="*/ 1218 h 1383"/>
                <a:gd name="T74" fmla="*/ 2220 w 2971"/>
                <a:gd name="T75" fmla="*/ 1352 h 1383"/>
                <a:gd name="T76" fmla="*/ 2477 w 2971"/>
                <a:gd name="T77" fmla="*/ 1357 h 1383"/>
                <a:gd name="T78" fmla="*/ 2971 w 2971"/>
                <a:gd name="T79" fmla="*/ 1357 h 13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71"/>
                <a:gd name="T121" fmla="*/ 0 h 1383"/>
                <a:gd name="T122" fmla="*/ 2971 w 2971"/>
                <a:gd name="T123" fmla="*/ 1383 h 13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71" h="1383">
                  <a:moveTo>
                    <a:pt x="3" y="1383"/>
                  </a:moveTo>
                  <a:cubicBezTo>
                    <a:pt x="49" y="1369"/>
                    <a:pt x="0" y="1382"/>
                    <a:pt x="106" y="1373"/>
                  </a:cubicBezTo>
                  <a:cubicBezTo>
                    <a:pt x="232" y="1362"/>
                    <a:pt x="346" y="1350"/>
                    <a:pt x="476" y="1347"/>
                  </a:cubicBezTo>
                  <a:cubicBezTo>
                    <a:pt x="547" y="1330"/>
                    <a:pt x="616" y="1324"/>
                    <a:pt x="682" y="1290"/>
                  </a:cubicBezTo>
                  <a:cubicBezTo>
                    <a:pt x="709" y="1276"/>
                    <a:pt x="730" y="1267"/>
                    <a:pt x="754" y="1249"/>
                  </a:cubicBezTo>
                  <a:cubicBezTo>
                    <a:pt x="764" y="1242"/>
                    <a:pt x="785" y="1229"/>
                    <a:pt x="785" y="1229"/>
                  </a:cubicBezTo>
                  <a:cubicBezTo>
                    <a:pt x="796" y="1194"/>
                    <a:pt x="781" y="1233"/>
                    <a:pt x="806" y="1198"/>
                  </a:cubicBezTo>
                  <a:cubicBezTo>
                    <a:pt x="820" y="1178"/>
                    <a:pt x="819" y="1164"/>
                    <a:pt x="836" y="1146"/>
                  </a:cubicBezTo>
                  <a:cubicBezTo>
                    <a:pt x="845" y="1125"/>
                    <a:pt x="849" y="1104"/>
                    <a:pt x="862" y="1085"/>
                  </a:cubicBezTo>
                  <a:cubicBezTo>
                    <a:pt x="872" y="1054"/>
                    <a:pt x="883" y="1023"/>
                    <a:pt x="893" y="992"/>
                  </a:cubicBezTo>
                  <a:cubicBezTo>
                    <a:pt x="906" y="950"/>
                    <a:pt x="914" y="901"/>
                    <a:pt x="939" y="864"/>
                  </a:cubicBezTo>
                  <a:cubicBezTo>
                    <a:pt x="948" y="837"/>
                    <a:pt x="960" y="810"/>
                    <a:pt x="975" y="786"/>
                  </a:cubicBezTo>
                  <a:cubicBezTo>
                    <a:pt x="984" y="751"/>
                    <a:pt x="992" y="705"/>
                    <a:pt x="1016" y="678"/>
                  </a:cubicBezTo>
                  <a:cubicBezTo>
                    <a:pt x="1029" y="637"/>
                    <a:pt x="1038" y="574"/>
                    <a:pt x="1063" y="540"/>
                  </a:cubicBezTo>
                  <a:cubicBezTo>
                    <a:pt x="1070" y="511"/>
                    <a:pt x="1082" y="481"/>
                    <a:pt x="1099" y="457"/>
                  </a:cubicBezTo>
                  <a:cubicBezTo>
                    <a:pt x="1115" y="407"/>
                    <a:pt x="1139" y="362"/>
                    <a:pt x="1155" y="313"/>
                  </a:cubicBezTo>
                  <a:cubicBezTo>
                    <a:pt x="1156" y="309"/>
                    <a:pt x="1164" y="286"/>
                    <a:pt x="1166" y="282"/>
                  </a:cubicBezTo>
                  <a:cubicBezTo>
                    <a:pt x="1172" y="272"/>
                    <a:pt x="1186" y="252"/>
                    <a:pt x="1186" y="252"/>
                  </a:cubicBezTo>
                  <a:cubicBezTo>
                    <a:pt x="1201" y="204"/>
                    <a:pt x="1244" y="154"/>
                    <a:pt x="1274" y="113"/>
                  </a:cubicBezTo>
                  <a:cubicBezTo>
                    <a:pt x="1279" y="96"/>
                    <a:pt x="1314" y="42"/>
                    <a:pt x="1330" y="30"/>
                  </a:cubicBezTo>
                  <a:cubicBezTo>
                    <a:pt x="1340" y="23"/>
                    <a:pt x="1351" y="17"/>
                    <a:pt x="1361" y="10"/>
                  </a:cubicBezTo>
                  <a:cubicBezTo>
                    <a:pt x="1370" y="4"/>
                    <a:pt x="1392" y="0"/>
                    <a:pt x="1392" y="0"/>
                  </a:cubicBezTo>
                  <a:cubicBezTo>
                    <a:pt x="1409" y="2"/>
                    <a:pt x="1426" y="2"/>
                    <a:pt x="1443" y="5"/>
                  </a:cubicBezTo>
                  <a:cubicBezTo>
                    <a:pt x="1454" y="7"/>
                    <a:pt x="1464" y="12"/>
                    <a:pt x="1474" y="15"/>
                  </a:cubicBezTo>
                  <a:cubicBezTo>
                    <a:pt x="1479" y="17"/>
                    <a:pt x="1490" y="20"/>
                    <a:pt x="1490" y="20"/>
                  </a:cubicBezTo>
                  <a:cubicBezTo>
                    <a:pt x="1503" y="40"/>
                    <a:pt x="1522" y="53"/>
                    <a:pt x="1536" y="72"/>
                  </a:cubicBezTo>
                  <a:cubicBezTo>
                    <a:pt x="1567" y="115"/>
                    <a:pt x="1544" y="90"/>
                    <a:pt x="1567" y="113"/>
                  </a:cubicBezTo>
                  <a:cubicBezTo>
                    <a:pt x="1575" y="139"/>
                    <a:pt x="1582" y="173"/>
                    <a:pt x="1598" y="195"/>
                  </a:cubicBezTo>
                  <a:cubicBezTo>
                    <a:pt x="1605" y="215"/>
                    <a:pt x="1618" y="233"/>
                    <a:pt x="1628" y="252"/>
                  </a:cubicBezTo>
                  <a:cubicBezTo>
                    <a:pt x="1639" y="274"/>
                    <a:pt x="1640" y="297"/>
                    <a:pt x="1654" y="318"/>
                  </a:cubicBezTo>
                  <a:cubicBezTo>
                    <a:pt x="1663" y="346"/>
                    <a:pt x="1672" y="370"/>
                    <a:pt x="1685" y="396"/>
                  </a:cubicBezTo>
                  <a:cubicBezTo>
                    <a:pt x="1697" y="421"/>
                    <a:pt x="1700" y="451"/>
                    <a:pt x="1706" y="478"/>
                  </a:cubicBezTo>
                  <a:cubicBezTo>
                    <a:pt x="1716" y="523"/>
                    <a:pt x="1736" y="567"/>
                    <a:pt x="1747" y="612"/>
                  </a:cubicBezTo>
                  <a:cubicBezTo>
                    <a:pt x="1757" y="651"/>
                    <a:pt x="1763" y="690"/>
                    <a:pt x="1772" y="730"/>
                  </a:cubicBezTo>
                  <a:cubicBezTo>
                    <a:pt x="1775" y="746"/>
                    <a:pt x="1788" y="776"/>
                    <a:pt x="1788" y="776"/>
                  </a:cubicBezTo>
                  <a:cubicBezTo>
                    <a:pt x="1805" y="883"/>
                    <a:pt x="1849" y="985"/>
                    <a:pt x="1875" y="1090"/>
                  </a:cubicBezTo>
                  <a:cubicBezTo>
                    <a:pt x="1884" y="1128"/>
                    <a:pt x="1892" y="1191"/>
                    <a:pt x="1922" y="1218"/>
                  </a:cubicBezTo>
                  <a:cubicBezTo>
                    <a:pt x="1958" y="1330"/>
                    <a:pt x="2119" y="1349"/>
                    <a:pt x="2220" y="1352"/>
                  </a:cubicBezTo>
                  <a:cubicBezTo>
                    <a:pt x="2306" y="1355"/>
                    <a:pt x="2391" y="1356"/>
                    <a:pt x="2477" y="1357"/>
                  </a:cubicBezTo>
                  <a:cubicBezTo>
                    <a:pt x="2642" y="1358"/>
                    <a:pt x="2806" y="1357"/>
                    <a:pt x="2971" y="1357"/>
                  </a:cubicBez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997" name="Line 4"/>
            <p:cNvSpPr>
              <a:spLocks noChangeShapeType="1"/>
            </p:cNvSpPr>
            <p:nvPr/>
          </p:nvSpPr>
          <p:spPr bwMode="auto">
            <a:xfrm>
              <a:off x="480" y="3408"/>
              <a:ext cx="134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998" name="Line 5"/>
            <p:cNvSpPr>
              <a:spLocks noChangeShapeType="1"/>
            </p:cNvSpPr>
            <p:nvPr/>
          </p:nvSpPr>
          <p:spPr bwMode="auto">
            <a:xfrm>
              <a:off x="1872" y="1872"/>
              <a:ext cx="0" cy="134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999" name="Line 6"/>
            <p:cNvSpPr>
              <a:spLocks noChangeShapeType="1"/>
            </p:cNvSpPr>
            <p:nvPr/>
          </p:nvSpPr>
          <p:spPr bwMode="auto">
            <a:xfrm>
              <a:off x="2304" y="1920"/>
              <a:ext cx="0" cy="57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00" name="Line 7"/>
            <p:cNvSpPr>
              <a:spLocks noChangeShapeType="1"/>
            </p:cNvSpPr>
            <p:nvPr/>
          </p:nvSpPr>
          <p:spPr bwMode="auto">
            <a:xfrm>
              <a:off x="1536" y="2544"/>
              <a:ext cx="67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01" name="Line 8"/>
            <p:cNvSpPr>
              <a:spLocks noChangeShapeType="1"/>
            </p:cNvSpPr>
            <p:nvPr/>
          </p:nvSpPr>
          <p:spPr bwMode="auto">
            <a:xfrm>
              <a:off x="1584" y="18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02" name="Line 9"/>
            <p:cNvSpPr>
              <a:spLocks noChangeShapeType="1"/>
            </p:cNvSpPr>
            <p:nvPr/>
          </p:nvSpPr>
          <p:spPr bwMode="auto">
            <a:xfrm>
              <a:off x="1104" y="3216"/>
              <a:ext cx="13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003" name="Rectangle 10"/>
            <p:cNvSpPr>
              <a:spLocks noChangeArrowheads="1"/>
            </p:cNvSpPr>
            <p:nvPr/>
          </p:nvSpPr>
          <p:spPr bwMode="auto">
            <a:xfrm>
              <a:off x="1008" y="3519"/>
              <a:ext cx="26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t</a:t>
              </a:r>
              <a:r>
                <a:rPr lang="en-US" altLang="en-US" sz="1800" baseline="-25000"/>
                <a:t>R</a:t>
              </a:r>
            </a:p>
          </p:txBody>
        </p:sp>
        <p:sp>
          <p:nvSpPr>
            <p:cNvPr id="85004" name="Rectangle 11"/>
            <p:cNvSpPr>
              <a:spLocks noChangeArrowheads="1"/>
            </p:cNvSpPr>
            <p:nvPr/>
          </p:nvSpPr>
          <p:spPr bwMode="auto">
            <a:xfrm>
              <a:off x="1679" y="2448"/>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t>w</a:t>
              </a:r>
              <a:r>
                <a:rPr lang="en-US" altLang="en-US" sz="1800" baseline="-25000"/>
                <a:t>1/2</a:t>
              </a:r>
            </a:p>
          </p:txBody>
        </p:sp>
      </p:grpSp>
      <p:sp>
        <p:nvSpPr>
          <p:cNvPr id="84994" name="Rectangle 12"/>
          <p:cNvSpPr>
            <a:spLocks noGrp="1" noChangeArrowheads="1"/>
          </p:cNvSpPr>
          <p:nvPr>
            <p:ph type="title"/>
          </p:nvPr>
        </p:nvSpPr>
        <p:spPr>
          <a:xfrm>
            <a:off x="457200" y="76200"/>
            <a:ext cx="8229600" cy="1143000"/>
          </a:xfrm>
          <a:solidFill>
            <a:srgbClr val="FFFF00"/>
          </a:solidFill>
        </p:spPr>
        <p:txBody>
          <a:bodyPr/>
          <a:lstStyle/>
          <a:p>
            <a:r>
              <a:rPr lang="en-US" altLang="en-US" sz="4000" smtClean="0"/>
              <a:t>Calculating Column Efficiency (N)</a:t>
            </a:r>
          </a:p>
        </p:txBody>
      </p:sp>
      <p:sp>
        <p:nvSpPr>
          <p:cNvPr id="84995" name="Text Box 13"/>
          <p:cNvSpPr txBox="1">
            <a:spLocks noChangeArrowheads="1"/>
          </p:cNvSpPr>
          <p:nvPr/>
        </p:nvSpPr>
        <p:spPr bwMode="auto">
          <a:xfrm>
            <a:off x="4800600" y="3048000"/>
            <a:ext cx="33416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pPr>
            <a:r>
              <a:rPr lang="en-US" altLang="en-US" sz="3200"/>
              <a:t>N = 5.54 (t</a:t>
            </a:r>
            <a:r>
              <a:rPr lang="en-US" altLang="en-US" sz="3200" baseline="-25000"/>
              <a:t>R</a:t>
            </a:r>
            <a:r>
              <a:rPr lang="en-US" altLang="en-US" sz="3200"/>
              <a:t>/w</a:t>
            </a:r>
            <a:r>
              <a:rPr lang="en-US" altLang="en-US" sz="3200" baseline="-25000"/>
              <a:t>1/2</a:t>
            </a:r>
            <a:r>
              <a:rPr lang="en-US" altLang="en-US" sz="3200"/>
              <a:t>)</a:t>
            </a:r>
            <a:r>
              <a:rPr lang="en-US" altLang="en-US" sz="3200" baseline="30000"/>
              <a:t>2</a:t>
            </a:r>
          </a:p>
          <a:p>
            <a:pPr eaLnBrk="1" hangingPunct="1"/>
            <a:endParaRPr lang="en-US" altLang="en-US" sz="18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8" descr="NBC2PP_Slide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1"/>
          <p:cNvSpPr>
            <a:spLocks noGrp="1"/>
          </p:cNvSpPr>
          <p:nvPr>
            <p:ph type="title"/>
          </p:nvPr>
        </p:nvSpPr>
        <p:spPr>
          <a:xfrm>
            <a:off x="457200" y="0"/>
            <a:ext cx="8229600" cy="1066800"/>
          </a:xfrm>
        </p:spPr>
        <p:txBody>
          <a:bodyPr>
            <a:normAutofit/>
          </a:bodyPr>
          <a:lstStyle/>
          <a:p>
            <a:r>
              <a:rPr lang="en-US" altLang="en-US" sz="2900" smtClean="0">
                <a:solidFill>
                  <a:schemeClr val="bg1"/>
                </a:solidFill>
              </a:rPr>
              <a:t>Virtual Chromatography – </a:t>
            </a:r>
            <a:br>
              <a:rPr lang="en-US" altLang="en-US" sz="2900" smtClean="0">
                <a:solidFill>
                  <a:schemeClr val="bg1"/>
                </a:solidFill>
              </a:rPr>
            </a:br>
            <a:r>
              <a:rPr lang="en-US" altLang="en-US" sz="2900" smtClean="0">
                <a:solidFill>
                  <a:schemeClr val="bg1"/>
                </a:solidFill>
              </a:rPr>
              <a:t>Chromatography Science and Technology</a:t>
            </a:r>
          </a:p>
        </p:txBody>
      </p:sp>
      <p:pic>
        <p:nvPicPr>
          <p:cNvPr id="87043" name="Picture 2" descr="Affinity_Zoom-In_out-6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30363"/>
            <a:ext cx="4800600"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3"/>
          <p:cNvSpPr>
            <a:spLocks noChangeArrowheads="1"/>
          </p:cNvSpPr>
          <p:nvPr/>
        </p:nvSpPr>
        <p:spPr bwMode="auto">
          <a:xfrm>
            <a:off x="76200" y="5559425"/>
            <a:ext cx="8991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r>
              <a:rPr lang="en-US" altLang="en-US" sz="1600">
                <a:latin typeface="Calibri" panose="020F0502020204030204" pitchFamily="34" charset="0"/>
              </a:rPr>
              <a:t>The </a:t>
            </a:r>
            <a:r>
              <a:rPr lang="en-US" altLang="en-US" sz="1600" b="1">
                <a:latin typeface="Calibri" panose="020F0502020204030204" pitchFamily="34" charset="0"/>
              </a:rPr>
              <a:t>Virtual Chromatography Laboratory</a:t>
            </a:r>
            <a:r>
              <a:rPr lang="en-US" altLang="en-US" sz="1600">
                <a:latin typeface="Calibri" panose="020F0502020204030204" pitchFamily="34" charset="0"/>
              </a:rPr>
              <a:t> showing the operation of the chromatography system during the </a:t>
            </a:r>
            <a:r>
              <a:rPr lang="ja-JP" altLang="en-US" sz="1600">
                <a:latin typeface="Calibri" panose="020F0502020204030204" pitchFamily="34" charset="0"/>
              </a:rPr>
              <a:t>‘</a:t>
            </a:r>
            <a:r>
              <a:rPr lang="en-US" altLang="ja-JP" sz="1600">
                <a:latin typeface="Calibri" panose="020F0502020204030204" pitchFamily="34" charset="0"/>
              </a:rPr>
              <a:t>load</a:t>
            </a:r>
            <a:r>
              <a:rPr lang="ja-JP" altLang="en-US" sz="1600">
                <a:latin typeface="Calibri" panose="020F0502020204030204" pitchFamily="34" charset="0"/>
              </a:rPr>
              <a:t>’</a:t>
            </a:r>
            <a:r>
              <a:rPr lang="en-US" altLang="ja-JP" sz="1600">
                <a:latin typeface="Calibri" panose="020F0502020204030204" pitchFamily="34" charset="0"/>
              </a:rPr>
              <a:t> phase, the chromatogram showing the flow through of proteins that do not attach to the chromatographic matrix, and a nanoscale view inside the column of the affinity bead with the protein of interest in the filtrate (green) attached and proteins not specific for the bead flowing through the column.</a:t>
            </a:r>
            <a:endParaRPr lang="en-US" altLang="en-US" sz="16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8" descr="NBC2PP_Slide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Title 1"/>
          <p:cNvSpPr>
            <a:spLocks noGrp="1"/>
          </p:cNvSpPr>
          <p:nvPr>
            <p:ph type="title"/>
          </p:nvPr>
        </p:nvSpPr>
        <p:spPr>
          <a:xfrm>
            <a:off x="0" y="0"/>
            <a:ext cx="9144000" cy="1143000"/>
          </a:xfrm>
        </p:spPr>
        <p:txBody>
          <a:bodyPr/>
          <a:lstStyle/>
          <a:p>
            <a:r>
              <a:rPr lang="en-US" altLang="en-US" sz="3200" smtClean="0">
                <a:solidFill>
                  <a:schemeClr val="bg1"/>
                </a:solidFill>
              </a:rPr>
              <a:t>Virtual Chromatography –</a:t>
            </a:r>
            <a:br>
              <a:rPr lang="en-US" altLang="en-US" sz="3200" smtClean="0">
                <a:solidFill>
                  <a:schemeClr val="bg1"/>
                </a:solidFill>
              </a:rPr>
            </a:br>
            <a:r>
              <a:rPr lang="en-US" altLang="en-US" sz="3200" smtClean="0">
                <a:solidFill>
                  <a:schemeClr val="bg1"/>
                </a:solidFill>
              </a:rPr>
              <a:t>Chromatography Science and Technology</a:t>
            </a:r>
          </a:p>
        </p:txBody>
      </p:sp>
      <p:sp>
        <p:nvSpPr>
          <p:cNvPr id="88067" name="TextBox 3"/>
          <p:cNvSpPr txBox="1">
            <a:spLocks noChangeArrowheads="1"/>
          </p:cNvSpPr>
          <p:nvPr/>
        </p:nvSpPr>
        <p:spPr bwMode="auto">
          <a:xfrm>
            <a:off x="0" y="548640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r>
              <a:rPr lang="en-US" altLang="en-US" sz="1800">
                <a:latin typeface="Calibri" panose="020F0502020204030204" pitchFamily="34" charset="0"/>
              </a:rPr>
              <a:t>The </a:t>
            </a:r>
            <a:r>
              <a:rPr lang="en-US" altLang="en-US" sz="1800" b="1">
                <a:latin typeface="Calibri" panose="020F0502020204030204" pitchFamily="34" charset="0"/>
              </a:rPr>
              <a:t>Virtual Chromatography Laboratory</a:t>
            </a:r>
            <a:r>
              <a:rPr lang="en-US" altLang="en-US" sz="1800">
                <a:latin typeface="Calibri" panose="020F0502020204030204" pitchFamily="34" charset="0"/>
              </a:rPr>
              <a:t> showing the operation of the chromatography system during the </a:t>
            </a:r>
            <a:r>
              <a:rPr lang="ja-JP" altLang="en-US" sz="1800">
                <a:latin typeface="Calibri" panose="020F0502020204030204" pitchFamily="34" charset="0"/>
              </a:rPr>
              <a:t>‘</a:t>
            </a:r>
            <a:r>
              <a:rPr lang="en-US" altLang="ja-JP" sz="1800">
                <a:latin typeface="Calibri" panose="020F0502020204030204" pitchFamily="34" charset="0"/>
              </a:rPr>
              <a:t>elution</a:t>
            </a:r>
            <a:r>
              <a:rPr lang="ja-JP" altLang="en-US" sz="1800">
                <a:latin typeface="Calibri" panose="020F0502020204030204" pitchFamily="34" charset="0"/>
              </a:rPr>
              <a:t>’</a:t>
            </a:r>
            <a:r>
              <a:rPr lang="en-US" altLang="ja-JP" sz="1800">
                <a:latin typeface="Calibri" panose="020F0502020204030204" pitchFamily="34" charset="0"/>
              </a:rPr>
              <a:t> phase, the chromatogram showing the beginning of the peak of the protein of interest, and a nanoscale view inside the column of the affinity bead showing the protein of interest detaching from the bead as the elution buffer (red) moves through the column.</a:t>
            </a:r>
            <a:endParaRPr lang="en-US" altLang="en-US" sz="1800">
              <a:latin typeface="Calibri" panose="020F0502020204030204" pitchFamily="34" charset="0"/>
            </a:endParaRPr>
          </a:p>
        </p:txBody>
      </p:sp>
      <p:pic>
        <p:nvPicPr>
          <p:cNvPr id="88068" name="Picture 7" descr="Chromatography_Nan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1670050"/>
            <a:ext cx="5100637"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8" descr="NBC2PP_Slide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0" name="Title 1"/>
          <p:cNvSpPr>
            <a:spLocks noGrp="1"/>
          </p:cNvSpPr>
          <p:nvPr>
            <p:ph type="title"/>
          </p:nvPr>
        </p:nvSpPr>
        <p:spPr>
          <a:xfrm>
            <a:off x="0" y="274638"/>
            <a:ext cx="9144000" cy="1020762"/>
          </a:xfrm>
        </p:spPr>
        <p:txBody>
          <a:bodyPr/>
          <a:lstStyle/>
          <a:p>
            <a:r>
              <a:rPr lang="en-US" altLang="en-US" sz="3600" smtClean="0">
                <a:solidFill>
                  <a:schemeClr val="bg1"/>
                </a:solidFill>
              </a:rPr>
              <a:t>The Virtual Chromatography Laboratory</a:t>
            </a:r>
          </a:p>
        </p:txBody>
      </p:sp>
      <p:sp>
        <p:nvSpPr>
          <p:cNvPr id="89091" name="Content Placeholder 2"/>
          <p:cNvSpPr>
            <a:spLocks noGrp="1"/>
          </p:cNvSpPr>
          <p:nvPr>
            <p:ph idx="1"/>
          </p:nvPr>
        </p:nvSpPr>
        <p:spPr>
          <a:xfrm>
            <a:off x="0" y="2743200"/>
            <a:ext cx="9144000" cy="762000"/>
          </a:xfrm>
        </p:spPr>
        <p:txBody>
          <a:bodyPr/>
          <a:lstStyle/>
          <a:p>
            <a:pPr algn="ctr">
              <a:buFont typeface="Arial" panose="020B0604020202020204" pitchFamily="34" charset="0"/>
              <a:buNone/>
            </a:pPr>
            <a:r>
              <a:rPr lang="en-US" altLang="en-US" sz="3600" u="sng" smtClean="0">
                <a:solidFill>
                  <a:srgbClr val="006600"/>
                </a:solidFill>
              </a:rPr>
              <a:t>URL:</a:t>
            </a:r>
            <a:r>
              <a:rPr lang="en-US" altLang="en-US" sz="3600" b="1" i="1" smtClean="0">
                <a:solidFill>
                  <a:srgbClr val="006600"/>
                </a:solidFill>
              </a:rPr>
              <a:t>  http://ATeLearning.com/BioChrom/</a:t>
            </a:r>
          </a:p>
        </p:txBody>
      </p:sp>
      <p:sp>
        <p:nvSpPr>
          <p:cNvPr id="89092" name="Text Box 7"/>
          <p:cNvSpPr txBox="1">
            <a:spLocks noChangeArrowheads="1"/>
          </p:cNvSpPr>
          <p:nvPr/>
        </p:nvSpPr>
        <p:spPr bwMode="auto">
          <a:xfrm>
            <a:off x="0" y="3733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a:solidFill>
                  <a:srgbClr val="006600"/>
                </a:solidFill>
                <a:latin typeface="Calibri" panose="020F0502020204030204" pitchFamily="34" charset="0"/>
              </a:rPr>
              <a:t>To login enter your email address and the password: teachbio</a:t>
            </a:r>
            <a:r>
              <a:rPr lang="en-US" altLang="en-US" u="sng">
                <a:solidFill>
                  <a:srgbClr val="006600"/>
                </a:solidFill>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6"/>
          <p:cNvSpPr>
            <a:spLocks noGrp="1"/>
          </p:cNvSpPr>
          <p:nvPr>
            <p:ph type="title"/>
          </p:nvPr>
        </p:nvSpPr>
        <p:spPr>
          <a:xfrm>
            <a:off x="457200" y="274638"/>
            <a:ext cx="8229600" cy="563562"/>
          </a:xfrm>
        </p:spPr>
        <p:txBody>
          <a:bodyPr/>
          <a:lstStyle/>
          <a:p>
            <a:r>
              <a:rPr lang="en-US" altLang="en-US" sz="3600" smtClean="0"/>
              <a:t>Downstream Processing Equipment</a:t>
            </a:r>
          </a:p>
        </p:txBody>
      </p:sp>
      <p:sp>
        <p:nvSpPr>
          <p:cNvPr id="90114" name="Text Placeholder 9"/>
          <p:cNvSpPr>
            <a:spLocks noGrp="1"/>
          </p:cNvSpPr>
          <p:nvPr>
            <p:ph type="body" idx="1"/>
          </p:nvPr>
        </p:nvSpPr>
        <p:spPr>
          <a:xfrm>
            <a:off x="381000" y="990600"/>
            <a:ext cx="4192588" cy="792163"/>
          </a:xfrm>
        </p:spPr>
        <p:txBody>
          <a:bodyPr/>
          <a:lstStyle/>
          <a:p>
            <a:pPr>
              <a:spcBef>
                <a:spcPct val="0"/>
              </a:spcBef>
            </a:pPr>
            <a:r>
              <a:rPr lang="en-US" altLang="en-US" smtClean="0"/>
              <a:t>Lab Scale (1 cm diameter)</a:t>
            </a:r>
          </a:p>
          <a:p>
            <a:pPr>
              <a:spcBef>
                <a:spcPct val="0"/>
              </a:spcBef>
            </a:pPr>
            <a:r>
              <a:rPr lang="en-US" altLang="en-US" smtClean="0"/>
              <a:t>Chromatography System</a:t>
            </a:r>
          </a:p>
        </p:txBody>
      </p:sp>
      <p:sp>
        <p:nvSpPr>
          <p:cNvPr id="90115" name="Text Placeholder 11"/>
          <p:cNvSpPr>
            <a:spLocks noGrp="1"/>
          </p:cNvSpPr>
          <p:nvPr>
            <p:ph type="body" sz="quarter" idx="3"/>
          </p:nvPr>
        </p:nvSpPr>
        <p:spPr>
          <a:xfrm>
            <a:off x="4191000" y="1371600"/>
            <a:ext cx="4800600" cy="639763"/>
          </a:xfrm>
        </p:spPr>
        <p:txBody>
          <a:bodyPr/>
          <a:lstStyle/>
          <a:p>
            <a:pPr>
              <a:spcBef>
                <a:spcPct val="0"/>
              </a:spcBef>
            </a:pPr>
            <a:r>
              <a:rPr lang="en-US" altLang="en-US" smtClean="0"/>
              <a:t>Industrial Scale (90 cm diameter) </a:t>
            </a:r>
          </a:p>
          <a:p>
            <a:pPr>
              <a:spcBef>
                <a:spcPct val="0"/>
              </a:spcBef>
            </a:pPr>
            <a:r>
              <a:rPr lang="en-US" altLang="en-US" smtClean="0"/>
              <a:t>Chromatography System</a:t>
            </a:r>
          </a:p>
        </p:txBody>
      </p:sp>
      <p:pic>
        <p:nvPicPr>
          <p:cNvPr id="9011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1905000"/>
            <a:ext cx="3513138" cy="4683125"/>
          </a:xfrm>
          <a:noFill/>
        </p:spPr>
      </p:pic>
      <p:pic>
        <p:nvPicPr>
          <p:cNvPr id="90117" name="Content Placeholder 3" descr="Chromatography.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191000" y="2260600"/>
            <a:ext cx="4779963" cy="3186113"/>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tLang="en-US" i="1" smtClean="0"/>
              <a:t>Protein is Cash </a:t>
            </a:r>
            <a:r>
              <a:rPr lang="en-US" altLang="en-US" smtClean="0"/>
              <a:t>Course in a Box</a:t>
            </a:r>
          </a:p>
        </p:txBody>
      </p:sp>
      <p:sp>
        <p:nvSpPr>
          <p:cNvPr id="91138" name="Content Placeholder 2"/>
          <p:cNvSpPr>
            <a:spLocks noGrp="1"/>
          </p:cNvSpPr>
          <p:nvPr>
            <p:ph idx="1"/>
          </p:nvPr>
        </p:nvSpPr>
        <p:spPr>
          <a:xfrm>
            <a:off x="457200" y="1219200"/>
            <a:ext cx="8229600" cy="5638800"/>
          </a:xfrm>
        </p:spPr>
        <p:txBody>
          <a:bodyPr/>
          <a:lstStyle/>
          <a:p>
            <a:pPr marL="0" indent="0" algn="ctr">
              <a:buFont typeface="Wingdings" pitchFamily="2" charset="2"/>
              <a:buNone/>
            </a:pPr>
            <a:endParaRPr lang="en-US" altLang="en-US" sz="1800" b="1" i="1" smtClean="0"/>
          </a:p>
          <a:p>
            <a:pPr marL="0" indent="0" algn="ctr">
              <a:buFont typeface="Wingdings" pitchFamily="2" charset="2"/>
              <a:buNone/>
            </a:pPr>
            <a:r>
              <a:rPr lang="en-US" altLang="en-US" sz="1800" b="1" i="1" smtClean="0"/>
              <a:t>Protein is Cash - Day 3: Downstream Processing</a:t>
            </a:r>
          </a:p>
          <a:p>
            <a:pPr marL="0" indent="0">
              <a:buFont typeface="Wingdings" pitchFamily="2" charset="2"/>
              <a:buNone/>
            </a:pPr>
            <a:endParaRPr lang="en-US" altLang="en-US" i="1" smtClean="0"/>
          </a:p>
        </p:txBody>
      </p:sp>
      <p:graphicFrame>
        <p:nvGraphicFramePr>
          <p:cNvPr id="4" name="Table 3"/>
          <p:cNvGraphicFramePr>
            <a:graphicFrameLocks noGrp="1"/>
          </p:cNvGraphicFramePr>
          <p:nvPr/>
        </p:nvGraphicFramePr>
        <p:xfrm>
          <a:off x="2209800" y="1600200"/>
          <a:ext cx="4800600" cy="4846637"/>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365775">
                <a:tc>
                  <a:txBody>
                    <a:bodyPr/>
                    <a:lstStyle/>
                    <a:p>
                      <a:r>
                        <a:rPr lang="en-US" sz="1800" dirty="0" smtClean="0"/>
                        <a:t>Items</a:t>
                      </a:r>
                      <a:endParaRPr lang="en-US" sz="1800" dirty="0"/>
                    </a:p>
                  </a:txBody>
                  <a:tcPr marT="45716" marB="45716"/>
                </a:tc>
                <a:tc>
                  <a:txBody>
                    <a:bodyPr/>
                    <a:lstStyle/>
                    <a:p>
                      <a:r>
                        <a:rPr lang="en-US" sz="1800" dirty="0" smtClean="0"/>
                        <a:t>Source</a:t>
                      </a:r>
                      <a:endParaRPr lang="en-US" sz="1800" dirty="0"/>
                    </a:p>
                  </a:txBody>
                  <a:tcPr marT="45716" marB="45716"/>
                </a:tc>
                <a:tc>
                  <a:txBody>
                    <a:bodyPr/>
                    <a:lstStyle/>
                    <a:p>
                      <a:r>
                        <a:rPr lang="en-US" sz="1800" dirty="0" smtClean="0"/>
                        <a:t>Amount</a:t>
                      </a:r>
                      <a:endParaRPr lang="en-US" sz="1800" dirty="0"/>
                    </a:p>
                  </a:txBody>
                  <a:tcPr marT="45716" marB="45716"/>
                </a:tc>
                <a:tc>
                  <a:txBody>
                    <a:bodyPr/>
                    <a:lstStyle/>
                    <a:p>
                      <a:r>
                        <a:rPr lang="en-US" sz="1800" dirty="0" smtClean="0"/>
                        <a:t>Cost</a:t>
                      </a:r>
                      <a:endParaRPr lang="en-US" sz="1800" dirty="0"/>
                    </a:p>
                  </a:txBody>
                  <a:tcPr marT="45716" marB="45716"/>
                </a:tc>
                <a:extLst>
                  <a:ext uri="{0D108BD9-81ED-4DB2-BD59-A6C34878D82A}">
                    <a16:rowId xmlns:a16="http://schemas.microsoft.com/office/drawing/2014/main" val="10000"/>
                  </a:ext>
                </a:extLst>
              </a:tr>
              <a:tr h="426740">
                <a:tc>
                  <a:txBody>
                    <a:bodyPr/>
                    <a:lstStyle/>
                    <a:p>
                      <a:r>
                        <a:rPr lang="en-US" sz="1100" b="1" i="0" dirty="0" smtClean="0"/>
                        <a:t>SOP</a:t>
                      </a:r>
                      <a:r>
                        <a:rPr lang="en-US" sz="1100" b="0" i="0" dirty="0" smtClean="0"/>
                        <a:t>:</a:t>
                      </a:r>
                      <a:r>
                        <a:rPr lang="en-US" sz="1100" b="0" i="0" baseline="0" dirty="0" smtClean="0"/>
                        <a:t>  </a:t>
                      </a:r>
                      <a:r>
                        <a:rPr lang="en-US" sz="1100" b="0" i="1" dirty="0" smtClean="0"/>
                        <a:t>Protein</a:t>
                      </a:r>
                      <a:r>
                        <a:rPr lang="en-US" sz="1100" i="1" dirty="0" smtClean="0"/>
                        <a:t> is Cash</a:t>
                      </a:r>
                      <a:r>
                        <a:rPr lang="en-US" sz="1100" i="1" baseline="0" dirty="0" smtClean="0"/>
                        <a:t> </a:t>
                      </a:r>
                      <a:r>
                        <a:rPr lang="en-US" sz="1100" i="1" dirty="0" smtClean="0"/>
                        <a:t>Day 3 Downstream Processing</a:t>
                      </a:r>
                      <a:endParaRPr lang="en-US" sz="1100" i="1" dirty="0"/>
                    </a:p>
                  </a:txBody>
                  <a:tcPr marT="45716" marB="45716"/>
                </a:tc>
                <a:tc>
                  <a:txBody>
                    <a:bodyPr/>
                    <a:lstStyle/>
                    <a:p>
                      <a:r>
                        <a:rPr lang="en-US" sz="1100" dirty="0" smtClean="0"/>
                        <a:t>NBC2</a:t>
                      </a:r>
                      <a:endParaRPr lang="en-US" sz="1100" dirty="0"/>
                    </a:p>
                  </a:txBody>
                  <a:tcPr marT="45716" marB="45716"/>
                </a:tc>
                <a:tc>
                  <a:txBody>
                    <a:bodyPr/>
                    <a:lstStyle/>
                    <a:p>
                      <a:r>
                        <a:rPr lang="en-US" sz="1100" dirty="0" smtClean="0"/>
                        <a:t>20</a:t>
                      </a:r>
                      <a:r>
                        <a:rPr lang="en-US" sz="1100" baseline="0" dirty="0" smtClean="0"/>
                        <a:t> </a:t>
                      </a:r>
                      <a:r>
                        <a:rPr lang="en-US" sz="1100" dirty="0" smtClean="0"/>
                        <a:t>each</a:t>
                      </a:r>
                      <a:endParaRPr lang="en-US" sz="1100" dirty="0"/>
                    </a:p>
                  </a:txBody>
                  <a:tcPr marT="45716" marB="45716"/>
                </a:tc>
                <a:tc>
                  <a:txBody>
                    <a:bodyPr/>
                    <a:lstStyle/>
                    <a:p>
                      <a:r>
                        <a:rPr lang="en-US" sz="1100" dirty="0" smtClean="0"/>
                        <a:t>$</a:t>
                      </a:r>
                      <a:r>
                        <a:rPr lang="en-US" sz="1100" baseline="0" dirty="0" smtClean="0"/>
                        <a:t>  5.00</a:t>
                      </a:r>
                      <a:endParaRPr lang="en-US" sz="1100" dirty="0"/>
                    </a:p>
                  </a:txBody>
                  <a:tcPr marT="45716" marB="45716"/>
                </a:tc>
                <a:extLst>
                  <a:ext uri="{0D108BD9-81ED-4DB2-BD59-A6C34878D82A}">
                    <a16:rowId xmlns:a16="http://schemas.microsoft.com/office/drawing/2014/main" val="10001"/>
                  </a:ext>
                </a:extLst>
              </a:tr>
              <a:tr h="259086">
                <a:tc>
                  <a:txBody>
                    <a:bodyPr/>
                    <a:lstStyle/>
                    <a:p>
                      <a:r>
                        <a:rPr lang="en-US" sz="1100" b="1" dirty="0" smtClean="0"/>
                        <a:t>KIT:  </a:t>
                      </a:r>
                      <a:r>
                        <a:rPr lang="en-US" sz="1100" dirty="0" smtClean="0"/>
                        <a:t>GFP Chromatography</a:t>
                      </a:r>
                      <a:r>
                        <a:rPr lang="en-US" sz="1100" baseline="0" dirty="0" smtClean="0"/>
                        <a:t> Kit</a:t>
                      </a:r>
                      <a:endParaRPr lang="en-US" sz="1100" dirty="0"/>
                    </a:p>
                  </a:txBody>
                  <a:tcPr marT="45716" marB="45716"/>
                </a:tc>
                <a:tc>
                  <a:txBody>
                    <a:bodyPr/>
                    <a:lstStyle/>
                    <a:p>
                      <a:r>
                        <a:rPr lang="en-US" sz="1100" dirty="0" smtClean="0"/>
                        <a:t>Bio-Rad</a:t>
                      </a:r>
                      <a:endParaRPr lang="en-US" sz="1100" dirty="0"/>
                    </a:p>
                  </a:txBody>
                  <a:tcPr marT="45716" marB="45716"/>
                </a:tc>
                <a:tc>
                  <a:txBody>
                    <a:bodyPr/>
                    <a:lstStyle/>
                    <a:p>
                      <a:r>
                        <a:rPr lang="en-US" sz="1100" dirty="0" smtClean="0"/>
                        <a:t>1 each</a:t>
                      </a:r>
                      <a:endParaRPr lang="en-US" sz="1100" dirty="0"/>
                    </a:p>
                  </a:txBody>
                  <a:tcPr marT="45716" marB="45716"/>
                </a:tc>
                <a:tc>
                  <a:txBody>
                    <a:bodyPr/>
                    <a:lstStyle/>
                    <a:p>
                      <a:r>
                        <a:rPr lang="en-US" sz="1100" dirty="0" smtClean="0"/>
                        <a:t>$89.00</a:t>
                      </a:r>
                      <a:endParaRPr lang="en-US" sz="1100" dirty="0"/>
                    </a:p>
                  </a:txBody>
                  <a:tcPr marT="45716" marB="45716"/>
                </a:tc>
                <a:extLst>
                  <a:ext uri="{0D108BD9-81ED-4DB2-BD59-A6C34878D82A}">
                    <a16:rowId xmlns:a16="http://schemas.microsoft.com/office/drawing/2014/main" val="10002"/>
                  </a:ext>
                </a:extLst>
              </a:tr>
              <a:tr h="762049">
                <a:tc>
                  <a:txBody>
                    <a:bodyPr/>
                    <a:lstStyle/>
                    <a:p>
                      <a:r>
                        <a:rPr lang="en-US" sz="1100" dirty="0" smtClean="0"/>
                        <a:t>Equipment</a:t>
                      </a:r>
                    </a:p>
                    <a:p>
                      <a:pPr marL="171450" lvl="0" indent="-171450">
                        <a:buFont typeface="Arial" pitchFamily="34" charset="0"/>
                        <a:buChar char="•"/>
                      </a:pPr>
                      <a:r>
                        <a:rPr lang="en-US" sz="1100" dirty="0" smtClean="0"/>
                        <a:t>Mini-Centrifuge</a:t>
                      </a:r>
                    </a:p>
                    <a:p>
                      <a:pPr marL="171450" lvl="0" indent="-171450">
                        <a:buFont typeface="Arial" pitchFamily="34" charset="0"/>
                        <a:buChar char="•"/>
                      </a:pPr>
                      <a:r>
                        <a:rPr lang="en-US" sz="1100" dirty="0" err="1" smtClean="0"/>
                        <a:t>Microtube</a:t>
                      </a:r>
                      <a:r>
                        <a:rPr lang="en-US" sz="1100" dirty="0" smtClean="0"/>
                        <a:t> rack</a:t>
                      </a:r>
                    </a:p>
                    <a:p>
                      <a:pPr marL="171450" lvl="0" indent="-171450">
                        <a:buFont typeface="Arial" pitchFamily="34" charset="0"/>
                        <a:buChar char="•"/>
                      </a:pPr>
                      <a:r>
                        <a:rPr lang="en-US" sz="1100" dirty="0" err="1" smtClean="0"/>
                        <a:t>Eppendorf</a:t>
                      </a:r>
                      <a:r>
                        <a:rPr lang="en-US" sz="1100" dirty="0" smtClean="0"/>
                        <a:t> Tubes (2ml)</a:t>
                      </a:r>
                      <a:endParaRPr lang="en-US" sz="1100" dirty="0"/>
                    </a:p>
                  </a:txBody>
                  <a:tcPr marT="45716" marB="45716"/>
                </a:tc>
                <a:tc>
                  <a:txBody>
                    <a:bodyPr/>
                    <a:lstStyle/>
                    <a:p>
                      <a:endParaRPr lang="en-US" sz="1100" dirty="0" smtClean="0"/>
                    </a:p>
                    <a:p>
                      <a:r>
                        <a:rPr lang="en-US" sz="1100" dirty="0" smtClean="0"/>
                        <a:t>Bio-Rad</a:t>
                      </a:r>
                    </a:p>
                    <a:p>
                      <a:r>
                        <a:rPr lang="en-US" sz="1100" dirty="0" smtClean="0"/>
                        <a:t>NBC2</a:t>
                      </a:r>
                    </a:p>
                    <a:p>
                      <a:r>
                        <a:rPr lang="en-US" sz="1100" dirty="0" smtClean="0"/>
                        <a:t>NBC2</a:t>
                      </a:r>
                      <a:endParaRPr lang="en-US" sz="1100" dirty="0"/>
                    </a:p>
                  </a:txBody>
                  <a:tcPr marT="45716" marB="45716"/>
                </a:tc>
                <a:tc>
                  <a:txBody>
                    <a:bodyPr/>
                    <a:lstStyle/>
                    <a:p>
                      <a:endParaRPr lang="en-US" sz="1100" dirty="0" smtClean="0"/>
                    </a:p>
                    <a:p>
                      <a:r>
                        <a:rPr lang="en-US" sz="1100" dirty="0" smtClean="0"/>
                        <a:t> 5 each</a:t>
                      </a:r>
                    </a:p>
                    <a:p>
                      <a:r>
                        <a:rPr lang="en-US" sz="1100" dirty="0" smtClean="0"/>
                        <a:t>10 each</a:t>
                      </a:r>
                    </a:p>
                    <a:p>
                      <a:r>
                        <a:rPr lang="en-US" sz="1100" dirty="0" smtClean="0"/>
                        <a:t>1 bag (150)</a:t>
                      </a:r>
                      <a:endParaRPr lang="en-US" sz="1100" dirty="0"/>
                    </a:p>
                  </a:txBody>
                  <a:tcPr marT="45716" marB="45716"/>
                </a:tc>
                <a:tc>
                  <a:txBody>
                    <a:bodyPr/>
                    <a:lstStyle/>
                    <a:p>
                      <a:endParaRPr lang="en-US" sz="1100" dirty="0"/>
                    </a:p>
                  </a:txBody>
                  <a:tcPr marT="45716" marB="45716"/>
                </a:tc>
                <a:extLst>
                  <a:ext uri="{0D108BD9-81ED-4DB2-BD59-A6C34878D82A}">
                    <a16:rowId xmlns:a16="http://schemas.microsoft.com/office/drawing/2014/main" val="10003"/>
                  </a:ext>
                </a:extLst>
              </a:tr>
              <a:tr h="1935629">
                <a:tc>
                  <a:txBody>
                    <a:bodyPr/>
                    <a:lstStyle/>
                    <a:p>
                      <a:r>
                        <a:rPr lang="en-US" sz="1100" dirty="0" smtClean="0"/>
                        <a:t>Supplies</a:t>
                      </a:r>
                    </a:p>
                    <a:p>
                      <a:pPr marL="171450" indent="-171450">
                        <a:buFont typeface="Arial" pitchFamily="34" charset="0"/>
                        <a:buChar char="•"/>
                      </a:pPr>
                      <a:r>
                        <a:rPr lang="en-US" sz="1100" i="1" dirty="0" smtClean="0"/>
                        <a:t>E.</a:t>
                      </a:r>
                      <a:r>
                        <a:rPr lang="en-US" sz="1100" i="1" baseline="0" dirty="0" smtClean="0"/>
                        <a:t> coli - GFP t</a:t>
                      </a:r>
                      <a:r>
                        <a:rPr lang="en-US" sz="1100" baseline="0" dirty="0" smtClean="0"/>
                        <a:t>ransformed</a:t>
                      </a:r>
                    </a:p>
                    <a:p>
                      <a:pPr marL="171450" indent="-171450">
                        <a:buFont typeface="Arial" pitchFamily="34" charset="0"/>
                        <a:buChar char="•"/>
                      </a:pPr>
                      <a:r>
                        <a:rPr lang="en-US" sz="1100" baseline="0" dirty="0" smtClean="0"/>
                        <a:t>AEX Columns</a:t>
                      </a:r>
                    </a:p>
                    <a:p>
                      <a:pPr marL="171450" indent="-171450">
                        <a:buFont typeface="Arial" pitchFamily="34" charset="0"/>
                        <a:buChar char="•"/>
                      </a:pPr>
                      <a:r>
                        <a:rPr lang="en-US" sz="1100" baseline="0" dirty="0" smtClean="0"/>
                        <a:t>CEX Columns</a:t>
                      </a:r>
                    </a:p>
                    <a:p>
                      <a:pPr marL="171450" indent="-171450">
                        <a:buFont typeface="Arial" pitchFamily="34" charset="0"/>
                        <a:buChar char="•"/>
                      </a:pPr>
                      <a:r>
                        <a:rPr lang="en-US" sz="1100" baseline="0" dirty="0" smtClean="0"/>
                        <a:t>IEX Equilibration Buffer</a:t>
                      </a:r>
                    </a:p>
                    <a:p>
                      <a:pPr marL="171450" indent="-171450">
                        <a:buFont typeface="Arial" pitchFamily="34" charset="0"/>
                        <a:buChar char="•"/>
                      </a:pPr>
                      <a:r>
                        <a:rPr lang="en-US" sz="1100" baseline="0" dirty="0" smtClean="0"/>
                        <a:t>IEX Elution Buffer 1</a:t>
                      </a:r>
                    </a:p>
                    <a:p>
                      <a:pPr marL="171450" indent="-171450">
                        <a:buFont typeface="Arial" pitchFamily="34" charset="0"/>
                        <a:buChar char="•"/>
                      </a:pPr>
                      <a:r>
                        <a:rPr lang="en-US" sz="1100" baseline="0" dirty="0" smtClean="0"/>
                        <a:t>IEX Elution Buffer 2</a:t>
                      </a:r>
                    </a:p>
                    <a:p>
                      <a:pPr marL="171450" indent="-171450">
                        <a:buFont typeface="Arial" pitchFamily="34" charset="0"/>
                        <a:buChar char="•"/>
                      </a:pPr>
                      <a:r>
                        <a:rPr lang="en-US" sz="1100" baseline="0" dirty="0" smtClean="0"/>
                        <a:t>GFP Standard</a:t>
                      </a:r>
                    </a:p>
                    <a:p>
                      <a:pPr marL="171450" indent="-171450">
                        <a:buFont typeface="Arial" pitchFamily="34" charset="0"/>
                        <a:buChar char="•"/>
                      </a:pPr>
                      <a:r>
                        <a:rPr lang="en-US" sz="1100" baseline="0" dirty="0" smtClean="0"/>
                        <a:t>UV Pen Lights</a:t>
                      </a:r>
                    </a:p>
                    <a:p>
                      <a:pPr marL="171450" indent="-171450">
                        <a:buFont typeface="Arial" pitchFamily="34" charset="0"/>
                        <a:buChar char="•"/>
                      </a:pPr>
                      <a:r>
                        <a:rPr lang="en-US" sz="1100" baseline="0" dirty="0" smtClean="0"/>
                        <a:t>Glass Hearts</a:t>
                      </a:r>
                    </a:p>
                    <a:p>
                      <a:pPr marL="171450" indent="-171450">
                        <a:buFont typeface="Arial" pitchFamily="34" charset="0"/>
                        <a:buChar char="•"/>
                      </a:pPr>
                      <a:endParaRPr lang="en-US" sz="1100" dirty="0"/>
                    </a:p>
                  </a:txBody>
                  <a:tcPr marT="45716" marB="45716"/>
                </a:tc>
                <a:tc>
                  <a:txBody>
                    <a:bodyPr/>
                    <a:lstStyle/>
                    <a:p>
                      <a:endParaRPr lang="en-US" sz="1100" dirty="0"/>
                    </a:p>
                  </a:txBody>
                  <a:tcPr marT="45716" marB="45716"/>
                </a:tc>
                <a:tc>
                  <a:txBody>
                    <a:bodyPr/>
                    <a:lstStyle/>
                    <a:p>
                      <a:endParaRPr lang="en-US" sz="1100" dirty="0" smtClean="0"/>
                    </a:p>
                    <a:p>
                      <a:r>
                        <a:rPr lang="en-US" sz="1100" dirty="0" smtClean="0"/>
                        <a:t>1 ml </a:t>
                      </a:r>
                      <a:r>
                        <a:rPr lang="en-US" sz="1100" dirty="0" err="1" smtClean="0"/>
                        <a:t>cryovial</a:t>
                      </a:r>
                      <a:endParaRPr lang="en-US" sz="1100" dirty="0" smtClean="0"/>
                    </a:p>
                    <a:p>
                      <a:r>
                        <a:rPr lang="en-US" sz="1100" dirty="0" smtClean="0"/>
                        <a:t>10 each</a:t>
                      </a:r>
                    </a:p>
                    <a:p>
                      <a:r>
                        <a:rPr lang="en-US" sz="1100" dirty="0" smtClean="0"/>
                        <a:t>10 each</a:t>
                      </a:r>
                    </a:p>
                    <a:p>
                      <a:endParaRPr lang="en-US" sz="1100" dirty="0" smtClean="0"/>
                    </a:p>
                    <a:p>
                      <a:endParaRPr lang="en-US" sz="1100" dirty="0" smtClean="0"/>
                    </a:p>
                    <a:p>
                      <a:endParaRPr lang="en-US" sz="1100" dirty="0" smtClean="0"/>
                    </a:p>
                    <a:p>
                      <a:r>
                        <a:rPr lang="en-US" sz="1100" dirty="0" smtClean="0"/>
                        <a:t>10 ml</a:t>
                      </a:r>
                    </a:p>
                    <a:p>
                      <a:r>
                        <a:rPr lang="en-US" sz="1100" dirty="0" smtClean="0"/>
                        <a:t>10 each</a:t>
                      </a:r>
                    </a:p>
                    <a:p>
                      <a:r>
                        <a:rPr lang="en-US" sz="1100" dirty="0" smtClean="0"/>
                        <a:t>20 each</a:t>
                      </a:r>
                      <a:endParaRPr lang="en-US" sz="1100" dirty="0"/>
                    </a:p>
                  </a:txBody>
                  <a:tcPr marT="45716" marB="45716"/>
                </a:tc>
                <a:tc>
                  <a:txBody>
                    <a:bodyPr/>
                    <a:lstStyle/>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endParaRPr lang="en-US" sz="1100" dirty="0" smtClean="0"/>
                    </a:p>
                    <a:p>
                      <a:r>
                        <a:rPr lang="en-US" sz="1100" dirty="0" smtClean="0"/>
                        <a:t>$33.00</a:t>
                      </a:r>
                    </a:p>
                  </a:txBody>
                  <a:tcPr marT="45716" marB="45716"/>
                </a:tc>
                <a:extLst>
                  <a:ext uri="{0D108BD9-81ED-4DB2-BD59-A6C34878D82A}">
                    <a16:rowId xmlns:a16="http://schemas.microsoft.com/office/drawing/2014/main" val="10004"/>
                  </a:ext>
                </a:extLst>
              </a:tr>
              <a:tr h="1097358">
                <a:tc>
                  <a:txBody>
                    <a:bodyPr/>
                    <a:lstStyle/>
                    <a:p>
                      <a:r>
                        <a:rPr lang="en-US" sz="1100" dirty="0" smtClean="0"/>
                        <a:t>Virtual Downstream</a:t>
                      </a:r>
                    </a:p>
                    <a:p>
                      <a:r>
                        <a:rPr lang="en-US" sz="1100" dirty="0" smtClean="0"/>
                        <a:t>   Processing</a:t>
                      </a:r>
                      <a:r>
                        <a:rPr lang="en-US" sz="1100" baseline="0" dirty="0" smtClean="0"/>
                        <a:t> Module</a:t>
                      </a:r>
                    </a:p>
                    <a:p>
                      <a:pPr marL="171450" indent="-171450">
                        <a:buFont typeface="Arial" pitchFamily="34" charset="0"/>
                        <a:buChar char="•"/>
                      </a:pPr>
                      <a:r>
                        <a:rPr lang="en-US" sz="1100" baseline="0" dirty="0" smtClean="0"/>
                        <a:t>CD</a:t>
                      </a:r>
                    </a:p>
                    <a:p>
                      <a:pPr marL="171450" indent="-171450">
                        <a:buFont typeface="Arial" pitchFamily="34" charset="0"/>
                        <a:buChar char="•"/>
                      </a:pPr>
                      <a:r>
                        <a:rPr lang="en-US" sz="1100" baseline="0" dirty="0" smtClean="0"/>
                        <a:t>Thumb Drive</a:t>
                      </a:r>
                    </a:p>
                    <a:p>
                      <a:pPr marL="171450" indent="-171450">
                        <a:buFont typeface="Arial" pitchFamily="34" charset="0"/>
                        <a:buChar char="•"/>
                      </a:pPr>
                      <a:r>
                        <a:rPr lang="en-US" sz="1100" baseline="0" dirty="0" smtClean="0"/>
                        <a:t>App</a:t>
                      </a:r>
                    </a:p>
                    <a:p>
                      <a:pPr marL="171450" indent="-171450">
                        <a:buFont typeface="Arial" pitchFamily="34" charset="0"/>
                        <a:buChar char="•"/>
                      </a:pPr>
                      <a:r>
                        <a:rPr lang="en-US" sz="1100" baseline="0" dirty="0" smtClean="0"/>
                        <a:t>Subscription</a:t>
                      </a:r>
                      <a:endParaRPr lang="en-US" sz="1100" dirty="0"/>
                    </a:p>
                  </a:txBody>
                  <a:tcPr marT="45716" marB="45716"/>
                </a:tc>
                <a:tc>
                  <a:txBody>
                    <a:bodyPr/>
                    <a:lstStyle/>
                    <a:p>
                      <a:endParaRPr lang="en-US" sz="1100" dirty="0" smtClean="0"/>
                    </a:p>
                  </a:txBody>
                  <a:tcPr marT="45716" marB="45716"/>
                </a:tc>
                <a:tc>
                  <a:txBody>
                    <a:bodyPr/>
                    <a:lstStyle/>
                    <a:p>
                      <a:endParaRPr lang="en-US" sz="1100"/>
                    </a:p>
                  </a:txBody>
                  <a:tcPr marT="45716" marB="45716"/>
                </a:tc>
                <a:tc>
                  <a:txBody>
                    <a:bodyPr/>
                    <a:lstStyle/>
                    <a:p>
                      <a:endParaRPr lang="en-US" sz="1100" dirty="0"/>
                    </a:p>
                  </a:txBody>
                  <a:tcPr marT="45716" marB="45716"/>
                </a:tc>
                <a:extLst>
                  <a:ext uri="{0D108BD9-81ED-4DB2-BD59-A6C34878D82A}">
                    <a16:rowId xmlns:a16="http://schemas.microsoft.com/office/drawing/2014/main" val="10005"/>
                  </a:ext>
                </a:extLst>
              </a:tr>
            </a:tbl>
          </a:graphicData>
        </a:graphic>
      </p:graphicFrame>
      <p:sp>
        <p:nvSpPr>
          <p:cNvPr id="2" name="Rectangle 1"/>
          <p:cNvSpPr/>
          <p:nvPr/>
        </p:nvSpPr>
        <p:spPr>
          <a:xfrm>
            <a:off x="3923807" y="5267424"/>
            <a:ext cx="4762993"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charset="0"/>
                <a:cs typeface="ＭＳ Ｐゴシック" charset="0"/>
              </a:rPr>
              <a:t>Draft Concept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b="1" smtClean="0"/>
              <a:t>Downstream Processing in Biopharmaceutical Manufacturing</a:t>
            </a:r>
          </a:p>
        </p:txBody>
      </p:sp>
      <p:sp>
        <p:nvSpPr>
          <p:cNvPr id="31746" name="TextBox 3"/>
          <p:cNvSpPr txBox="1">
            <a:spLocks noChangeArrowheads="1"/>
          </p:cNvSpPr>
          <p:nvPr/>
        </p:nvSpPr>
        <p:spPr bwMode="auto">
          <a:xfrm>
            <a:off x="25400" y="2590800"/>
            <a:ext cx="9144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buFont typeface="Arial" panose="020B0604020202020204" pitchFamily="34" charset="0"/>
              <a:buNone/>
            </a:pPr>
            <a:r>
              <a:rPr lang="en-US" altLang="en-US" sz="3200"/>
              <a:t>Harvest by Centrifugation</a:t>
            </a:r>
          </a:p>
          <a:p>
            <a:pPr algn="ctr" eaLnBrk="1" hangingPunct="1">
              <a:lnSpc>
                <a:spcPct val="120000"/>
              </a:lnSpc>
              <a:buFont typeface="Arial" panose="020B0604020202020204" pitchFamily="34" charset="0"/>
              <a:buNone/>
            </a:pPr>
            <a:r>
              <a:rPr lang="en-US" altLang="en-US" sz="3200"/>
              <a:t> Clarification by Depth Filtration</a:t>
            </a:r>
          </a:p>
          <a:p>
            <a:pPr algn="ctr" eaLnBrk="1" hangingPunct="1">
              <a:lnSpc>
                <a:spcPct val="120000"/>
              </a:lnSpc>
              <a:buFont typeface="Arial" panose="020B0604020202020204" pitchFamily="34" charset="0"/>
              <a:buNone/>
            </a:pPr>
            <a:r>
              <a:rPr lang="en-US" altLang="en-US" sz="3200"/>
              <a:t>Sterile Filtration (MF)</a:t>
            </a:r>
          </a:p>
          <a:p>
            <a:pPr algn="ctr" eaLnBrk="1" hangingPunct="1">
              <a:lnSpc>
                <a:spcPct val="120000"/>
              </a:lnSpc>
              <a:buFont typeface="Arial" panose="020B0604020202020204" pitchFamily="34" charset="0"/>
              <a:buNone/>
            </a:pPr>
            <a:r>
              <a:rPr lang="en-US" altLang="en-US" sz="3200"/>
              <a:t>Tangential Flow Filtration (UF/DF)</a:t>
            </a:r>
          </a:p>
          <a:p>
            <a:pPr algn="ctr" eaLnBrk="1" hangingPunct="1">
              <a:lnSpc>
                <a:spcPct val="120000"/>
              </a:lnSpc>
              <a:buFont typeface="Arial" panose="020B0604020202020204" pitchFamily="34" charset="0"/>
              <a:buNone/>
            </a:pPr>
            <a:r>
              <a:rPr lang="en-US" altLang="en-US" sz="3200"/>
              <a:t>Low Pressure Liquid Column Chromatography</a:t>
            </a:r>
          </a:p>
          <a:p>
            <a:pPr eaLnBrk="1" hangingPunct="1"/>
            <a:endParaRPr lang="en-US" altLang="en-US" sz="1800"/>
          </a:p>
        </p:txBody>
      </p:sp>
      <p:sp>
        <p:nvSpPr>
          <p:cNvPr id="2" name="TextBox 1"/>
          <p:cNvSpPr txBox="1"/>
          <p:nvPr/>
        </p:nvSpPr>
        <p:spPr>
          <a:xfrm>
            <a:off x="2024063" y="1676400"/>
            <a:ext cx="5157787" cy="830263"/>
          </a:xfrm>
          <a:prstGeom prst="rect">
            <a:avLst/>
          </a:prstGeom>
          <a:noFill/>
        </p:spPr>
        <p:txBody>
          <a:bodyPr wrap="none">
            <a:spAutoFit/>
          </a:bodyPr>
          <a:lstStyle/>
          <a:p>
            <a:pPr algn="ctr">
              <a:defRPr/>
            </a:pPr>
            <a:r>
              <a:rPr lang="en-US" sz="4800" b="1" dirty="0">
                <a:solidFill>
                  <a:srgbClr val="009900"/>
                </a:solidFill>
                <a:latin typeface="+mn-lt"/>
                <a:ea typeface="ＭＳ Ｐゴシック" charset="0"/>
                <a:cs typeface="ＭＳ Ｐゴシック" charset="0"/>
              </a:rPr>
              <a:t>Protein Purification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tLang="en-US" smtClean="0"/>
              <a:t>Protein Purification Methodology</a:t>
            </a:r>
          </a:p>
        </p:txBody>
      </p:sp>
      <p:sp>
        <p:nvSpPr>
          <p:cNvPr id="33794" name="Text Placeholder 2"/>
          <p:cNvSpPr>
            <a:spLocks noGrp="1"/>
          </p:cNvSpPr>
          <p:nvPr>
            <p:ph type="body" idx="1"/>
          </p:nvPr>
        </p:nvSpPr>
        <p:spPr>
          <a:xfrm>
            <a:off x="228600" y="1143000"/>
            <a:ext cx="4040188" cy="685800"/>
          </a:xfrm>
        </p:spPr>
        <p:txBody>
          <a:bodyPr/>
          <a:lstStyle/>
          <a:p>
            <a:pPr algn="ctr"/>
            <a:r>
              <a:rPr lang="en-US" altLang="en-US" smtClean="0"/>
              <a:t>FILTRATION</a:t>
            </a:r>
          </a:p>
        </p:txBody>
      </p:sp>
      <p:sp>
        <p:nvSpPr>
          <p:cNvPr id="4" name="Content Placeholder 3"/>
          <p:cNvSpPr>
            <a:spLocks noGrp="1"/>
          </p:cNvSpPr>
          <p:nvPr>
            <p:ph sz="half" idx="2"/>
          </p:nvPr>
        </p:nvSpPr>
        <p:spPr>
          <a:xfrm>
            <a:off x="228600" y="1905000"/>
            <a:ext cx="4040188" cy="4724400"/>
          </a:xfrm>
        </p:spPr>
        <p:txBody>
          <a:bodyPr/>
          <a:lstStyle/>
          <a:p>
            <a:pPr marL="0" indent="0">
              <a:buFont typeface="Arial" charset="0"/>
              <a:buNone/>
              <a:defRPr/>
            </a:pPr>
            <a:r>
              <a:rPr lang="en-US" dirty="0" smtClean="0">
                <a:ea typeface="ＭＳ Ｐゴシック" charset="0"/>
              </a:rPr>
              <a:t>Separate protein using pores in solid media - small pore excludes large proteins        (and vice versa):</a:t>
            </a:r>
          </a:p>
          <a:p>
            <a:pPr>
              <a:buFont typeface="Arial" charset="0"/>
              <a:buChar char="•"/>
              <a:defRPr/>
            </a:pPr>
            <a:r>
              <a:rPr lang="en-US" dirty="0" smtClean="0">
                <a:ea typeface="ＭＳ Ｐゴシック" charset="0"/>
              </a:rPr>
              <a:t>Normal </a:t>
            </a:r>
            <a:r>
              <a:rPr lang="en-US" dirty="0" err="1" smtClean="0">
                <a:ea typeface="ＭＳ Ｐゴシック" charset="0"/>
              </a:rPr>
              <a:t>Filtraton</a:t>
            </a:r>
            <a:endParaRPr lang="en-US" dirty="0" smtClean="0">
              <a:ea typeface="ＭＳ Ｐゴシック" charset="0"/>
            </a:endParaRPr>
          </a:p>
          <a:p>
            <a:pPr>
              <a:buFont typeface="Arial" charset="0"/>
              <a:buChar char="•"/>
              <a:defRPr/>
            </a:pPr>
            <a:r>
              <a:rPr lang="en-US" dirty="0" smtClean="0">
                <a:ea typeface="ＭＳ Ｐゴシック" charset="0"/>
              </a:rPr>
              <a:t>Depth Filtration</a:t>
            </a:r>
          </a:p>
          <a:p>
            <a:pPr>
              <a:buFont typeface="Arial" charset="0"/>
              <a:buChar char="•"/>
              <a:defRPr/>
            </a:pPr>
            <a:r>
              <a:rPr lang="en-US" dirty="0" smtClean="0">
                <a:ea typeface="ＭＳ Ｐゴシック" charset="0"/>
              </a:rPr>
              <a:t>Tangential Flow Filtration</a:t>
            </a:r>
          </a:p>
          <a:p>
            <a:pPr>
              <a:buFont typeface="Arial" charset="0"/>
              <a:buChar char="•"/>
              <a:defRPr/>
            </a:pPr>
            <a:r>
              <a:rPr lang="en-US" dirty="0" smtClean="0">
                <a:ea typeface="ＭＳ Ｐゴシック" charset="0"/>
              </a:rPr>
              <a:t>Ultrafiltration </a:t>
            </a:r>
          </a:p>
          <a:p>
            <a:pPr>
              <a:buFont typeface="Arial" charset="0"/>
              <a:buChar char="•"/>
              <a:defRPr/>
            </a:pPr>
            <a:r>
              <a:rPr lang="en-US" dirty="0" smtClean="0">
                <a:ea typeface="ＭＳ Ｐゴシック" charset="0"/>
              </a:rPr>
              <a:t>Sterile Filtration</a:t>
            </a:r>
          </a:p>
          <a:p>
            <a:pPr>
              <a:buFont typeface="Arial" charset="0"/>
              <a:buChar char="•"/>
              <a:defRPr/>
            </a:pPr>
            <a:r>
              <a:rPr lang="en-US" dirty="0" err="1" smtClean="0">
                <a:ea typeface="ＭＳ Ｐゴシック" charset="0"/>
              </a:rPr>
              <a:t>Diafiltration</a:t>
            </a:r>
            <a:endParaRPr lang="en-US" dirty="0" smtClean="0">
              <a:ea typeface="ＭＳ Ｐゴシック" charset="0"/>
            </a:endParaRPr>
          </a:p>
          <a:p>
            <a:pPr>
              <a:buFont typeface="Arial" charset="0"/>
              <a:buChar char="•"/>
              <a:defRPr/>
            </a:pPr>
            <a:r>
              <a:rPr lang="en-US" dirty="0" smtClean="0">
                <a:ea typeface="ＭＳ Ｐゴシック" charset="0"/>
              </a:rPr>
              <a:t>Gel Filtration=Size Exclusion</a:t>
            </a:r>
            <a:endParaRPr lang="en-US" dirty="0">
              <a:ea typeface="ＭＳ Ｐゴシック" charset="0"/>
            </a:endParaRPr>
          </a:p>
        </p:txBody>
      </p:sp>
      <p:sp>
        <p:nvSpPr>
          <p:cNvPr id="33796" name="Text Placeholder 4"/>
          <p:cNvSpPr>
            <a:spLocks noGrp="1"/>
          </p:cNvSpPr>
          <p:nvPr>
            <p:ph type="body" sz="quarter" idx="3"/>
          </p:nvPr>
        </p:nvSpPr>
        <p:spPr>
          <a:xfrm>
            <a:off x="4572000" y="1143000"/>
            <a:ext cx="4041775" cy="639763"/>
          </a:xfrm>
        </p:spPr>
        <p:txBody>
          <a:bodyPr/>
          <a:lstStyle/>
          <a:p>
            <a:pPr algn="ctr"/>
            <a:r>
              <a:rPr lang="en-US" altLang="en-US" smtClean="0"/>
              <a:t>LIQUID CHROMATOGRAPHY</a:t>
            </a:r>
          </a:p>
        </p:txBody>
      </p:sp>
      <p:sp>
        <p:nvSpPr>
          <p:cNvPr id="6" name="Content Placeholder 5"/>
          <p:cNvSpPr>
            <a:spLocks noGrp="1"/>
          </p:cNvSpPr>
          <p:nvPr>
            <p:ph sz="quarter" idx="4"/>
          </p:nvPr>
        </p:nvSpPr>
        <p:spPr>
          <a:xfrm>
            <a:off x="4343400" y="1828800"/>
            <a:ext cx="4498975" cy="4800600"/>
          </a:xfrm>
        </p:spPr>
        <p:txBody>
          <a:bodyPr/>
          <a:lstStyle/>
          <a:p>
            <a:pPr marL="0" indent="0">
              <a:buFont typeface="Arial" charset="0"/>
              <a:buNone/>
              <a:defRPr/>
            </a:pPr>
            <a:r>
              <a:rPr lang="en-US" dirty="0" smtClean="0">
                <a:ea typeface="ＭＳ Ｐゴシック" charset="0"/>
              </a:rPr>
              <a:t>Separate protein using different affinities for a solid media (matrix or bead) vs. liquid buffer:</a:t>
            </a:r>
          </a:p>
          <a:p>
            <a:pPr>
              <a:buFont typeface="Arial" charset="0"/>
              <a:buChar char="•"/>
              <a:defRPr/>
            </a:pPr>
            <a:r>
              <a:rPr lang="en-US" dirty="0" smtClean="0">
                <a:ea typeface="ＭＳ Ｐゴシック" charset="0"/>
              </a:rPr>
              <a:t>Hydrophobic Interaction Chromatography (HIC)</a:t>
            </a:r>
          </a:p>
          <a:p>
            <a:pPr>
              <a:buFont typeface="Arial" charset="0"/>
              <a:buChar char="•"/>
              <a:defRPr/>
            </a:pPr>
            <a:r>
              <a:rPr lang="en-US" dirty="0" smtClean="0">
                <a:ea typeface="ＭＳ Ｐゴシック" charset="0"/>
              </a:rPr>
              <a:t>Ion Exchange Chromatography (IEX):</a:t>
            </a:r>
          </a:p>
          <a:p>
            <a:pPr lvl="1">
              <a:buFont typeface="Arial" charset="0"/>
              <a:buChar char="–"/>
              <a:defRPr/>
            </a:pPr>
            <a:r>
              <a:rPr lang="en-US" dirty="0">
                <a:ea typeface="ＭＳ Ｐゴシック" charset="0"/>
              </a:rPr>
              <a:t>Anion Exchange Chromatography</a:t>
            </a:r>
          </a:p>
          <a:p>
            <a:pPr lvl="1">
              <a:buFont typeface="Arial" charset="0"/>
              <a:buChar char="–"/>
              <a:defRPr/>
            </a:pPr>
            <a:r>
              <a:rPr lang="en-US" dirty="0" err="1">
                <a:ea typeface="ＭＳ Ｐゴシック" charset="0"/>
              </a:rPr>
              <a:t>Cation</a:t>
            </a:r>
            <a:r>
              <a:rPr lang="en-US" dirty="0">
                <a:ea typeface="ＭＳ Ｐゴシック" charset="0"/>
              </a:rPr>
              <a:t> Exchange Chromatography</a:t>
            </a:r>
          </a:p>
          <a:p>
            <a:pPr>
              <a:buFont typeface="Arial" charset="0"/>
              <a:buChar char="•"/>
              <a:defRPr/>
            </a:pPr>
            <a:r>
              <a:rPr lang="en-US" dirty="0" smtClean="0">
                <a:ea typeface="ＭＳ Ｐゴシック" charset="0"/>
              </a:rPr>
              <a:t>Affinity Chromatography</a:t>
            </a:r>
          </a:p>
          <a:p>
            <a:pPr>
              <a:buFont typeface="Arial" charset="0"/>
              <a:buChar char="•"/>
              <a:defRPr/>
            </a:pPr>
            <a:r>
              <a:rPr lang="en-US" dirty="0" smtClean="0">
                <a:ea typeface="ＭＳ Ｐゴシック" charset="0"/>
              </a:rPr>
              <a:t>Gel Filtration or Size Exclusion Chromatography</a:t>
            </a:r>
          </a:p>
          <a:p>
            <a:pPr>
              <a:buFont typeface="Arial" charset="0"/>
              <a:buChar char="•"/>
              <a:defRPr/>
            </a:pPr>
            <a:endParaRPr lang="en-US" dirty="0" smtClean="0">
              <a:ea typeface="ＭＳ Ｐゴシック" charset="0"/>
            </a:endParaRPr>
          </a:p>
          <a:p>
            <a:pPr>
              <a:buFont typeface="Arial" charset="0"/>
              <a:buChar char="•"/>
              <a:defRPr/>
            </a:pPr>
            <a:endParaRPr lang="en-US" dirty="0" smtClean="0">
              <a:ea typeface="ＭＳ Ｐゴシック" charset="0"/>
            </a:endParaRPr>
          </a:p>
          <a:p>
            <a:pPr marL="0" indent="0">
              <a:buFont typeface="Arial" charset="0"/>
              <a:buNone/>
              <a:defRPr/>
            </a:pPr>
            <a:endParaRPr lang="en-US" dirty="0" smtClean="0">
              <a:ea typeface="ＭＳ Ｐゴシック" charset="0"/>
            </a:endParaRPr>
          </a:p>
          <a:p>
            <a:pPr marL="0" indent="0">
              <a:buFont typeface="Arial" charset="0"/>
              <a:buNone/>
              <a:defRPr/>
            </a:pPr>
            <a:endParaRPr lang="en-US" dirty="0">
              <a:ea typeface="ＭＳ Ｐゴシック" charset="0"/>
            </a:endParaRPr>
          </a:p>
          <a:p>
            <a:pPr marL="0" indent="0">
              <a:buFont typeface="Arial" charset="0"/>
              <a:buNone/>
              <a:defRPr/>
            </a:pPr>
            <a:endParaRPr lang="en-US" dirty="0" smtClean="0">
              <a:ea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4"/>
          <p:cNvGrpSpPr>
            <a:grpSpLocks/>
          </p:cNvGrpSpPr>
          <p:nvPr/>
        </p:nvGrpSpPr>
        <p:grpSpPr bwMode="auto">
          <a:xfrm>
            <a:off x="381000" y="381000"/>
            <a:ext cx="3429000" cy="2089150"/>
            <a:chOff x="240" y="240"/>
            <a:chExt cx="2160" cy="1316"/>
          </a:xfrm>
        </p:grpSpPr>
        <p:sp>
          <p:nvSpPr>
            <p:cNvPr id="35036" name="AutoShape 3"/>
            <p:cNvSpPr>
              <a:spLocks noChangeArrowheads="1"/>
            </p:cNvSpPr>
            <p:nvPr/>
          </p:nvSpPr>
          <p:spPr bwMode="auto">
            <a:xfrm>
              <a:off x="1728" y="240"/>
              <a:ext cx="672" cy="240"/>
            </a:xfrm>
            <a:prstGeom prst="roundRect">
              <a:avLst>
                <a:gd name="adj" fmla="val 16667"/>
              </a:avLst>
            </a:prstGeom>
            <a:solidFill>
              <a:srgbClr val="DDDDDD"/>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000" b="1">
                  <a:solidFill>
                    <a:srgbClr val="000000"/>
                  </a:solidFill>
                </a:rPr>
                <a:t>Media Prep</a:t>
              </a:r>
            </a:p>
          </p:txBody>
        </p:sp>
        <p:sp>
          <p:nvSpPr>
            <p:cNvPr id="35037" name="Line 4"/>
            <p:cNvSpPr>
              <a:spLocks noChangeShapeType="1"/>
            </p:cNvSpPr>
            <p:nvPr/>
          </p:nvSpPr>
          <p:spPr bwMode="auto">
            <a:xfrm>
              <a:off x="432" y="960"/>
              <a:ext cx="0"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5038" name="Group 5"/>
            <p:cNvGrpSpPr>
              <a:grpSpLocks/>
            </p:cNvGrpSpPr>
            <p:nvPr/>
          </p:nvGrpSpPr>
          <p:grpSpPr bwMode="auto">
            <a:xfrm>
              <a:off x="240" y="288"/>
              <a:ext cx="1202" cy="672"/>
              <a:chOff x="192" y="240"/>
              <a:chExt cx="1202" cy="672"/>
            </a:xfrm>
          </p:grpSpPr>
          <p:sp>
            <p:nvSpPr>
              <p:cNvPr id="35057" name="AutoShape 6"/>
              <p:cNvSpPr>
                <a:spLocks noChangeArrowheads="1"/>
              </p:cNvSpPr>
              <p:nvPr/>
            </p:nvSpPr>
            <p:spPr bwMode="auto">
              <a:xfrm>
                <a:off x="864" y="432"/>
                <a:ext cx="530" cy="212"/>
              </a:xfrm>
              <a:prstGeom prst="roundRect">
                <a:avLst>
                  <a:gd name="adj" fmla="val 16667"/>
                </a:avLst>
              </a:prstGeom>
              <a:solidFill>
                <a:schemeClr val="accent1"/>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800" b="1">
                    <a:solidFill>
                      <a:srgbClr val="000000"/>
                    </a:solidFill>
                  </a:rPr>
                  <a:t>Working Cell</a:t>
                </a:r>
              </a:p>
              <a:p>
                <a:pPr algn="ctr" eaLnBrk="1" hangingPunct="1"/>
                <a:r>
                  <a:rPr lang="en-US" altLang="en-US" sz="800" b="1">
                    <a:solidFill>
                      <a:srgbClr val="000000"/>
                    </a:solidFill>
                  </a:rPr>
                  <a:t> Bank</a:t>
                </a:r>
              </a:p>
            </p:txBody>
          </p:sp>
          <p:pic>
            <p:nvPicPr>
              <p:cNvPr id="350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240"/>
                <a:ext cx="624" cy="672"/>
              </a:xfrm>
              <a:prstGeom prst="rect">
                <a:avLst/>
              </a:prstGeom>
              <a:noFill/>
              <a:ln w="19050">
                <a:solidFill>
                  <a:schemeClr val="tx1"/>
                </a:solidFill>
                <a:miter lim="800000"/>
                <a:headEnd/>
                <a:tailEnd/>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grpSp>
        <p:grpSp>
          <p:nvGrpSpPr>
            <p:cNvPr id="35039" name="Group 41"/>
            <p:cNvGrpSpPr>
              <a:grpSpLocks/>
            </p:cNvGrpSpPr>
            <p:nvPr/>
          </p:nvGrpSpPr>
          <p:grpSpPr bwMode="auto">
            <a:xfrm>
              <a:off x="288" y="816"/>
              <a:ext cx="1680" cy="740"/>
              <a:chOff x="192" y="720"/>
              <a:chExt cx="1680" cy="740"/>
            </a:xfrm>
          </p:grpSpPr>
          <p:pic>
            <p:nvPicPr>
              <p:cNvPr id="3504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720"/>
                <a:ext cx="336" cy="18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5041" name="Group 43"/>
              <p:cNvGrpSpPr>
                <a:grpSpLocks/>
              </p:cNvGrpSpPr>
              <p:nvPr/>
            </p:nvGrpSpPr>
            <p:grpSpPr bwMode="auto">
              <a:xfrm>
                <a:off x="192" y="960"/>
                <a:ext cx="1680" cy="500"/>
                <a:chOff x="192" y="960"/>
                <a:chExt cx="1680" cy="500"/>
              </a:xfrm>
            </p:grpSpPr>
            <p:sp>
              <p:nvSpPr>
                <p:cNvPr id="35042" name="AutoShape 44"/>
                <p:cNvSpPr>
                  <a:spLocks noChangeArrowheads="1"/>
                </p:cNvSpPr>
                <p:nvPr/>
              </p:nvSpPr>
              <p:spPr bwMode="auto">
                <a:xfrm>
                  <a:off x="192" y="960"/>
                  <a:ext cx="288" cy="192"/>
                </a:xfrm>
                <a:prstGeom prst="roundRect">
                  <a:avLst>
                    <a:gd name="adj" fmla="val 16667"/>
                  </a:avLst>
                </a:prstGeom>
                <a:solidFill>
                  <a:srgbClr val="008080"/>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800" b="1">
                      <a:solidFill>
                        <a:srgbClr val="FFFFFF"/>
                      </a:solidFill>
                    </a:rPr>
                    <a:t>Sub- </a:t>
                  </a:r>
                </a:p>
                <a:p>
                  <a:pPr algn="ctr" eaLnBrk="1" hangingPunct="1"/>
                  <a:r>
                    <a:rPr lang="en-US" altLang="en-US" sz="800" b="1">
                      <a:solidFill>
                        <a:srgbClr val="FFFFFF"/>
                      </a:solidFill>
                    </a:rPr>
                    <a:t>Culture</a:t>
                  </a:r>
                </a:p>
              </p:txBody>
            </p:sp>
            <p:sp>
              <p:nvSpPr>
                <p:cNvPr id="35043" name="Text Box 45"/>
                <p:cNvSpPr txBox="1">
                  <a:spLocks noChangeArrowheads="1"/>
                </p:cNvSpPr>
                <p:nvPr/>
              </p:nvSpPr>
              <p:spPr bwMode="auto">
                <a:xfrm>
                  <a:off x="432" y="1248"/>
                  <a:ext cx="12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600" b="1">
                      <a:solidFill>
                        <a:srgbClr val="777777"/>
                      </a:solidFill>
                    </a:rPr>
                    <a:t>Inoculum</a:t>
                  </a:r>
                </a:p>
              </p:txBody>
            </p:sp>
            <p:sp>
              <p:nvSpPr>
                <p:cNvPr id="35044" name="Line 46"/>
                <p:cNvSpPr>
                  <a:spLocks noChangeShapeType="1"/>
                </p:cNvSpPr>
                <p:nvPr/>
              </p:nvSpPr>
              <p:spPr bwMode="auto">
                <a:xfrm>
                  <a:off x="480" y="1056"/>
                  <a:ext cx="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45" name="Line 47"/>
                <p:cNvSpPr>
                  <a:spLocks noChangeShapeType="1"/>
                </p:cNvSpPr>
                <p:nvPr/>
              </p:nvSpPr>
              <p:spPr bwMode="auto">
                <a:xfrm>
                  <a:off x="192" y="1152"/>
                  <a:ext cx="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46" name="Line 48"/>
                <p:cNvSpPr>
                  <a:spLocks noChangeShapeType="1"/>
                </p:cNvSpPr>
                <p:nvPr/>
              </p:nvSpPr>
              <p:spPr bwMode="auto">
                <a:xfrm>
                  <a:off x="1824" y="1152"/>
                  <a:ext cx="0" cy="2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47" name="Line 49"/>
                <p:cNvSpPr>
                  <a:spLocks noChangeShapeType="1"/>
                </p:cNvSpPr>
                <p:nvPr/>
              </p:nvSpPr>
              <p:spPr bwMode="auto">
                <a:xfrm>
                  <a:off x="1296" y="1344"/>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048" name="Line 50"/>
                <p:cNvSpPr>
                  <a:spLocks noChangeShapeType="1"/>
                </p:cNvSpPr>
                <p:nvPr/>
              </p:nvSpPr>
              <p:spPr bwMode="auto">
                <a:xfrm flipH="1">
                  <a:off x="192" y="1344"/>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049" name="Line 51"/>
                <p:cNvSpPr>
                  <a:spLocks noChangeShapeType="1"/>
                </p:cNvSpPr>
                <p:nvPr/>
              </p:nvSpPr>
              <p:spPr bwMode="auto">
                <a:xfrm>
                  <a:off x="1824" y="1056"/>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50" name="AutoShape 52"/>
                <p:cNvSpPr>
                  <a:spLocks noChangeArrowheads="1"/>
                </p:cNvSpPr>
                <p:nvPr/>
              </p:nvSpPr>
              <p:spPr bwMode="auto">
                <a:xfrm>
                  <a:off x="528" y="960"/>
                  <a:ext cx="288" cy="192"/>
                </a:xfrm>
                <a:prstGeom prst="roundRect">
                  <a:avLst>
                    <a:gd name="adj" fmla="val 16667"/>
                  </a:avLst>
                </a:prstGeom>
                <a:solidFill>
                  <a:srgbClr val="008080"/>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800" b="1">
                      <a:solidFill>
                        <a:srgbClr val="FFFFFF"/>
                      </a:solidFill>
                    </a:rPr>
                    <a:t>Sub- </a:t>
                  </a:r>
                </a:p>
                <a:p>
                  <a:pPr algn="ctr" eaLnBrk="1" hangingPunct="1"/>
                  <a:r>
                    <a:rPr lang="en-US" altLang="en-US" sz="800" b="1">
                      <a:solidFill>
                        <a:srgbClr val="FFFFFF"/>
                      </a:solidFill>
                    </a:rPr>
                    <a:t>Culture</a:t>
                  </a:r>
                </a:p>
              </p:txBody>
            </p:sp>
            <p:sp>
              <p:nvSpPr>
                <p:cNvPr id="35051" name="AutoShape 53"/>
                <p:cNvSpPr>
                  <a:spLocks noChangeArrowheads="1"/>
                </p:cNvSpPr>
                <p:nvPr/>
              </p:nvSpPr>
              <p:spPr bwMode="auto">
                <a:xfrm>
                  <a:off x="864" y="960"/>
                  <a:ext cx="288" cy="192"/>
                </a:xfrm>
                <a:prstGeom prst="roundRect">
                  <a:avLst>
                    <a:gd name="adj" fmla="val 16667"/>
                  </a:avLst>
                </a:prstGeom>
                <a:solidFill>
                  <a:srgbClr val="008080"/>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800" b="1">
                      <a:solidFill>
                        <a:srgbClr val="FFFFFF"/>
                      </a:solidFill>
                    </a:rPr>
                    <a:t>Sub- </a:t>
                  </a:r>
                </a:p>
                <a:p>
                  <a:pPr algn="ctr" eaLnBrk="1" hangingPunct="1"/>
                  <a:r>
                    <a:rPr lang="en-US" altLang="en-US" sz="800" b="1">
                      <a:solidFill>
                        <a:srgbClr val="FFFFFF"/>
                      </a:solidFill>
                    </a:rPr>
                    <a:t>Culture</a:t>
                  </a:r>
                </a:p>
              </p:txBody>
            </p:sp>
            <p:sp>
              <p:nvSpPr>
                <p:cNvPr id="35052" name="Line 54"/>
                <p:cNvSpPr>
                  <a:spLocks noChangeShapeType="1"/>
                </p:cNvSpPr>
                <p:nvPr/>
              </p:nvSpPr>
              <p:spPr bwMode="auto">
                <a:xfrm>
                  <a:off x="1152" y="1056"/>
                  <a:ext cx="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53" name="AutoShape 55"/>
                <p:cNvSpPr>
                  <a:spLocks noChangeArrowheads="1"/>
                </p:cNvSpPr>
                <p:nvPr/>
              </p:nvSpPr>
              <p:spPr bwMode="auto">
                <a:xfrm>
                  <a:off x="1200" y="960"/>
                  <a:ext cx="288" cy="192"/>
                </a:xfrm>
                <a:prstGeom prst="roundRect">
                  <a:avLst>
                    <a:gd name="adj" fmla="val 16667"/>
                  </a:avLst>
                </a:prstGeom>
                <a:solidFill>
                  <a:srgbClr val="008080"/>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800" b="1">
                      <a:solidFill>
                        <a:srgbClr val="FFFFFF"/>
                      </a:solidFill>
                    </a:rPr>
                    <a:t>Sub- </a:t>
                  </a:r>
                </a:p>
                <a:p>
                  <a:pPr algn="ctr" eaLnBrk="1" hangingPunct="1"/>
                  <a:r>
                    <a:rPr lang="en-US" altLang="en-US" sz="800" b="1">
                      <a:solidFill>
                        <a:srgbClr val="FFFFFF"/>
                      </a:solidFill>
                    </a:rPr>
                    <a:t>Culture</a:t>
                  </a:r>
                </a:p>
              </p:txBody>
            </p:sp>
            <p:sp>
              <p:nvSpPr>
                <p:cNvPr id="35054" name="Line 56"/>
                <p:cNvSpPr>
                  <a:spLocks noChangeShapeType="1"/>
                </p:cNvSpPr>
                <p:nvPr/>
              </p:nvSpPr>
              <p:spPr bwMode="auto">
                <a:xfrm>
                  <a:off x="816" y="1056"/>
                  <a:ext cx="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55" name="Line 57"/>
                <p:cNvSpPr>
                  <a:spLocks noChangeShapeType="1"/>
                </p:cNvSpPr>
                <p:nvPr/>
              </p:nvSpPr>
              <p:spPr bwMode="auto">
                <a:xfrm>
                  <a:off x="1488" y="1056"/>
                  <a:ext cx="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56" name="AutoShape 58"/>
                <p:cNvSpPr>
                  <a:spLocks noChangeArrowheads="1"/>
                </p:cNvSpPr>
                <p:nvPr/>
              </p:nvSpPr>
              <p:spPr bwMode="auto">
                <a:xfrm>
                  <a:off x="1536" y="960"/>
                  <a:ext cx="288" cy="192"/>
                </a:xfrm>
                <a:prstGeom prst="roundRect">
                  <a:avLst>
                    <a:gd name="adj" fmla="val 16667"/>
                  </a:avLst>
                </a:prstGeom>
                <a:solidFill>
                  <a:srgbClr val="008080"/>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800" b="1">
                      <a:solidFill>
                        <a:srgbClr val="FFFFFF"/>
                      </a:solidFill>
                    </a:rPr>
                    <a:t>Sub- </a:t>
                  </a:r>
                </a:p>
                <a:p>
                  <a:pPr algn="ctr" eaLnBrk="1" hangingPunct="1"/>
                  <a:r>
                    <a:rPr lang="en-US" altLang="en-US" sz="800" b="1">
                      <a:solidFill>
                        <a:srgbClr val="FFFFFF"/>
                      </a:solidFill>
                    </a:rPr>
                    <a:t>Culture</a:t>
                  </a:r>
                </a:p>
              </p:txBody>
            </p:sp>
          </p:grpSp>
        </p:grpSp>
      </p:grpSp>
      <p:grpSp>
        <p:nvGrpSpPr>
          <p:cNvPr id="6" name="Group 60"/>
          <p:cNvGrpSpPr>
            <a:grpSpLocks/>
          </p:cNvGrpSpPr>
          <p:nvPr/>
        </p:nvGrpSpPr>
        <p:grpSpPr bwMode="auto">
          <a:xfrm>
            <a:off x="2971800" y="182563"/>
            <a:ext cx="4267200" cy="2255838"/>
            <a:chOff x="1824" y="19"/>
            <a:chExt cx="2688" cy="1421"/>
          </a:xfrm>
        </p:grpSpPr>
        <p:sp>
          <p:nvSpPr>
            <p:cNvPr id="35006" name="Text Box 61"/>
            <p:cNvSpPr txBox="1">
              <a:spLocks noChangeArrowheads="1"/>
            </p:cNvSpPr>
            <p:nvPr/>
          </p:nvSpPr>
          <p:spPr bwMode="auto">
            <a:xfrm>
              <a:off x="3456" y="19"/>
              <a:ext cx="10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900" b="1" dirty="0">
                  <a:solidFill>
                    <a:srgbClr val="000000"/>
                  </a:solidFill>
                </a:rPr>
                <a:t>Large Scale Bioreactor</a:t>
              </a:r>
            </a:p>
          </p:txBody>
        </p:sp>
        <p:grpSp>
          <p:nvGrpSpPr>
            <p:cNvPr id="35007" name="Group 62"/>
            <p:cNvGrpSpPr>
              <a:grpSpLocks/>
            </p:cNvGrpSpPr>
            <p:nvPr/>
          </p:nvGrpSpPr>
          <p:grpSpPr bwMode="auto">
            <a:xfrm>
              <a:off x="1824" y="144"/>
              <a:ext cx="2544" cy="1296"/>
              <a:chOff x="1824" y="144"/>
              <a:chExt cx="2544" cy="1296"/>
            </a:xfrm>
          </p:grpSpPr>
          <p:sp>
            <p:nvSpPr>
              <p:cNvPr id="35008" name="AutoShape 63"/>
              <p:cNvSpPr>
                <a:spLocks noChangeArrowheads="1"/>
              </p:cNvSpPr>
              <p:nvPr/>
            </p:nvSpPr>
            <p:spPr bwMode="auto">
              <a:xfrm>
                <a:off x="1872" y="912"/>
                <a:ext cx="240" cy="240"/>
              </a:xfrm>
              <a:prstGeom prst="roundRect">
                <a:avLst>
                  <a:gd name="adj" fmla="val 16667"/>
                </a:avLst>
              </a:prstGeom>
              <a:solidFill>
                <a:srgbClr val="B63B0A"/>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800" b="1">
                    <a:solidFill>
                      <a:srgbClr val="FFFFFF"/>
                    </a:solidFill>
                  </a:rPr>
                  <a:t>Wave </a:t>
                </a:r>
              </a:p>
              <a:p>
                <a:pPr algn="ctr" eaLnBrk="1" hangingPunct="1"/>
                <a:r>
                  <a:rPr lang="en-US" altLang="en-US" sz="800" b="1">
                    <a:solidFill>
                      <a:srgbClr val="FFFFFF"/>
                    </a:solidFill>
                  </a:rPr>
                  <a:t>Bag</a:t>
                </a:r>
              </a:p>
            </p:txBody>
          </p:sp>
          <p:sp>
            <p:nvSpPr>
              <p:cNvPr id="35009" name="Line 64"/>
              <p:cNvSpPr>
                <a:spLocks noChangeShapeType="1"/>
              </p:cNvSpPr>
              <p:nvPr/>
            </p:nvSpPr>
            <p:spPr bwMode="auto">
              <a:xfrm>
                <a:off x="2496" y="912"/>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0" name="Line 65"/>
              <p:cNvSpPr>
                <a:spLocks noChangeShapeType="1"/>
              </p:cNvSpPr>
              <p:nvPr/>
            </p:nvSpPr>
            <p:spPr bwMode="auto">
              <a:xfrm>
                <a:off x="3024" y="816"/>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1" name="Line 66"/>
              <p:cNvSpPr>
                <a:spLocks noChangeShapeType="1"/>
              </p:cNvSpPr>
              <p:nvPr/>
            </p:nvSpPr>
            <p:spPr bwMode="auto">
              <a:xfrm>
                <a:off x="2112" y="1056"/>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2" name="Text Box 67"/>
              <p:cNvSpPr txBox="1">
                <a:spLocks noChangeArrowheads="1"/>
              </p:cNvSpPr>
              <p:nvPr/>
            </p:nvSpPr>
            <p:spPr bwMode="auto">
              <a:xfrm>
                <a:off x="2256" y="336"/>
                <a:ext cx="105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900" b="1">
                    <a:solidFill>
                      <a:srgbClr val="000000"/>
                    </a:solidFill>
                  </a:rPr>
                  <a:t>Seed Bioreactors</a:t>
                </a:r>
              </a:p>
            </p:txBody>
          </p:sp>
          <p:sp>
            <p:nvSpPr>
              <p:cNvPr id="35013" name="Text Box 68"/>
              <p:cNvSpPr txBox="1">
                <a:spLocks noChangeArrowheads="1"/>
              </p:cNvSpPr>
              <p:nvPr/>
            </p:nvSpPr>
            <p:spPr bwMode="auto">
              <a:xfrm>
                <a:off x="2256" y="1248"/>
                <a:ext cx="13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400" b="1">
                    <a:solidFill>
                      <a:srgbClr val="EEECE1"/>
                    </a:solidFill>
                  </a:rPr>
                  <a:t>Fermentation </a:t>
                </a:r>
              </a:p>
            </p:txBody>
          </p:sp>
          <p:sp>
            <p:nvSpPr>
              <p:cNvPr id="35014" name="Line 69"/>
              <p:cNvSpPr>
                <a:spLocks noChangeShapeType="1"/>
              </p:cNvSpPr>
              <p:nvPr/>
            </p:nvSpPr>
            <p:spPr bwMode="auto">
              <a:xfrm>
                <a:off x="3600" y="76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5" name="Line 70"/>
              <p:cNvSpPr>
                <a:spLocks noChangeShapeType="1"/>
              </p:cNvSpPr>
              <p:nvPr/>
            </p:nvSpPr>
            <p:spPr bwMode="auto">
              <a:xfrm>
                <a:off x="4320" y="1152"/>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16" name="Line 71"/>
              <p:cNvSpPr>
                <a:spLocks noChangeShapeType="1"/>
              </p:cNvSpPr>
              <p:nvPr/>
            </p:nvSpPr>
            <p:spPr bwMode="auto">
              <a:xfrm>
                <a:off x="3264" y="1344"/>
                <a:ext cx="105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017" name="Line 72"/>
              <p:cNvSpPr>
                <a:spLocks noChangeShapeType="1"/>
              </p:cNvSpPr>
              <p:nvPr/>
            </p:nvSpPr>
            <p:spPr bwMode="auto">
              <a:xfrm flipH="1">
                <a:off x="1824" y="1344"/>
                <a:ext cx="7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5018" name="Picture 7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2" y="768"/>
                <a:ext cx="24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019" name="Group 74"/>
              <p:cNvGrpSpPr>
                <a:grpSpLocks/>
              </p:cNvGrpSpPr>
              <p:nvPr/>
            </p:nvGrpSpPr>
            <p:grpSpPr bwMode="auto">
              <a:xfrm>
                <a:off x="2160" y="624"/>
                <a:ext cx="336" cy="528"/>
                <a:chOff x="2645" y="1536"/>
                <a:chExt cx="566" cy="960"/>
              </a:xfrm>
            </p:grpSpPr>
            <p:pic>
              <p:nvPicPr>
                <p:cNvPr id="35034" name="Picture 75"/>
                <p:cNvPicPr>
                  <a:picLocks noChangeAspect="1" noChangeArrowheads="1"/>
                </p:cNvPicPr>
                <p:nvPr/>
              </p:nvPicPr>
              <p:blipFill>
                <a:blip r:embed="rId6">
                  <a:lum contrast="18000"/>
                  <a:extLst>
                    <a:ext uri="{28A0092B-C50C-407E-A947-70E740481C1C}">
                      <a14:useLocalDpi xmlns:a14="http://schemas.microsoft.com/office/drawing/2010/main" val="0"/>
                    </a:ext>
                  </a:extLst>
                </a:blip>
                <a:srcRect/>
                <a:stretch>
                  <a:fillRect/>
                </a:stretch>
              </p:blipFill>
              <p:spPr bwMode="auto">
                <a:xfrm>
                  <a:off x="2645" y="1536"/>
                  <a:ext cx="566" cy="96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35" name="Rectangle 76"/>
                <p:cNvSpPr>
                  <a:spLocks noChangeArrowheads="1"/>
                </p:cNvSpPr>
                <p:nvPr/>
              </p:nvSpPr>
              <p:spPr bwMode="auto">
                <a:xfrm>
                  <a:off x="2689" y="1823"/>
                  <a:ext cx="143" cy="289"/>
                </a:xfrm>
                <a:prstGeom prst="rect">
                  <a:avLst/>
                </a:prstGeom>
                <a:gradFill rotWithShape="1">
                  <a:gsLst>
                    <a:gs pos="0">
                      <a:schemeClr val="bg2"/>
                    </a:gs>
                    <a:gs pos="100000">
                      <a:schemeClr val="bg1"/>
                    </a:gs>
                  </a:gsLst>
                  <a:lin ang="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grpSp>
          <p:sp>
            <p:nvSpPr>
              <p:cNvPr id="35020" name="Text Box 77"/>
              <p:cNvSpPr txBox="1">
                <a:spLocks noChangeArrowheads="1"/>
              </p:cNvSpPr>
              <p:nvPr/>
            </p:nvSpPr>
            <p:spPr bwMode="auto">
              <a:xfrm>
                <a:off x="2112" y="672"/>
                <a:ext cx="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800" b="1">
                    <a:solidFill>
                      <a:srgbClr val="000000"/>
                    </a:solidFill>
                  </a:rPr>
                  <a:t>150L Bioreactor</a:t>
                </a:r>
              </a:p>
            </p:txBody>
          </p:sp>
          <p:grpSp>
            <p:nvGrpSpPr>
              <p:cNvPr id="35021" name="Group 78"/>
              <p:cNvGrpSpPr>
                <a:grpSpLocks/>
              </p:cNvGrpSpPr>
              <p:nvPr/>
            </p:nvGrpSpPr>
            <p:grpSpPr bwMode="auto">
              <a:xfrm>
                <a:off x="2592" y="480"/>
                <a:ext cx="432" cy="672"/>
                <a:chOff x="2645" y="1536"/>
                <a:chExt cx="566" cy="960"/>
              </a:xfrm>
            </p:grpSpPr>
            <p:pic>
              <p:nvPicPr>
                <p:cNvPr id="35032" name="Picture 79"/>
                <p:cNvPicPr>
                  <a:picLocks noChangeAspect="1" noChangeArrowheads="1"/>
                </p:cNvPicPr>
                <p:nvPr/>
              </p:nvPicPr>
              <p:blipFill>
                <a:blip r:embed="rId6">
                  <a:lum contrast="18000"/>
                  <a:extLst>
                    <a:ext uri="{28A0092B-C50C-407E-A947-70E740481C1C}">
                      <a14:useLocalDpi xmlns:a14="http://schemas.microsoft.com/office/drawing/2010/main" val="0"/>
                    </a:ext>
                  </a:extLst>
                </a:blip>
                <a:srcRect/>
                <a:stretch>
                  <a:fillRect/>
                </a:stretch>
              </p:blipFill>
              <p:spPr bwMode="auto">
                <a:xfrm>
                  <a:off x="2645" y="1536"/>
                  <a:ext cx="566" cy="96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33" name="Rectangle 80"/>
                <p:cNvSpPr>
                  <a:spLocks noChangeArrowheads="1"/>
                </p:cNvSpPr>
                <p:nvPr/>
              </p:nvSpPr>
              <p:spPr bwMode="auto">
                <a:xfrm>
                  <a:off x="2688" y="1825"/>
                  <a:ext cx="144" cy="287"/>
                </a:xfrm>
                <a:prstGeom prst="rect">
                  <a:avLst/>
                </a:prstGeom>
                <a:gradFill rotWithShape="1">
                  <a:gsLst>
                    <a:gs pos="0">
                      <a:schemeClr val="bg2"/>
                    </a:gs>
                    <a:gs pos="100000">
                      <a:schemeClr val="bg1"/>
                    </a:gs>
                  </a:gsLst>
                  <a:lin ang="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grpSp>
          <p:sp>
            <p:nvSpPr>
              <p:cNvPr id="35022" name="Text Box 81"/>
              <p:cNvSpPr txBox="1">
                <a:spLocks noChangeArrowheads="1"/>
              </p:cNvSpPr>
              <p:nvPr/>
            </p:nvSpPr>
            <p:spPr bwMode="auto">
              <a:xfrm>
                <a:off x="2592" y="576"/>
                <a:ext cx="4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900" b="1">
                    <a:solidFill>
                      <a:srgbClr val="000000"/>
                    </a:solidFill>
                  </a:rPr>
                  <a:t>750L Bioreactor</a:t>
                </a:r>
              </a:p>
            </p:txBody>
          </p:sp>
          <p:grpSp>
            <p:nvGrpSpPr>
              <p:cNvPr id="35023" name="Group 82"/>
              <p:cNvGrpSpPr>
                <a:grpSpLocks/>
              </p:cNvGrpSpPr>
              <p:nvPr/>
            </p:nvGrpSpPr>
            <p:grpSpPr bwMode="auto">
              <a:xfrm>
                <a:off x="3120" y="384"/>
                <a:ext cx="480" cy="768"/>
                <a:chOff x="2645" y="1536"/>
                <a:chExt cx="566" cy="960"/>
              </a:xfrm>
            </p:grpSpPr>
            <p:pic>
              <p:nvPicPr>
                <p:cNvPr id="35030" name="Picture 83"/>
                <p:cNvPicPr>
                  <a:picLocks noChangeAspect="1" noChangeArrowheads="1"/>
                </p:cNvPicPr>
                <p:nvPr/>
              </p:nvPicPr>
              <p:blipFill>
                <a:blip r:embed="rId6">
                  <a:lum contrast="18000"/>
                  <a:extLst>
                    <a:ext uri="{28A0092B-C50C-407E-A947-70E740481C1C}">
                      <a14:useLocalDpi xmlns:a14="http://schemas.microsoft.com/office/drawing/2010/main" val="0"/>
                    </a:ext>
                  </a:extLst>
                </a:blip>
                <a:srcRect/>
                <a:stretch>
                  <a:fillRect/>
                </a:stretch>
              </p:blipFill>
              <p:spPr bwMode="auto">
                <a:xfrm>
                  <a:off x="2645" y="1536"/>
                  <a:ext cx="566" cy="96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31" name="Rectangle 84"/>
                <p:cNvSpPr>
                  <a:spLocks noChangeArrowheads="1"/>
                </p:cNvSpPr>
                <p:nvPr/>
              </p:nvSpPr>
              <p:spPr bwMode="auto">
                <a:xfrm>
                  <a:off x="2687" y="1824"/>
                  <a:ext cx="145" cy="290"/>
                </a:xfrm>
                <a:prstGeom prst="rect">
                  <a:avLst/>
                </a:prstGeom>
                <a:gradFill rotWithShape="1">
                  <a:gsLst>
                    <a:gs pos="0">
                      <a:schemeClr val="bg2"/>
                    </a:gs>
                    <a:gs pos="100000">
                      <a:schemeClr val="bg1"/>
                    </a:gs>
                  </a:gsLst>
                  <a:lin ang="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grpSp>
          <p:sp>
            <p:nvSpPr>
              <p:cNvPr id="35024" name="Text Box 85"/>
              <p:cNvSpPr txBox="1">
                <a:spLocks noChangeArrowheads="1"/>
              </p:cNvSpPr>
              <p:nvPr/>
            </p:nvSpPr>
            <p:spPr bwMode="auto">
              <a:xfrm>
                <a:off x="3120" y="432"/>
                <a:ext cx="4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900" b="1">
                    <a:solidFill>
                      <a:srgbClr val="000000"/>
                    </a:solidFill>
                  </a:rPr>
                  <a:t>5,000L Bioreactor</a:t>
                </a:r>
              </a:p>
            </p:txBody>
          </p:sp>
          <p:grpSp>
            <p:nvGrpSpPr>
              <p:cNvPr id="35025" name="Group 86"/>
              <p:cNvGrpSpPr>
                <a:grpSpLocks/>
              </p:cNvGrpSpPr>
              <p:nvPr/>
            </p:nvGrpSpPr>
            <p:grpSpPr bwMode="auto">
              <a:xfrm>
                <a:off x="3696" y="144"/>
                <a:ext cx="624" cy="1008"/>
                <a:chOff x="2645" y="1536"/>
                <a:chExt cx="566" cy="960"/>
              </a:xfrm>
            </p:grpSpPr>
            <p:pic>
              <p:nvPicPr>
                <p:cNvPr id="35028" name="Picture 87"/>
                <p:cNvPicPr>
                  <a:picLocks noChangeAspect="1" noChangeArrowheads="1"/>
                </p:cNvPicPr>
                <p:nvPr/>
              </p:nvPicPr>
              <p:blipFill>
                <a:blip r:embed="rId6">
                  <a:lum contrast="18000"/>
                  <a:extLst>
                    <a:ext uri="{28A0092B-C50C-407E-A947-70E740481C1C}">
                      <a14:useLocalDpi xmlns:a14="http://schemas.microsoft.com/office/drawing/2010/main" val="0"/>
                    </a:ext>
                  </a:extLst>
                </a:blip>
                <a:srcRect/>
                <a:stretch>
                  <a:fillRect/>
                </a:stretch>
              </p:blipFill>
              <p:spPr bwMode="auto">
                <a:xfrm>
                  <a:off x="2645" y="1536"/>
                  <a:ext cx="566" cy="96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9" name="Rectangle 88"/>
                <p:cNvSpPr>
                  <a:spLocks noChangeArrowheads="1"/>
                </p:cNvSpPr>
                <p:nvPr/>
              </p:nvSpPr>
              <p:spPr bwMode="auto">
                <a:xfrm>
                  <a:off x="2688" y="1824"/>
                  <a:ext cx="144" cy="290"/>
                </a:xfrm>
                <a:prstGeom prst="rect">
                  <a:avLst/>
                </a:prstGeom>
                <a:gradFill rotWithShape="1">
                  <a:gsLst>
                    <a:gs pos="0">
                      <a:schemeClr val="bg2"/>
                    </a:gs>
                    <a:gs pos="100000">
                      <a:schemeClr val="bg1"/>
                    </a:gs>
                  </a:gsLst>
                  <a:lin ang="0" scaled="1"/>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grpSp>
          <p:sp>
            <p:nvSpPr>
              <p:cNvPr id="35026" name="Text Box 89"/>
              <p:cNvSpPr txBox="1">
                <a:spLocks noChangeArrowheads="1"/>
              </p:cNvSpPr>
              <p:nvPr/>
            </p:nvSpPr>
            <p:spPr bwMode="auto">
              <a:xfrm>
                <a:off x="3744" y="336"/>
                <a:ext cx="5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900" b="1">
                    <a:solidFill>
                      <a:srgbClr val="000000"/>
                    </a:solidFill>
                  </a:rPr>
                  <a:t>26,000L Bioreactor</a:t>
                </a:r>
              </a:p>
            </p:txBody>
          </p:sp>
          <p:sp>
            <p:nvSpPr>
              <p:cNvPr id="35027" name="Line 90"/>
              <p:cNvSpPr>
                <a:spLocks noChangeShapeType="1"/>
              </p:cNvSpPr>
              <p:nvPr/>
            </p:nvSpPr>
            <p:spPr bwMode="auto">
              <a:xfrm>
                <a:off x="4320" y="528"/>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 name="Group 216"/>
          <p:cNvGrpSpPr>
            <a:grpSpLocks/>
          </p:cNvGrpSpPr>
          <p:nvPr/>
        </p:nvGrpSpPr>
        <p:grpSpPr bwMode="auto">
          <a:xfrm>
            <a:off x="7010400" y="762000"/>
            <a:ext cx="2133600" cy="1600200"/>
            <a:chOff x="4320" y="384"/>
            <a:chExt cx="1344" cy="1008"/>
          </a:xfrm>
        </p:grpSpPr>
        <p:grpSp>
          <p:nvGrpSpPr>
            <p:cNvPr id="34993" name="Group 217"/>
            <p:cNvGrpSpPr>
              <a:grpSpLocks/>
            </p:cNvGrpSpPr>
            <p:nvPr/>
          </p:nvGrpSpPr>
          <p:grpSpPr bwMode="auto">
            <a:xfrm>
              <a:off x="4320" y="384"/>
              <a:ext cx="1296" cy="1008"/>
              <a:chOff x="4320" y="384"/>
              <a:chExt cx="1296" cy="1008"/>
            </a:xfrm>
          </p:grpSpPr>
          <p:sp>
            <p:nvSpPr>
              <p:cNvPr id="34995" name="AutoShape 218"/>
              <p:cNvSpPr>
                <a:spLocks noChangeArrowheads="1"/>
              </p:cNvSpPr>
              <p:nvPr/>
            </p:nvSpPr>
            <p:spPr bwMode="auto">
              <a:xfrm>
                <a:off x="4752" y="672"/>
                <a:ext cx="576" cy="240"/>
              </a:xfrm>
              <a:prstGeom prst="roundRect">
                <a:avLst>
                  <a:gd name="adj" fmla="val 16667"/>
                </a:avLst>
              </a:prstGeom>
              <a:solidFill>
                <a:srgbClr val="FF9900"/>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000" b="1">
                    <a:solidFill>
                      <a:srgbClr val="000000"/>
                    </a:solidFill>
                  </a:rPr>
                  <a:t>Depth </a:t>
                </a:r>
              </a:p>
              <a:p>
                <a:pPr algn="ctr" eaLnBrk="1" hangingPunct="1"/>
                <a:r>
                  <a:rPr lang="en-US" altLang="en-US" sz="1000" b="1">
                    <a:solidFill>
                      <a:srgbClr val="000000"/>
                    </a:solidFill>
                  </a:rPr>
                  <a:t>Filtration</a:t>
                </a:r>
              </a:p>
            </p:txBody>
          </p:sp>
          <p:sp>
            <p:nvSpPr>
              <p:cNvPr id="34996" name="AutoShape 219"/>
              <p:cNvSpPr>
                <a:spLocks noChangeArrowheads="1"/>
              </p:cNvSpPr>
              <p:nvPr/>
            </p:nvSpPr>
            <p:spPr bwMode="auto">
              <a:xfrm>
                <a:off x="5040" y="960"/>
                <a:ext cx="576" cy="240"/>
              </a:xfrm>
              <a:prstGeom prst="roundRect">
                <a:avLst>
                  <a:gd name="adj" fmla="val 16667"/>
                </a:avLst>
              </a:prstGeom>
              <a:solidFill>
                <a:srgbClr val="FF9900"/>
              </a:solidFill>
              <a:ln w="9525">
                <a:solidFill>
                  <a:schemeClr val="tx1"/>
                </a:solidFill>
                <a:round/>
                <a:headEnd/>
                <a:tailEnd/>
              </a:ln>
              <a:effectLst>
                <a:outerShdw dist="107763" dir="2700000" algn="ctr" rotWithShape="0">
                  <a:schemeClr val="bg2">
                    <a:alpha val="50000"/>
                  </a:schemeClr>
                </a:outerShdw>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1000" b="1">
                    <a:solidFill>
                      <a:srgbClr val="000000"/>
                    </a:solidFill>
                  </a:rPr>
                  <a:t>Collection</a:t>
                </a:r>
              </a:p>
            </p:txBody>
          </p:sp>
          <p:sp>
            <p:nvSpPr>
              <p:cNvPr id="34997" name="Line 220"/>
              <p:cNvSpPr>
                <a:spLocks noChangeShapeType="1"/>
              </p:cNvSpPr>
              <p:nvPr/>
            </p:nvSpPr>
            <p:spPr bwMode="auto">
              <a:xfrm>
                <a:off x="5328" y="816"/>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98" name="Line 221"/>
              <p:cNvSpPr>
                <a:spLocks noChangeShapeType="1"/>
              </p:cNvSpPr>
              <p:nvPr/>
            </p:nvSpPr>
            <p:spPr bwMode="auto">
              <a:xfrm>
                <a:off x="4944" y="52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99" name="Line 222"/>
              <p:cNvSpPr>
                <a:spLocks noChangeShapeType="1"/>
              </p:cNvSpPr>
              <p:nvPr/>
            </p:nvSpPr>
            <p:spPr bwMode="auto">
              <a:xfrm>
                <a:off x="5616" y="120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00" name="Line 223"/>
              <p:cNvSpPr>
                <a:spLocks noChangeShapeType="1"/>
              </p:cNvSpPr>
              <p:nvPr/>
            </p:nvSpPr>
            <p:spPr bwMode="auto">
              <a:xfrm>
                <a:off x="5280" y="1344"/>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001" name="Line 224"/>
              <p:cNvSpPr>
                <a:spLocks noChangeShapeType="1"/>
              </p:cNvSpPr>
              <p:nvPr/>
            </p:nvSpPr>
            <p:spPr bwMode="auto">
              <a:xfrm flipH="1">
                <a:off x="4320" y="1344"/>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433" name="AutoShape 225"/>
              <p:cNvSpPr>
                <a:spLocks noChangeArrowheads="1"/>
              </p:cNvSpPr>
              <p:nvPr/>
            </p:nvSpPr>
            <p:spPr bwMode="auto">
              <a:xfrm>
                <a:off x="4368" y="384"/>
                <a:ext cx="576" cy="240"/>
              </a:xfrm>
              <a:prstGeom prst="flowChartMagneticDisk">
                <a:avLst/>
              </a:prstGeom>
              <a:gradFill rotWithShape="1">
                <a:gsLst>
                  <a:gs pos="0">
                    <a:srgbClr val="FF9900"/>
                  </a:gs>
                  <a:gs pos="50000">
                    <a:schemeClr val="bg1"/>
                  </a:gs>
                  <a:gs pos="100000">
                    <a:srgbClr val="FF9900"/>
                  </a:gs>
                </a:gsLst>
                <a:lin ang="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1000" b="1">
                    <a:solidFill>
                      <a:prstClr val="black"/>
                    </a:solidFill>
                    <a:latin typeface="Arial" charset="0"/>
                    <a:ea typeface="ＭＳ Ｐゴシック" charset="0"/>
                    <a:cs typeface="ＭＳ Ｐゴシック" charset="0"/>
                  </a:rPr>
                  <a:t>Centrifuge</a:t>
                </a:r>
              </a:p>
            </p:txBody>
          </p:sp>
          <p:sp>
            <p:nvSpPr>
              <p:cNvPr id="35003" name="Line 226"/>
              <p:cNvSpPr>
                <a:spLocks noChangeShapeType="1"/>
              </p:cNvSpPr>
              <p:nvPr/>
            </p:nvSpPr>
            <p:spPr bwMode="auto">
              <a:xfrm>
                <a:off x="5040" y="528"/>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04" name="Line 227"/>
              <p:cNvSpPr>
                <a:spLocks noChangeShapeType="1"/>
              </p:cNvSpPr>
              <p:nvPr/>
            </p:nvSpPr>
            <p:spPr bwMode="auto">
              <a:xfrm>
                <a:off x="5376" y="816"/>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05" name="Text Box 228"/>
              <p:cNvSpPr txBox="1">
                <a:spLocks noChangeArrowheads="1"/>
              </p:cNvSpPr>
              <p:nvPr/>
            </p:nvSpPr>
            <p:spPr bwMode="auto">
              <a:xfrm>
                <a:off x="4368" y="1248"/>
                <a:ext cx="11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900" b="1">
                    <a:solidFill>
                      <a:srgbClr val="000000"/>
                    </a:solidFill>
                  </a:rPr>
                  <a:t>Harvest/Recovery</a:t>
                </a:r>
              </a:p>
            </p:txBody>
          </p:sp>
        </p:grpSp>
        <p:sp>
          <p:nvSpPr>
            <p:cNvPr id="34994" name="AutoShape 229"/>
            <p:cNvSpPr>
              <a:spLocks noChangeArrowheads="1"/>
            </p:cNvSpPr>
            <p:nvPr/>
          </p:nvSpPr>
          <p:spPr bwMode="auto">
            <a:xfrm>
              <a:off x="5376" y="576"/>
              <a:ext cx="288" cy="144"/>
            </a:xfrm>
            <a:prstGeom prst="rightArrow">
              <a:avLst>
                <a:gd name="adj1" fmla="val 50000"/>
                <a:gd name="adj2" fmla="val 50000"/>
              </a:avLst>
            </a:prstGeom>
            <a:solidFill>
              <a:schemeClr val="tx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grpSp>
      <p:grpSp>
        <p:nvGrpSpPr>
          <p:cNvPr id="14" name="Group 237"/>
          <p:cNvGrpSpPr>
            <a:grpSpLocks/>
          </p:cNvGrpSpPr>
          <p:nvPr/>
        </p:nvGrpSpPr>
        <p:grpSpPr bwMode="auto">
          <a:xfrm>
            <a:off x="66431" y="2552699"/>
            <a:ext cx="8915400" cy="3886200"/>
            <a:chOff x="0" y="1536"/>
            <a:chExt cx="5616" cy="2448"/>
          </a:xfrm>
        </p:grpSpPr>
        <p:sp>
          <p:nvSpPr>
            <p:cNvPr id="34827" name="Line 59"/>
            <p:cNvSpPr>
              <a:spLocks noChangeShapeType="1"/>
            </p:cNvSpPr>
            <p:nvPr/>
          </p:nvSpPr>
          <p:spPr bwMode="auto">
            <a:xfrm>
              <a:off x="4368" y="19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28" name="Group 8"/>
            <p:cNvGrpSpPr>
              <a:grpSpLocks/>
            </p:cNvGrpSpPr>
            <p:nvPr/>
          </p:nvGrpSpPr>
          <p:grpSpPr bwMode="auto">
            <a:xfrm>
              <a:off x="48" y="1824"/>
              <a:ext cx="2496" cy="960"/>
              <a:chOff x="96" y="1680"/>
              <a:chExt cx="2496" cy="960"/>
            </a:xfrm>
          </p:grpSpPr>
          <p:grpSp>
            <p:nvGrpSpPr>
              <p:cNvPr id="34961" name="Group 9"/>
              <p:cNvGrpSpPr>
                <a:grpSpLocks/>
              </p:cNvGrpSpPr>
              <p:nvPr/>
            </p:nvGrpSpPr>
            <p:grpSpPr bwMode="auto">
              <a:xfrm>
                <a:off x="432" y="1680"/>
                <a:ext cx="2160" cy="960"/>
                <a:chOff x="480" y="2208"/>
                <a:chExt cx="2160" cy="960"/>
              </a:xfrm>
            </p:grpSpPr>
            <p:sp>
              <p:nvSpPr>
                <p:cNvPr id="94218" name="AutoShape 10"/>
                <p:cNvSpPr>
                  <a:spLocks noChangeArrowheads="1"/>
                </p:cNvSpPr>
                <p:nvPr/>
              </p:nvSpPr>
              <p:spPr bwMode="auto">
                <a:xfrm>
                  <a:off x="480" y="2400"/>
                  <a:ext cx="336" cy="480"/>
                </a:xfrm>
                <a:prstGeom prst="roundRect">
                  <a:avLst>
                    <a:gd name="adj" fmla="val 16667"/>
                  </a:avLst>
                </a:prstGeom>
                <a:gradFill rotWithShape="1">
                  <a:gsLst>
                    <a:gs pos="0">
                      <a:schemeClr val="tx1"/>
                    </a:gs>
                    <a:gs pos="50000">
                      <a:srgbClr val="FF9900"/>
                    </a:gs>
                    <a:gs pos="100000">
                      <a:schemeClr val="tx1"/>
                    </a:gs>
                  </a:gsLst>
                  <a:lin ang="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800" b="1" dirty="0">
                      <a:solidFill>
                        <a:prstClr val="white"/>
                      </a:solidFill>
                      <a:latin typeface="Arial" charset="0"/>
                      <a:ea typeface="ＭＳ Ｐゴシック" charset="0"/>
                      <a:cs typeface="ＭＳ Ｐゴシック" charset="0"/>
                    </a:rPr>
                    <a:t>Harvest</a:t>
                  </a:r>
                </a:p>
                <a:p>
                  <a:pPr algn="ctr" fontAlgn="auto">
                    <a:spcBef>
                      <a:spcPts val="0"/>
                    </a:spcBef>
                    <a:spcAft>
                      <a:spcPts val="0"/>
                    </a:spcAft>
                    <a:defRPr/>
                  </a:pPr>
                  <a:r>
                    <a:rPr lang="en-US" sz="800" b="1" dirty="0">
                      <a:solidFill>
                        <a:prstClr val="white"/>
                      </a:solidFill>
                      <a:latin typeface="Arial" charset="0"/>
                      <a:ea typeface="ＭＳ Ｐゴシック" charset="0"/>
                      <a:cs typeface="ＭＳ Ｐゴシック" charset="0"/>
                    </a:rPr>
                    <a:t>Collection </a:t>
                  </a:r>
                </a:p>
                <a:p>
                  <a:pPr algn="ctr" fontAlgn="auto">
                    <a:spcBef>
                      <a:spcPts val="0"/>
                    </a:spcBef>
                    <a:spcAft>
                      <a:spcPts val="0"/>
                    </a:spcAft>
                    <a:defRPr/>
                  </a:pPr>
                  <a:r>
                    <a:rPr lang="en-US" sz="800" b="1" dirty="0">
                      <a:solidFill>
                        <a:prstClr val="white"/>
                      </a:solidFill>
                      <a:latin typeface="Arial" charset="0"/>
                      <a:ea typeface="ＭＳ Ｐゴシック" charset="0"/>
                      <a:cs typeface="ＭＳ Ｐゴシック" charset="0"/>
                    </a:rPr>
                    <a:t>Tank</a:t>
                  </a:r>
                </a:p>
                <a:p>
                  <a:pPr algn="ctr" fontAlgn="auto">
                    <a:spcBef>
                      <a:spcPts val="0"/>
                    </a:spcBef>
                    <a:spcAft>
                      <a:spcPts val="0"/>
                    </a:spcAft>
                    <a:defRPr/>
                  </a:pPr>
                  <a:endParaRPr lang="en-US" sz="800" b="1" dirty="0">
                    <a:solidFill>
                      <a:prstClr val="white"/>
                    </a:solidFill>
                    <a:latin typeface="Arial" charset="0"/>
                    <a:ea typeface="ＭＳ Ｐゴシック" charset="0"/>
                    <a:cs typeface="ＭＳ Ｐゴシック" charset="0"/>
                  </a:endParaRPr>
                </a:p>
                <a:p>
                  <a:pPr algn="ctr" fontAlgn="auto">
                    <a:spcBef>
                      <a:spcPts val="0"/>
                    </a:spcBef>
                    <a:spcAft>
                      <a:spcPts val="0"/>
                    </a:spcAft>
                    <a:defRPr/>
                  </a:pPr>
                  <a:r>
                    <a:rPr lang="en-US" sz="800" b="1" dirty="0">
                      <a:solidFill>
                        <a:prstClr val="white"/>
                      </a:solidFill>
                      <a:latin typeface="Arial" charset="0"/>
                      <a:ea typeface="ＭＳ Ｐゴシック" charset="0"/>
                      <a:cs typeface="ＭＳ Ｐゴシック" charset="0"/>
                    </a:rPr>
                    <a:t>1,500L</a:t>
                  </a:r>
                </a:p>
              </p:txBody>
            </p:sp>
            <p:grpSp>
              <p:nvGrpSpPr>
                <p:cNvPr id="34964" name="Group 11"/>
                <p:cNvGrpSpPr>
                  <a:grpSpLocks/>
                </p:cNvGrpSpPr>
                <p:nvPr/>
              </p:nvGrpSpPr>
              <p:grpSpPr bwMode="auto">
                <a:xfrm>
                  <a:off x="1824" y="2448"/>
                  <a:ext cx="336" cy="432"/>
                  <a:chOff x="1872" y="2304"/>
                  <a:chExt cx="384" cy="480"/>
                </a:xfrm>
              </p:grpSpPr>
              <p:sp>
                <p:nvSpPr>
                  <p:cNvPr id="34985" name="Rectangle 12"/>
                  <p:cNvSpPr>
                    <a:spLocks noChangeArrowheads="1"/>
                  </p:cNvSpPr>
                  <p:nvPr/>
                </p:nvSpPr>
                <p:spPr bwMode="auto">
                  <a:xfrm>
                    <a:off x="1920" y="2304"/>
                    <a:ext cx="288" cy="240"/>
                  </a:xfrm>
                  <a:prstGeom prst="rect">
                    <a:avLst/>
                  </a:prstGeom>
                  <a:solidFill>
                    <a:schemeClr val="bg1"/>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986" name="Line 13"/>
                  <p:cNvSpPr>
                    <a:spLocks noChangeShapeType="1"/>
                  </p:cNvSpPr>
                  <p:nvPr/>
                </p:nvSpPr>
                <p:spPr bwMode="auto">
                  <a:xfrm>
                    <a:off x="1872" y="2784"/>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87" name="Line 14"/>
                  <p:cNvSpPr>
                    <a:spLocks noChangeShapeType="1"/>
                  </p:cNvSpPr>
                  <p:nvPr/>
                </p:nvSpPr>
                <p:spPr bwMode="auto">
                  <a:xfrm>
                    <a:off x="1872" y="2304"/>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88" name="Rectangle 15" descr="Large confetti"/>
                  <p:cNvSpPr>
                    <a:spLocks noChangeArrowheads="1"/>
                  </p:cNvSpPr>
                  <p:nvPr/>
                </p:nvSpPr>
                <p:spPr bwMode="auto">
                  <a:xfrm>
                    <a:off x="1920" y="2544"/>
                    <a:ext cx="288" cy="240"/>
                  </a:xfrm>
                  <a:prstGeom prst="rect">
                    <a:avLst/>
                  </a:prstGeom>
                  <a:pattFill prst="lgConfetti">
                    <a:fgClr>
                      <a:schemeClr val="bg2"/>
                    </a:fgClr>
                    <a:bgClr>
                      <a:schemeClr val="bg1"/>
                    </a:bgClr>
                  </a:patt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989" name="Line 16"/>
                  <p:cNvSpPr>
                    <a:spLocks noChangeShapeType="1"/>
                  </p:cNvSpPr>
                  <p:nvPr/>
                </p:nvSpPr>
                <p:spPr bwMode="auto">
                  <a:xfrm>
                    <a:off x="1920" y="2400"/>
                    <a:ext cx="2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90" name="Line 17"/>
                  <p:cNvSpPr>
                    <a:spLocks noChangeShapeType="1"/>
                  </p:cNvSpPr>
                  <p:nvPr/>
                </p:nvSpPr>
                <p:spPr bwMode="auto">
                  <a:xfrm>
                    <a:off x="1920" y="2688"/>
                    <a:ext cx="2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91" name="Line 18"/>
                  <p:cNvSpPr>
                    <a:spLocks noChangeShapeType="1"/>
                  </p:cNvSpPr>
                  <p:nvPr/>
                </p:nvSpPr>
                <p:spPr bwMode="auto">
                  <a:xfrm flipH="1">
                    <a:off x="1920" y="2400"/>
                    <a:ext cx="288" cy="2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92" name="Line 19"/>
                  <p:cNvSpPr>
                    <a:spLocks noChangeShapeType="1"/>
                  </p:cNvSpPr>
                  <p:nvPr/>
                </p:nvSpPr>
                <p:spPr bwMode="auto">
                  <a:xfrm>
                    <a:off x="1920" y="2400"/>
                    <a:ext cx="288" cy="2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965" name="AutoShape 20"/>
                <p:cNvSpPr>
                  <a:spLocks noChangeArrowheads="1"/>
                </p:cNvSpPr>
                <p:nvPr/>
              </p:nvSpPr>
              <p:spPr bwMode="auto">
                <a:xfrm rot="-5400000">
                  <a:off x="888" y="2664"/>
                  <a:ext cx="288" cy="144"/>
                </a:xfrm>
                <a:prstGeom prst="flowChartDelay">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966" name="Text Box 21"/>
                <p:cNvSpPr txBox="1">
                  <a:spLocks noChangeArrowheads="1"/>
                </p:cNvSpPr>
                <p:nvPr/>
              </p:nvSpPr>
              <p:spPr bwMode="auto">
                <a:xfrm>
                  <a:off x="864" y="2304"/>
                  <a:ext cx="3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900" b="1">
                      <a:solidFill>
                        <a:srgbClr val="000000"/>
                      </a:solidFill>
                    </a:rPr>
                    <a:t>Filter</a:t>
                  </a:r>
                </a:p>
              </p:txBody>
            </p:sp>
            <p:sp>
              <p:nvSpPr>
                <p:cNvPr id="34967" name="Rectangle 22" descr="Small checker board"/>
                <p:cNvSpPr>
                  <a:spLocks noChangeArrowheads="1"/>
                </p:cNvSpPr>
                <p:nvPr/>
              </p:nvSpPr>
              <p:spPr bwMode="auto">
                <a:xfrm>
                  <a:off x="1008" y="2640"/>
                  <a:ext cx="48" cy="240"/>
                </a:xfrm>
                <a:prstGeom prst="rect">
                  <a:avLst/>
                </a:prstGeom>
                <a:pattFill prst="smCheck">
                  <a:fgClr>
                    <a:schemeClr val="bg2"/>
                  </a:fgClr>
                  <a:bgClr>
                    <a:schemeClr val="bg1"/>
                  </a:bgClr>
                </a:pattFill>
                <a:ln w="38100" cap="rnd">
                  <a:solidFill>
                    <a:schemeClr val="bg2"/>
                  </a:solidFill>
                  <a:prstDash val="sysDot"/>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968" name="Text Box 23"/>
                <p:cNvSpPr txBox="1">
                  <a:spLocks noChangeArrowheads="1"/>
                </p:cNvSpPr>
                <p:nvPr/>
              </p:nvSpPr>
              <p:spPr bwMode="auto">
                <a:xfrm>
                  <a:off x="1104" y="2400"/>
                  <a:ext cx="7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900" b="1">
                      <a:solidFill>
                        <a:srgbClr val="000000"/>
                      </a:solidFill>
                    </a:rPr>
                    <a:t>Chromatography Skid</a:t>
                  </a:r>
                </a:p>
              </p:txBody>
            </p:sp>
            <p:grpSp>
              <p:nvGrpSpPr>
                <p:cNvPr id="34969" name="Group 24"/>
                <p:cNvGrpSpPr>
                  <a:grpSpLocks/>
                </p:cNvGrpSpPr>
                <p:nvPr/>
              </p:nvGrpSpPr>
              <p:grpSpPr bwMode="auto">
                <a:xfrm>
                  <a:off x="1248" y="2592"/>
                  <a:ext cx="432" cy="288"/>
                  <a:chOff x="1200" y="2640"/>
                  <a:chExt cx="288" cy="240"/>
                </a:xfrm>
              </p:grpSpPr>
              <p:grpSp>
                <p:nvGrpSpPr>
                  <p:cNvPr id="34978" name="Group 25"/>
                  <p:cNvGrpSpPr>
                    <a:grpSpLocks/>
                  </p:cNvGrpSpPr>
                  <p:nvPr/>
                </p:nvGrpSpPr>
                <p:grpSpPr bwMode="auto">
                  <a:xfrm>
                    <a:off x="1200" y="2640"/>
                    <a:ext cx="288" cy="240"/>
                    <a:chOff x="1200" y="2592"/>
                    <a:chExt cx="432" cy="336"/>
                  </a:xfrm>
                </p:grpSpPr>
                <p:sp>
                  <p:nvSpPr>
                    <p:cNvPr id="34982" name="Rectangle 26"/>
                    <p:cNvSpPr>
                      <a:spLocks noChangeArrowheads="1"/>
                    </p:cNvSpPr>
                    <p:nvPr/>
                  </p:nvSpPr>
                  <p:spPr bwMode="auto">
                    <a:xfrm>
                      <a:off x="1200" y="2592"/>
                      <a:ext cx="432" cy="288"/>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983" name="Line 27"/>
                    <p:cNvSpPr>
                      <a:spLocks noChangeShapeType="1"/>
                    </p:cNvSpPr>
                    <p:nvPr/>
                  </p:nvSpPr>
                  <p:spPr bwMode="auto">
                    <a:xfrm>
                      <a:off x="1200" y="2880"/>
                      <a:ext cx="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84" name="Line 28"/>
                    <p:cNvSpPr>
                      <a:spLocks noChangeShapeType="1"/>
                    </p:cNvSpPr>
                    <p:nvPr/>
                  </p:nvSpPr>
                  <p:spPr bwMode="auto">
                    <a:xfrm>
                      <a:off x="1632" y="2880"/>
                      <a:ext cx="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34979"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 y="2688"/>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80"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6" y="2688"/>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81"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 y="2688"/>
                    <a:ext cx="9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97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8" y="2496"/>
                  <a:ext cx="203" cy="3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971" name="Text Box 33"/>
                <p:cNvSpPr txBox="1">
                  <a:spLocks noChangeArrowheads="1"/>
                </p:cNvSpPr>
                <p:nvPr/>
              </p:nvSpPr>
              <p:spPr bwMode="auto">
                <a:xfrm>
                  <a:off x="768" y="2880"/>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200" b="1">
                      <a:solidFill>
                        <a:srgbClr val="000000"/>
                      </a:solidFill>
                    </a:rPr>
                    <a:t>Anion Exchange Chromatography (QXL)</a:t>
                  </a:r>
                </a:p>
              </p:txBody>
            </p:sp>
            <p:sp>
              <p:nvSpPr>
                <p:cNvPr id="34972" name="Text Box 34"/>
                <p:cNvSpPr txBox="1">
                  <a:spLocks noChangeArrowheads="1"/>
                </p:cNvSpPr>
                <p:nvPr/>
              </p:nvSpPr>
              <p:spPr bwMode="auto">
                <a:xfrm>
                  <a:off x="1728" y="2304"/>
                  <a:ext cx="52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900" b="1">
                      <a:solidFill>
                        <a:srgbClr val="000000"/>
                      </a:solidFill>
                    </a:rPr>
                    <a:t>Column</a:t>
                  </a:r>
                </a:p>
              </p:txBody>
            </p:sp>
            <p:sp>
              <p:nvSpPr>
                <p:cNvPr id="34973" name="Line 35"/>
                <p:cNvSpPr>
                  <a:spLocks noChangeShapeType="1"/>
                </p:cNvSpPr>
                <p:nvPr/>
              </p:nvSpPr>
              <p:spPr bwMode="auto">
                <a:xfrm>
                  <a:off x="1152" y="2688"/>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74" name="Line 36"/>
                <p:cNvSpPr>
                  <a:spLocks noChangeShapeType="1"/>
                </p:cNvSpPr>
                <p:nvPr/>
              </p:nvSpPr>
              <p:spPr bwMode="auto">
                <a:xfrm>
                  <a:off x="1680" y="2688"/>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45" name="AutoShape 37"/>
                <p:cNvSpPr>
                  <a:spLocks noChangeArrowheads="1"/>
                </p:cNvSpPr>
                <p:nvPr/>
              </p:nvSpPr>
              <p:spPr bwMode="auto">
                <a:xfrm>
                  <a:off x="2256" y="2208"/>
                  <a:ext cx="384" cy="672"/>
                </a:xfrm>
                <a:prstGeom prst="roundRect">
                  <a:avLst>
                    <a:gd name="adj" fmla="val 16667"/>
                  </a:avLst>
                </a:prstGeom>
                <a:gradFill rotWithShape="1">
                  <a:gsLst>
                    <a:gs pos="0">
                      <a:schemeClr val="tx2"/>
                    </a:gs>
                    <a:gs pos="50000">
                      <a:srgbClr val="FFFF00"/>
                    </a:gs>
                    <a:gs pos="100000">
                      <a:schemeClr val="tx2"/>
                    </a:gs>
                  </a:gsLst>
                  <a:lin ang="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900" b="1">
                      <a:solidFill>
                        <a:prstClr val="black"/>
                      </a:solidFill>
                      <a:latin typeface="Arial" charset="0"/>
                      <a:ea typeface="ＭＳ Ｐゴシック" charset="0"/>
                      <a:cs typeface="ＭＳ Ｐゴシック" charset="0"/>
                    </a:rPr>
                    <a:t>Eluate</a:t>
                  </a:r>
                </a:p>
                <a:p>
                  <a:pPr algn="ctr" fontAlgn="auto">
                    <a:spcBef>
                      <a:spcPts val="0"/>
                    </a:spcBef>
                    <a:spcAft>
                      <a:spcPts val="0"/>
                    </a:spcAft>
                    <a:defRPr/>
                  </a:pPr>
                  <a:r>
                    <a:rPr lang="en-US" sz="900" b="1">
                      <a:solidFill>
                        <a:prstClr val="black"/>
                      </a:solidFill>
                      <a:latin typeface="Arial" charset="0"/>
                      <a:ea typeface="ＭＳ Ｐゴシック" charset="0"/>
                      <a:cs typeface="ＭＳ Ｐゴシック" charset="0"/>
                    </a:rPr>
                    <a:t>Hold </a:t>
                  </a:r>
                </a:p>
                <a:p>
                  <a:pPr algn="ctr" fontAlgn="auto">
                    <a:spcBef>
                      <a:spcPts val="0"/>
                    </a:spcBef>
                    <a:spcAft>
                      <a:spcPts val="0"/>
                    </a:spcAft>
                    <a:defRPr/>
                  </a:pPr>
                  <a:r>
                    <a:rPr lang="en-US" sz="900" b="1">
                      <a:solidFill>
                        <a:prstClr val="black"/>
                      </a:solidFill>
                      <a:latin typeface="Arial" charset="0"/>
                      <a:ea typeface="ＭＳ Ｐゴシック" charset="0"/>
                      <a:cs typeface="ＭＳ Ｐゴシック" charset="0"/>
                    </a:rPr>
                    <a:t>Tank</a:t>
                  </a:r>
                </a:p>
                <a:p>
                  <a:pPr algn="ctr" fontAlgn="auto">
                    <a:spcBef>
                      <a:spcPts val="0"/>
                    </a:spcBef>
                    <a:spcAft>
                      <a:spcPts val="0"/>
                    </a:spcAft>
                    <a:defRPr/>
                  </a:pPr>
                  <a:endParaRPr lang="en-US" sz="900" b="1">
                    <a:solidFill>
                      <a:prstClr val="black"/>
                    </a:solidFill>
                    <a:latin typeface="Arial" charset="0"/>
                    <a:ea typeface="ＭＳ Ｐゴシック" charset="0"/>
                    <a:cs typeface="ＭＳ Ｐゴシック" charset="0"/>
                  </a:endParaRPr>
                </a:p>
                <a:p>
                  <a:pPr algn="ctr" fontAlgn="auto">
                    <a:spcBef>
                      <a:spcPts val="0"/>
                    </a:spcBef>
                    <a:spcAft>
                      <a:spcPts val="0"/>
                    </a:spcAft>
                    <a:defRPr/>
                  </a:pPr>
                  <a:r>
                    <a:rPr lang="en-US" sz="900" b="1">
                      <a:solidFill>
                        <a:prstClr val="black"/>
                      </a:solidFill>
                      <a:latin typeface="Arial" charset="0"/>
                      <a:ea typeface="ＭＳ Ｐゴシック" charset="0"/>
                      <a:cs typeface="ＭＳ Ｐゴシック" charset="0"/>
                    </a:rPr>
                    <a:t>8,000L</a:t>
                  </a:r>
                </a:p>
              </p:txBody>
            </p:sp>
            <p:sp>
              <p:nvSpPr>
                <p:cNvPr id="34976" name="Line 38"/>
                <p:cNvSpPr>
                  <a:spLocks noChangeShapeType="1"/>
                </p:cNvSpPr>
                <p:nvPr/>
              </p:nvSpPr>
              <p:spPr bwMode="auto">
                <a:xfrm>
                  <a:off x="2112" y="2688"/>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77" name="Line 39"/>
                <p:cNvSpPr>
                  <a:spLocks noChangeShapeType="1"/>
                </p:cNvSpPr>
                <p:nvPr/>
              </p:nvSpPr>
              <p:spPr bwMode="auto">
                <a:xfrm>
                  <a:off x="816" y="2688"/>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962" name="AutoShape 40"/>
              <p:cNvSpPr>
                <a:spLocks noChangeArrowheads="1"/>
              </p:cNvSpPr>
              <p:nvPr/>
            </p:nvSpPr>
            <p:spPr bwMode="auto">
              <a:xfrm>
                <a:off x="96" y="2064"/>
                <a:ext cx="288" cy="144"/>
              </a:xfrm>
              <a:prstGeom prst="rightArrow">
                <a:avLst>
                  <a:gd name="adj1" fmla="val 50000"/>
                  <a:gd name="adj2" fmla="val 50000"/>
                </a:avLst>
              </a:prstGeom>
              <a:solidFill>
                <a:schemeClr val="tx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grpSp>
        <p:grpSp>
          <p:nvGrpSpPr>
            <p:cNvPr id="34829" name="Group 91"/>
            <p:cNvGrpSpPr>
              <a:grpSpLocks/>
            </p:cNvGrpSpPr>
            <p:nvPr/>
          </p:nvGrpSpPr>
          <p:grpSpPr bwMode="auto">
            <a:xfrm>
              <a:off x="0" y="3024"/>
              <a:ext cx="1920" cy="864"/>
              <a:chOff x="96" y="2976"/>
              <a:chExt cx="1920" cy="864"/>
            </a:xfrm>
          </p:grpSpPr>
          <p:sp>
            <p:nvSpPr>
              <p:cNvPr id="94300" name="AutoShape 92"/>
              <p:cNvSpPr>
                <a:spLocks noChangeArrowheads="1"/>
              </p:cNvSpPr>
              <p:nvPr/>
            </p:nvSpPr>
            <p:spPr bwMode="auto">
              <a:xfrm>
                <a:off x="1680" y="2976"/>
                <a:ext cx="336" cy="576"/>
              </a:xfrm>
              <a:prstGeom prst="roundRect">
                <a:avLst>
                  <a:gd name="adj" fmla="val 16667"/>
                </a:avLst>
              </a:prstGeom>
              <a:gradFill rotWithShape="1">
                <a:gsLst>
                  <a:gs pos="0">
                    <a:schemeClr val="bg2"/>
                  </a:gs>
                  <a:gs pos="50000">
                    <a:srgbClr val="FFFF00"/>
                  </a:gs>
                  <a:gs pos="100000">
                    <a:schemeClr val="bg2"/>
                  </a:gs>
                </a:gsLst>
                <a:lin ang="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900" b="1">
                    <a:solidFill>
                      <a:prstClr val="black"/>
                    </a:solidFill>
                    <a:latin typeface="Arial" charset="0"/>
                    <a:ea typeface="ＭＳ Ｐゴシック" charset="0"/>
                    <a:cs typeface="ＭＳ Ｐゴシック" charset="0"/>
                  </a:rPr>
                  <a:t>Eluate</a:t>
                </a:r>
              </a:p>
              <a:p>
                <a:pPr algn="ctr" fontAlgn="auto">
                  <a:spcBef>
                    <a:spcPts val="0"/>
                  </a:spcBef>
                  <a:spcAft>
                    <a:spcPts val="0"/>
                  </a:spcAft>
                  <a:defRPr/>
                </a:pPr>
                <a:r>
                  <a:rPr lang="en-US" sz="900" b="1">
                    <a:solidFill>
                      <a:prstClr val="black"/>
                    </a:solidFill>
                    <a:latin typeface="Arial" charset="0"/>
                    <a:ea typeface="ＭＳ Ｐゴシック" charset="0"/>
                    <a:cs typeface="ＭＳ Ｐゴシック" charset="0"/>
                  </a:rPr>
                  <a:t>Hold </a:t>
                </a:r>
              </a:p>
              <a:p>
                <a:pPr algn="ctr" fontAlgn="auto">
                  <a:spcBef>
                    <a:spcPts val="0"/>
                  </a:spcBef>
                  <a:spcAft>
                    <a:spcPts val="0"/>
                  </a:spcAft>
                  <a:defRPr/>
                </a:pPr>
                <a:r>
                  <a:rPr lang="en-US" sz="900" b="1">
                    <a:solidFill>
                      <a:prstClr val="black"/>
                    </a:solidFill>
                    <a:latin typeface="Arial" charset="0"/>
                    <a:ea typeface="ＭＳ Ｐゴシック" charset="0"/>
                    <a:cs typeface="ＭＳ Ｐゴシック" charset="0"/>
                  </a:rPr>
                  <a:t>Tank</a:t>
                </a:r>
              </a:p>
              <a:p>
                <a:pPr algn="ctr" fontAlgn="auto">
                  <a:spcBef>
                    <a:spcPts val="0"/>
                  </a:spcBef>
                  <a:spcAft>
                    <a:spcPts val="0"/>
                  </a:spcAft>
                  <a:defRPr/>
                </a:pPr>
                <a:endParaRPr lang="en-US" sz="900" b="1">
                  <a:solidFill>
                    <a:prstClr val="black"/>
                  </a:solidFill>
                  <a:latin typeface="Arial" charset="0"/>
                  <a:ea typeface="ＭＳ Ｐゴシック" charset="0"/>
                  <a:cs typeface="ＭＳ Ｐゴシック" charset="0"/>
                </a:endParaRPr>
              </a:p>
              <a:p>
                <a:pPr algn="ctr" fontAlgn="auto">
                  <a:spcBef>
                    <a:spcPts val="0"/>
                  </a:spcBef>
                  <a:spcAft>
                    <a:spcPts val="0"/>
                  </a:spcAft>
                  <a:defRPr/>
                </a:pPr>
                <a:r>
                  <a:rPr lang="en-US" sz="900" b="1">
                    <a:solidFill>
                      <a:prstClr val="black"/>
                    </a:solidFill>
                    <a:latin typeface="Arial" charset="0"/>
                    <a:ea typeface="ＭＳ Ｐゴシック" charset="0"/>
                    <a:cs typeface="ＭＳ Ｐゴシック" charset="0"/>
                  </a:rPr>
                  <a:t>6,000L</a:t>
                </a:r>
              </a:p>
            </p:txBody>
          </p:sp>
          <p:grpSp>
            <p:nvGrpSpPr>
              <p:cNvPr id="34932" name="Group 93"/>
              <p:cNvGrpSpPr>
                <a:grpSpLocks/>
              </p:cNvGrpSpPr>
              <p:nvPr/>
            </p:nvGrpSpPr>
            <p:grpSpPr bwMode="auto">
              <a:xfrm>
                <a:off x="288" y="2976"/>
                <a:ext cx="1392" cy="864"/>
                <a:chOff x="384" y="2976"/>
                <a:chExt cx="1392" cy="864"/>
              </a:xfrm>
            </p:grpSpPr>
            <p:grpSp>
              <p:nvGrpSpPr>
                <p:cNvPr id="34934" name="Group 94"/>
                <p:cNvGrpSpPr>
                  <a:grpSpLocks/>
                </p:cNvGrpSpPr>
                <p:nvPr/>
              </p:nvGrpSpPr>
              <p:grpSpPr bwMode="auto">
                <a:xfrm>
                  <a:off x="1344" y="3120"/>
                  <a:ext cx="336" cy="432"/>
                  <a:chOff x="1872" y="2304"/>
                  <a:chExt cx="384" cy="480"/>
                </a:xfrm>
              </p:grpSpPr>
              <p:sp>
                <p:nvSpPr>
                  <p:cNvPr id="34953" name="Rectangle 95"/>
                  <p:cNvSpPr>
                    <a:spLocks noChangeArrowheads="1"/>
                  </p:cNvSpPr>
                  <p:nvPr/>
                </p:nvSpPr>
                <p:spPr bwMode="auto">
                  <a:xfrm>
                    <a:off x="1920" y="2304"/>
                    <a:ext cx="288" cy="240"/>
                  </a:xfrm>
                  <a:prstGeom prst="rect">
                    <a:avLst/>
                  </a:prstGeom>
                  <a:solidFill>
                    <a:schemeClr val="bg1"/>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954" name="Line 96"/>
                  <p:cNvSpPr>
                    <a:spLocks noChangeShapeType="1"/>
                  </p:cNvSpPr>
                  <p:nvPr/>
                </p:nvSpPr>
                <p:spPr bwMode="auto">
                  <a:xfrm>
                    <a:off x="1872" y="2784"/>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55" name="Line 97"/>
                  <p:cNvSpPr>
                    <a:spLocks noChangeShapeType="1"/>
                  </p:cNvSpPr>
                  <p:nvPr/>
                </p:nvSpPr>
                <p:spPr bwMode="auto">
                  <a:xfrm>
                    <a:off x="1872" y="2304"/>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56" name="Rectangle 98" descr="Large confetti"/>
                  <p:cNvSpPr>
                    <a:spLocks noChangeArrowheads="1"/>
                  </p:cNvSpPr>
                  <p:nvPr/>
                </p:nvSpPr>
                <p:spPr bwMode="auto">
                  <a:xfrm>
                    <a:off x="1920" y="2544"/>
                    <a:ext cx="288" cy="240"/>
                  </a:xfrm>
                  <a:prstGeom prst="rect">
                    <a:avLst/>
                  </a:prstGeom>
                  <a:pattFill prst="lgConfetti">
                    <a:fgClr>
                      <a:schemeClr val="bg2"/>
                    </a:fgClr>
                    <a:bgClr>
                      <a:schemeClr val="bg1"/>
                    </a:bgClr>
                  </a:patt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957" name="Line 99"/>
                  <p:cNvSpPr>
                    <a:spLocks noChangeShapeType="1"/>
                  </p:cNvSpPr>
                  <p:nvPr/>
                </p:nvSpPr>
                <p:spPr bwMode="auto">
                  <a:xfrm>
                    <a:off x="1920" y="2400"/>
                    <a:ext cx="2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58" name="Line 100"/>
                  <p:cNvSpPr>
                    <a:spLocks noChangeShapeType="1"/>
                  </p:cNvSpPr>
                  <p:nvPr/>
                </p:nvSpPr>
                <p:spPr bwMode="auto">
                  <a:xfrm>
                    <a:off x="1920" y="2688"/>
                    <a:ext cx="2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59" name="Line 101"/>
                  <p:cNvSpPr>
                    <a:spLocks noChangeShapeType="1"/>
                  </p:cNvSpPr>
                  <p:nvPr/>
                </p:nvSpPr>
                <p:spPr bwMode="auto">
                  <a:xfrm flipH="1">
                    <a:off x="1920" y="2400"/>
                    <a:ext cx="288" cy="2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60" name="Line 102"/>
                  <p:cNvSpPr>
                    <a:spLocks noChangeShapeType="1"/>
                  </p:cNvSpPr>
                  <p:nvPr/>
                </p:nvSpPr>
                <p:spPr bwMode="auto">
                  <a:xfrm>
                    <a:off x="1920" y="2400"/>
                    <a:ext cx="288" cy="2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935" name="AutoShape 103"/>
                <p:cNvSpPr>
                  <a:spLocks noChangeArrowheads="1"/>
                </p:cNvSpPr>
                <p:nvPr/>
              </p:nvSpPr>
              <p:spPr bwMode="auto">
                <a:xfrm rot="-5400000">
                  <a:off x="408" y="3336"/>
                  <a:ext cx="288" cy="144"/>
                </a:xfrm>
                <a:prstGeom prst="flowChartDelay">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936" name="Text Box 104"/>
                <p:cNvSpPr txBox="1">
                  <a:spLocks noChangeArrowheads="1"/>
                </p:cNvSpPr>
                <p:nvPr/>
              </p:nvSpPr>
              <p:spPr bwMode="auto">
                <a:xfrm>
                  <a:off x="384" y="2976"/>
                  <a:ext cx="3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900" b="1">
                      <a:solidFill>
                        <a:srgbClr val="000000"/>
                      </a:solidFill>
                    </a:rPr>
                    <a:t>Filter</a:t>
                  </a:r>
                </a:p>
              </p:txBody>
            </p:sp>
            <p:sp>
              <p:nvSpPr>
                <p:cNvPr id="34937" name="Rectangle 105" descr="Small checker board"/>
                <p:cNvSpPr>
                  <a:spLocks noChangeArrowheads="1"/>
                </p:cNvSpPr>
                <p:nvPr/>
              </p:nvSpPr>
              <p:spPr bwMode="auto">
                <a:xfrm>
                  <a:off x="528" y="3312"/>
                  <a:ext cx="48" cy="240"/>
                </a:xfrm>
                <a:prstGeom prst="rect">
                  <a:avLst/>
                </a:prstGeom>
                <a:pattFill prst="smCheck">
                  <a:fgClr>
                    <a:schemeClr val="bg2"/>
                  </a:fgClr>
                  <a:bgClr>
                    <a:schemeClr val="bg1"/>
                  </a:bgClr>
                </a:pattFill>
                <a:ln w="38100" cap="rnd">
                  <a:solidFill>
                    <a:schemeClr val="bg2"/>
                  </a:solidFill>
                  <a:prstDash val="sysDot"/>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938" name="Text Box 106"/>
                <p:cNvSpPr txBox="1">
                  <a:spLocks noChangeArrowheads="1"/>
                </p:cNvSpPr>
                <p:nvPr/>
              </p:nvSpPr>
              <p:spPr bwMode="auto">
                <a:xfrm>
                  <a:off x="624" y="3072"/>
                  <a:ext cx="7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900" b="1">
                      <a:solidFill>
                        <a:srgbClr val="000000"/>
                      </a:solidFill>
                    </a:rPr>
                    <a:t>Chromatography Skid</a:t>
                  </a:r>
                </a:p>
              </p:txBody>
            </p:sp>
            <p:grpSp>
              <p:nvGrpSpPr>
                <p:cNvPr id="34939" name="Group 107"/>
                <p:cNvGrpSpPr>
                  <a:grpSpLocks/>
                </p:cNvGrpSpPr>
                <p:nvPr/>
              </p:nvGrpSpPr>
              <p:grpSpPr bwMode="auto">
                <a:xfrm>
                  <a:off x="768" y="3264"/>
                  <a:ext cx="432" cy="288"/>
                  <a:chOff x="1200" y="2640"/>
                  <a:chExt cx="288" cy="240"/>
                </a:xfrm>
              </p:grpSpPr>
              <p:grpSp>
                <p:nvGrpSpPr>
                  <p:cNvPr id="34946" name="Group 108"/>
                  <p:cNvGrpSpPr>
                    <a:grpSpLocks/>
                  </p:cNvGrpSpPr>
                  <p:nvPr/>
                </p:nvGrpSpPr>
                <p:grpSpPr bwMode="auto">
                  <a:xfrm>
                    <a:off x="1200" y="2640"/>
                    <a:ext cx="288" cy="240"/>
                    <a:chOff x="1200" y="2592"/>
                    <a:chExt cx="432" cy="336"/>
                  </a:xfrm>
                </p:grpSpPr>
                <p:sp>
                  <p:nvSpPr>
                    <p:cNvPr id="34950" name="Rectangle 109"/>
                    <p:cNvSpPr>
                      <a:spLocks noChangeArrowheads="1"/>
                    </p:cNvSpPr>
                    <p:nvPr/>
                  </p:nvSpPr>
                  <p:spPr bwMode="auto">
                    <a:xfrm>
                      <a:off x="1200" y="2592"/>
                      <a:ext cx="432" cy="288"/>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951" name="Line 110"/>
                    <p:cNvSpPr>
                      <a:spLocks noChangeShapeType="1"/>
                    </p:cNvSpPr>
                    <p:nvPr/>
                  </p:nvSpPr>
                  <p:spPr bwMode="auto">
                    <a:xfrm>
                      <a:off x="1200" y="2880"/>
                      <a:ext cx="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52" name="Line 111"/>
                    <p:cNvSpPr>
                      <a:spLocks noChangeShapeType="1"/>
                    </p:cNvSpPr>
                    <p:nvPr/>
                  </p:nvSpPr>
                  <p:spPr bwMode="auto">
                    <a:xfrm>
                      <a:off x="1632" y="2880"/>
                      <a:ext cx="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34947" name="Picture 1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 y="2688"/>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48" name="Picture 1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6" y="2688"/>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49" name="Picture 1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 y="2688"/>
                    <a:ext cx="9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940" name="Picture 1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 y="3168"/>
                  <a:ext cx="203" cy="3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941" name="Text Box 116"/>
                <p:cNvSpPr txBox="1">
                  <a:spLocks noChangeArrowheads="1"/>
                </p:cNvSpPr>
                <p:nvPr/>
              </p:nvSpPr>
              <p:spPr bwMode="auto">
                <a:xfrm>
                  <a:off x="576" y="3552"/>
                  <a:ext cx="11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200" b="1">
                      <a:solidFill>
                        <a:srgbClr val="000000"/>
                      </a:solidFill>
                    </a:rPr>
                    <a:t>Protein A Chromatography</a:t>
                  </a:r>
                </a:p>
              </p:txBody>
            </p:sp>
            <p:sp>
              <p:nvSpPr>
                <p:cNvPr id="34942" name="Text Box 117"/>
                <p:cNvSpPr txBox="1">
                  <a:spLocks noChangeArrowheads="1"/>
                </p:cNvSpPr>
                <p:nvPr/>
              </p:nvSpPr>
              <p:spPr bwMode="auto">
                <a:xfrm>
                  <a:off x="1248" y="2976"/>
                  <a:ext cx="52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900" b="1">
                      <a:solidFill>
                        <a:srgbClr val="000000"/>
                      </a:solidFill>
                    </a:rPr>
                    <a:t>Column</a:t>
                  </a:r>
                </a:p>
              </p:txBody>
            </p:sp>
            <p:sp>
              <p:nvSpPr>
                <p:cNvPr id="34943" name="Line 118"/>
                <p:cNvSpPr>
                  <a:spLocks noChangeShapeType="1"/>
                </p:cNvSpPr>
                <p:nvPr/>
              </p:nvSpPr>
              <p:spPr bwMode="auto">
                <a:xfrm>
                  <a:off x="672" y="3360"/>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4" name="Line 119"/>
                <p:cNvSpPr>
                  <a:spLocks noChangeShapeType="1"/>
                </p:cNvSpPr>
                <p:nvPr/>
              </p:nvSpPr>
              <p:spPr bwMode="auto">
                <a:xfrm>
                  <a:off x="1200" y="3360"/>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5" name="Line 120"/>
                <p:cNvSpPr>
                  <a:spLocks noChangeShapeType="1"/>
                </p:cNvSpPr>
                <p:nvPr/>
              </p:nvSpPr>
              <p:spPr bwMode="auto">
                <a:xfrm>
                  <a:off x="1632" y="3360"/>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933" name="AutoShape 121"/>
              <p:cNvSpPr>
                <a:spLocks noChangeArrowheads="1"/>
              </p:cNvSpPr>
              <p:nvPr/>
            </p:nvSpPr>
            <p:spPr bwMode="auto">
              <a:xfrm>
                <a:off x="96" y="3264"/>
                <a:ext cx="192" cy="144"/>
              </a:xfrm>
              <a:prstGeom prst="rightArrow">
                <a:avLst>
                  <a:gd name="adj1" fmla="val 50000"/>
                  <a:gd name="adj2" fmla="val 33333"/>
                </a:avLst>
              </a:prstGeom>
              <a:solidFill>
                <a:schemeClr val="tx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grpSp>
        <p:grpSp>
          <p:nvGrpSpPr>
            <p:cNvPr id="34830" name="Group 122"/>
            <p:cNvGrpSpPr>
              <a:grpSpLocks/>
            </p:cNvGrpSpPr>
            <p:nvPr/>
          </p:nvGrpSpPr>
          <p:grpSpPr bwMode="auto">
            <a:xfrm>
              <a:off x="2544" y="1584"/>
              <a:ext cx="2160" cy="1200"/>
              <a:chOff x="2640" y="1632"/>
              <a:chExt cx="2160" cy="1200"/>
            </a:xfrm>
          </p:grpSpPr>
          <p:sp>
            <p:nvSpPr>
              <p:cNvPr id="34901" name="Line 123"/>
              <p:cNvSpPr>
                <a:spLocks noChangeShapeType="1"/>
              </p:cNvSpPr>
              <p:nvPr/>
            </p:nvSpPr>
            <p:spPr bwMode="auto">
              <a:xfrm>
                <a:off x="2640" y="2352"/>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902" name="Group 124"/>
              <p:cNvGrpSpPr>
                <a:grpSpLocks/>
              </p:cNvGrpSpPr>
              <p:nvPr/>
            </p:nvGrpSpPr>
            <p:grpSpPr bwMode="auto">
              <a:xfrm>
                <a:off x="2736" y="1632"/>
                <a:ext cx="2064" cy="1200"/>
                <a:chOff x="1200" y="2736"/>
                <a:chExt cx="2064" cy="1200"/>
              </a:xfrm>
            </p:grpSpPr>
            <p:grpSp>
              <p:nvGrpSpPr>
                <p:cNvPr id="34903" name="Group 125"/>
                <p:cNvGrpSpPr>
                  <a:grpSpLocks/>
                </p:cNvGrpSpPr>
                <p:nvPr/>
              </p:nvGrpSpPr>
              <p:grpSpPr bwMode="auto">
                <a:xfrm>
                  <a:off x="2076" y="3216"/>
                  <a:ext cx="336" cy="432"/>
                  <a:chOff x="1872" y="2304"/>
                  <a:chExt cx="384" cy="480"/>
                </a:xfrm>
              </p:grpSpPr>
              <p:sp>
                <p:nvSpPr>
                  <p:cNvPr id="34923" name="Rectangle 126"/>
                  <p:cNvSpPr>
                    <a:spLocks noChangeArrowheads="1"/>
                  </p:cNvSpPr>
                  <p:nvPr/>
                </p:nvSpPr>
                <p:spPr bwMode="auto">
                  <a:xfrm>
                    <a:off x="1920" y="2304"/>
                    <a:ext cx="288" cy="240"/>
                  </a:xfrm>
                  <a:prstGeom prst="rect">
                    <a:avLst/>
                  </a:prstGeom>
                  <a:solidFill>
                    <a:schemeClr val="bg1"/>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924" name="Line 127"/>
                  <p:cNvSpPr>
                    <a:spLocks noChangeShapeType="1"/>
                  </p:cNvSpPr>
                  <p:nvPr/>
                </p:nvSpPr>
                <p:spPr bwMode="auto">
                  <a:xfrm>
                    <a:off x="1872" y="2784"/>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5" name="Line 128"/>
                  <p:cNvSpPr>
                    <a:spLocks noChangeShapeType="1"/>
                  </p:cNvSpPr>
                  <p:nvPr/>
                </p:nvSpPr>
                <p:spPr bwMode="auto">
                  <a:xfrm>
                    <a:off x="1872" y="2304"/>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6" name="Rectangle 129" descr="Large confetti"/>
                  <p:cNvSpPr>
                    <a:spLocks noChangeArrowheads="1"/>
                  </p:cNvSpPr>
                  <p:nvPr/>
                </p:nvSpPr>
                <p:spPr bwMode="auto">
                  <a:xfrm>
                    <a:off x="1920" y="2544"/>
                    <a:ext cx="288" cy="240"/>
                  </a:xfrm>
                  <a:prstGeom prst="rect">
                    <a:avLst/>
                  </a:prstGeom>
                  <a:pattFill prst="lgConfetti">
                    <a:fgClr>
                      <a:schemeClr val="bg2"/>
                    </a:fgClr>
                    <a:bgClr>
                      <a:schemeClr val="bg1"/>
                    </a:bgClr>
                  </a:patt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927" name="Line 130"/>
                  <p:cNvSpPr>
                    <a:spLocks noChangeShapeType="1"/>
                  </p:cNvSpPr>
                  <p:nvPr/>
                </p:nvSpPr>
                <p:spPr bwMode="auto">
                  <a:xfrm>
                    <a:off x="1920" y="2400"/>
                    <a:ext cx="2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28" name="Line 131"/>
                  <p:cNvSpPr>
                    <a:spLocks noChangeShapeType="1"/>
                  </p:cNvSpPr>
                  <p:nvPr/>
                </p:nvSpPr>
                <p:spPr bwMode="auto">
                  <a:xfrm>
                    <a:off x="1920" y="2688"/>
                    <a:ext cx="2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29" name="Line 132"/>
                  <p:cNvSpPr>
                    <a:spLocks noChangeShapeType="1"/>
                  </p:cNvSpPr>
                  <p:nvPr/>
                </p:nvSpPr>
                <p:spPr bwMode="auto">
                  <a:xfrm flipH="1">
                    <a:off x="1920" y="2400"/>
                    <a:ext cx="288" cy="2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930" name="Line 133"/>
                  <p:cNvSpPr>
                    <a:spLocks noChangeShapeType="1"/>
                  </p:cNvSpPr>
                  <p:nvPr/>
                </p:nvSpPr>
                <p:spPr bwMode="auto">
                  <a:xfrm>
                    <a:off x="1920" y="2400"/>
                    <a:ext cx="288" cy="2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904" name="AutoShape 134"/>
                <p:cNvSpPr>
                  <a:spLocks noChangeArrowheads="1"/>
                </p:cNvSpPr>
                <p:nvPr/>
              </p:nvSpPr>
              <p:spPr bwMode="auto">
                <a:xfrm rot="-5400000">
                  <a:off x="1140" y="3432"/>
                  <a:ext cx="288" cy="144"/>
                </a:xfrm>
                <a:prstGeom prst="flowChartDelay">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905" name="Rectangle 135" descr="Small checker board"/>
                <p:cNvSpPr>
                  <a:spLocks noChangeArrowheads="1"/>
                </p:cNvSpPr>
                <p:nvPr/>
              </p:nvSpPr>
              <p:spPr bwMode="auto">
                <a:xfrm>
                  <a:off x="1260" y="3408"/>
                  <a:ext cx="48" cy="240"/>
                </a:xfrm>
                <a:prstGeom prst="rect">
                  <a:avLst/>
                </a:prstGeom>
                <a:pattFill prst="smCheck">
                  <a:fgClr>
                    <a:schemeClr val="bg2"/>
                  </a:fgClr>
                  <a:bgClr>
                    <a:schemeClr val="bg1"/>
                  </a:bgClr>
                </a:pattFill>
                <a:ln w="38100" cap="rnd">
                  <a:solidFill>
                    <a:schemeClr val="bg2"/>
                  </a:solidFill>
                  <a:prstDash val="sysDot"/>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906" name="Text Box 136"/>
                <p:cNvSpPr txBox="1">
                  <a:spLocks noChangeArrowheads="1"/>
                </p:cNvSpPr>
                <p:nvPr/>
              </p:nvSpPr>
              <p:spPr bwMode="auto">
                <a:xfrm>
                  <a:off x="1356" y="3168"/>
                  <a:ext cx="7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900" b="1">
                      <a:solidFill>
                        <a:srgbClr val="000000"/>
                      </a:solidFill>
                    </a:rPr>
                    <a:t>Chromatography Skid</a:t>
                  </a:r>
                </a:p>
              </p:txBody>
            </p:sp>
            <p:grpSp>
              <p:nvGrpSpPr>
                <p:cNvPr id="34907" name="Group 137"/>
                <p:cNvGrpSpPr>
                  <a:grpSpLocks/>
                </p:cNvGrpSpPr>
                <p:nvPr/>
              </p:nvGrpSpPr>
              <p:grpSpPr bwMode="auto">
                <a:xfrm>
                  <a:off x="1500" y="3360"/>
                  <a:ext cx="432" cy="288"/>
                  <a:chOff x="1200" y="2640"/>
                  <a:chExt cx="288" cy="240"/>
                </a:xfrm>
              </p:grpSpPr>
              <p:grpSp>
                <p:nvGrpSpPr>
                  <p:cNvPr id="34916" name="Group 138"/>
                  <p:cNvGrpSpPr>
                    <a:grpSpLocks/>
                  </p:cNvGrpSpPr>
                  <p:nvPr/>
                </p:nvGrpSpPr>
                <p:grpSpPr bwMode="auto">
                  <a:xfrm>
                    <a:off x="1200" y="2640"/>
                    <a:ext cx="288" cy="240"/>
                    <a:chOff x="1200" y="2592"/>
                    <a:chExt cx="432" cy="336"/>
                  </a:xfrm>
                </p:grpSpPr>
                <p:sp>
                  <p:nvSpPr>
                    <p:cNvPr id="34920" name="Rectangle 139"/>
                    <p:cNvSpPr>
                      <a:spLocks noChangeArrowheads="1"/>
                    </p:cNvSpPr>
                    <p:nvPr/>
                  </p:nvSpPr>
                  <p:spPr bwMode="auto">
                    <a:xfrm>
                      <a:off x="1200" y="2592"/>
                      <a:ext cx="432" cy="288"/>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921" name="Line 140"/>
                    <p:cNvSpPr>
                      <a:spLocks noChangeShapeType="1"/>
                    </p:cNvSpPr>
                    <p:nvPr/>
                  </p:nvSpPr>
                  <p:spPr bwMode="auto">
                    <a:xfrm>
                      <a:off x="1200" y="2880"/>
                      <a:ext cx="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2" name="Line 141"/>
                    <p:cNvSpPr>
                      <a:spLocks noChangeShapeType="1"/>
                    </p:cNvSpPr>
                    <p:nvPr/>
                  </p:nvSpPr>
                  <p:spPr bwMode="auto">
                    <a:xfrm>
                      <a:off x="1632" y="2880"/>
                      <a:ext cx="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34917" name="Picture 1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 y="2688"/>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8" name="Picture 1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6" y="2688"/>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9" name="Picture 1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 y="2688"/>
                    <a:ext cx="9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908" name="Picture 1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 y="3264"/>
                  <a:ext cx="203" cy="3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909" name="Text Box 146"/>
                <p:cNvSpPr txBox="1">
                  <a:spLocks noChangeArrowheads="1"/>
                </p:cNvSpPr>
                <p:nvPr/>
              </p:nvSpPr>
              <p:spPr bwMode="auto">
                <a:xfrm>
                  <a:off x="1980" y="3072"/>
                  <a:ext cx="52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900" b="1">
                      <a:solidFill>
                        <a:srgbClr val="000000"/>
                      </a:solidFill>
                    </a:rPr>
                    <a:t>Column</a:t>
                  </a:r>
                </a:p>
              </p:txBody>
            </p:sp>
            <p:sp>
              <p:nvSpPr>
                <p:cNvPr id="34910" name="Line 147"/>
                <p:cNvSpPr>
                  <a:spLocks noChangeShapeType="1"/>
                </p:cNvSpPr>
                <p:nvPr/>
              </p:nvSpPr>
              <p:spPr bwMode="auto">
                <a:xfrm>
                  <a:off x="1404" y="3456"/>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11" name="Line 148"/>
                <p:cNvSpPr>
                  <a:spLocks noChangeShapeType="1"/>
                </p:cNvSpPr>
                <p:nvPr/>
              </p:nvSpPr>
              <p:spPr bwMode="auto">
                <a:xfrm>
                  <a:off x="1932" y="3456"/>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57" name="AutoShape 149"/>
                <p:cNvSpPr>
                  <a:spLocks noChangeArrowheads="1"/>
                </p:cNvSpPr>
                <p:nvPr/>
              </p:nvSpPr>
              <p:spPr bwMode="auto">
                <a:xfrm>
                  <a:off x="2736" y="2736"/>
                  <a:ext cx="528" cy="864"/>
                </a:xfrm>
                <a:prstGeom prst="roundRect">
                  <a:avLst>
                    <a:gd name="adj" fmla="val 16667"/>
                  </a:avLst>
                </a:prstGeom>
                <a:gradFill rotWithShape="1">
                  <a:gsLst>
                    <a:gs pos="0">
                      <a:schemeClr val="tx1"/>
                    </a:gs>
                    <a:gs pos="50000">
                      <a:srgbClr val="FFFF00"/>
                    </a:gs>
                    <a:gs pos="100000">
                      <a:schemeClr val="tx1"/>
                    </a:gs>
                  </a:gsLst>
                  <a:lin ang="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900" b="1">
                      <a:solidFill>
                        <a:prstClr val="black"/>
                      </a:solidFill>
                      <a:latin typeface="Arial" charset="0"/>
                      <a:ea typeface="ＭＳ Ｐゴシック" charset="0"/>
                      <a:cs typeface="ＭＳ Ｐゴシック" charset="0"/>
                    </a:rPr>
                    <a:t>Eluate</a:t>
                  </a:r>
                </a:p>
                <a:p>
                  <a:pPr algn="ctr" fontAlgn="auto">
                    <a:spcBef>
                      <a:spcPts val="0"/>
                    </a:spcBef>
                    <a:spcAft>
                      <a:spcPts val="0"/>
                    </a:spcAft>
                    <a:defRPr/>
                  </a:pPr>
                  <a:r>
                    <a:rPr lang="en-US" sz="900" b="1">
                      <a:solidFill>
                        <a:prstClr val="black"/>
                      </a:solidFill>
                      <a:latin typeface="Arial" charset="0"/>
                      <a:ea typeface="ＭＳ Ｐゴシック" charset="0"/>
                      <a:cs typeface="ＭＳ Ｐゴシック" charset="0"/>
                    </a:rPr>
                    <a:t>Hold </a:t>
                  </a:r>
                </a:p>
                <a:p>
                  <a:pPr algn="ctr" fontAlgn="auto">
                    <a:spcBef>
                      <a:spcPts val="0"/>
                    </a:spcBef>
                    <a:spcAft>
                      <a:spcPts val="0"/>
                    </a:spcAft>
                    <a:defRPr/>
                  </a:pPr>
                  <a:r>
                    <a:rPr lang="en-US" sz="900" b="1">
                      <a:solidFill>
                        <a:prstClr val="black"/>
                      </a:solidFill>
                      <a:latin typeface="Arial" charset="0"/>
                      <a:ea typeface="ＭＳ Ｐゴシック" charset="0"/>
                      <a:cs typeface="ＭＳ Ｐゴシック" charset="0"/>
                    </a:rPr>
                    <a:t>Tank</a:t>
                  </a:r>
                </a:p>
                <a:p>
                  <a:pPr algn="ctr" fontAlgn="auto">
                    <a:spcBef>
                      <a:spcPts val="0"/>
                    </a:spcBef>
                    <a:spcAft>
                      <a:spcPts val="0"/>
                    </a:spcAft>
                    <a:defRPr/>
                  </a:pPr>
                  <a:endParaRPr lang="en-US" sz="900" b="1">
                    <a:solidFill>
                      <a:prstClr val="black"/>
                    </a:solidFill>
                    <a:latin typeface="Arial" charset="0"/>
                    <a:ea typeface="ＭＳ Ｐゴシック" charset="0"/>
                    <a:cs typeface="ＭＳ Ｐゴシック" charset="0"/>
                  </a:endParaRPr>
                </a:p>
                <a:p>
                  <a:pPr algn="ctr" fontAlgn="auto">
                    <a:spcBef>
                      <a:spcPts val="0"/>
                    </a:spcBef>
                    <a:spcAft>
                      <a:spcPts val="0"/>
                    </a:spcAft>
                    <a:defRPr/>
                  </a:pPr>
                  <a:r>
                    <a:rPr lang="en-US" sz="900" b="1">
                      <a:solidFill>
                        <a:prstClr val="black"/>
                      </a:solidFill>
                      <a:latin typeface="Arial" charset="0"/>
                      <a:ea typeface="ＭＳ Ｐゴシック" charset="0"/>
                      <a:cs typeface="ＭＳ Ｐゴシック" charset="0"/>
                    </a:rPr>
                    <a:t>20,000L</a:t>
                  </a:r>
                </a:p>
              </p:txBody>
            </p:sp>
            <p:sp>
              <p:nvSpPr>
                <p:cNvPr id="34913" name="Line 150"/>
                <p:cNvSpPr>
                  <a:spLocks noChangeShapeType="1"/>
                </p:cNvSpPr>
                <p:nvPr/>
              </p:nvSpPr>
              <p:spPr bwMode="auto">
                <a:xfrm>
                  <a:off x="2364" y="3456"/>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14" name="Text Box 151"/>
                <p:cNvSpPr txBox="1">
                  <a:spLocks noChangeArrowheads="1"/>
                </p:cNvSpPr>
                <p:nvPr/>
              </p:nvSpPr>
              <p:spPr bwMode="auto">
                <a:xfrm>
                  <a:off x="1308" y="3648"/>
                  <a:ext cx="1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200" b="1">
                      <a:solidFill>
                        <a:srgbClr val="000000"/>
                      </a:solidFill>
                    </a:rPr>
                    <a:t>Hydrophobic Interaction  Chromatography (HIC)</a:t>
                  </a:r>
                </a:p>
              </p:txBody>
            </p:sp>
            <p:sp>
              <p:nvSpPr>
                <p:cNvPr id="94360" name="AutoShape 152"/>
                <p:cNvSpPr>
                  <a:spLocks noChangeArrowheads="1"/>
                </p:cNvSpPr>
                <p:nvPr/>
              </p:nvSpPr>
              <p:spPr bwMode="auto">
                <a:xfrm>
                  <a:off x="2496" y="2832"/>
                  <a:ext cx="528" cy="864"/>
                </a:xfrm>
                <a:prstGeom prst="roundRect">
                  <a:avLst>
                    <a:gd name="adj" fmla="val 16667"/>
                  </a:avLst>
                </a:prstGeom>
                <a:gradFill rotWithShape="1">
                  <a:gsLst>
                    <a:gs pos="0">
                      <a:schemeClr val="tx1"/>
                    </a:gs>
                    <a:gs pos="50000">
                      <a:srgbClr val="FFFF00"/>
                    </a:gs>
                    <a:gs pos="100000">
                      <a:schemeClr val="tx1"/>
                    </a:gs>
                  </a:gsLst>
                  <a:lin ang="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900" b="1">
                      <a:solidFill>
                        <a:prstClr val="black"/>
                      </a:solidFill>
                      <a:latin typeface="Arial" charset="0"/>
                      <a:ea typeface="ＭＳ Ｐゴシック" charset="0"/>
                      <a:cs typeface="ＭＳ Ｐゴシック" charset="0"/>
                    </a:rPr>
                    <a:t>Eluate</a:t>
                  </a:r>
                </a:p>
                <a:p>
                  <a:pPr algn="ctr" fontAlgn="auto">
                    <a:spcBef>
                      <a:spcPts val="0"/>
                    </a:spcBef>
                    <a:spcAft>
                      <a:spcPts val="0"/>
                    </a:spcAft>
                    <a:defRPr/>
                  </a:pPr>
                  <a:r>
                    <a:rPr lang="en-US" sz="900" b="1">
                      <a:solidFill>
                        <a:prstClr val="black"/>
                      </a:solidFill>
                      <a:latin typeface="Arial" charset="0"/>
                      <a:ea typeface="ＭＳ Ｐゴシック" charset="0"/>
                      <a:cs typeface="ＭＳ Ｐゴシック" charset="0"/>
                    </a:rPr>
                    <a:t>Hold </a:t>
                  </a:r>
                </a:p>
                <a:p>
                  <a:pPr algn="ctr" fontAlgn="auto">
                    <a:spcBef>
                      <a:spcPts val="0"/>
                    </a:spcBef>
                    <a:spcAft>
                      <a:spcPts val="0"/>
                    </a:spcAft>
                    <a:defRPr/>
                  </a:pPr>
                  <a:r>
                    <a:rPr lang="en-US" sz="900" b="1">
                      <a:solidFill>
                        <a:prstClr val="black"/>
                      </a:solidFill>
                      <a:latin typeface="Arial" charset="0"/>
                      <a:ea typeface="ＭＳ Ｐゴシック" charset="0"/>
                      <a:cs typeface="ＭＳ Ｐゴシック" charset="0"/>
                    </a:rPr>
                    <a:t>Tank</a:t>
                  </a:r>
                </a:p>
                <a:p>
                  <a:pPr algn="ctr" fontAlgn="auto">
                    <a:spcBef>
                      <a:spcPts val="0"/>
                    </a:spcBef>
                    <a:spcAft>
                      <a:spcPts val="0"/>
                    </a:spcAft>
                    <a:defRPr/>
                  </a:pPr>
                  <a:endParaRPr lang="en-US" sz="900" b="1">
                    <a:solidFill>
                      <a:prstClr val="black"/>
                    </a:solidFill>
                    <a:latin typeface="Arial" charset="0"/>
                    <a:ea typeface="ＭＳ Ｐゴシック" charset="0"/>
                    <a:cs typeface="ＭＳ Ｐゴシック" charset="0"/>
                  </a:endParaRPr>
                </a:p>
                <a:p>
                  <a:pPr algn="ctr" fontAlgn="auto">
                    <a:spcBef>
                      <a:spcPts val="0"/>
                    </a:spcBef>
                    <a:spcAft>
                      <a:spcPts val="0"/>
                    </a:spcAft>
                    <a:defRPr/>
                  </a:pPr>
                  <a:r>
                    <a:rPr lang="en-US" sz="900" b="1">
                      <a:solidFill>
                        <a:prstClr val="black"/>
                      </a:solidFill>
                      <a:latin typeface="Arial" charset="0"/>
                      <a:ea typeface="ＭＳ Ｐゴシック" charset="0"/>
                      <a:cs typeface="ＭＳ Ｐゴシック" charset="0"/>
                    </a:rPr>
                    <a:t>20,000L</a:t>
                  </a:r>
                </a:p>
              </p:txBody>
            </p:sp>
          </p:grpSp>
        </p:grpSp>
        <p:grpSp>
          <p:nvGrpSpPr>
            <p:cNvPr id="34831" name="Group 153"/>
            <p:cNvGrpSpPr>
              <a:grpSpLocks/>
            </p:cNvGrpSpPr>
            <p:nvPr/>
          </p:nvGrpSpPr>
          <p:grpSpPr bwMode="auto">
            <a:xfrm>
              <a:off x="4560" y="1536"/>
              <a:ext cx="1056" cy="768"/>
              <a:chOff x="4608" y="1584"/>
              <a:chExt cx="1056" cy="768"/>
            </a:xfrm>
          </p:grpSpPr>
          <p:grpSp>
            <p:nvGrpSpPr>
              <p:cNvPr id="34891" name="Group 154"/>
              <p:cNvGrpSpPr>
                <a:grpSpLocks/>
              </p:cNvGrpSpPr>
              <p:nvPr/>
            </p:nvGrpSpPr>
            <p:grpSpPr bwMode="auto">
              <a:xfrm>
                <a:off x="4608" y="1632"/>
                <a:ext cx="1056" cy="720"/>
                <a:chOff x="4608" y="1632"/>
                <a:chExt cx="1056" cy="720"/>
              </a:xfrm>
            </p:grpSpPr>
            <p:sp>
              <p:nvSpPr>
                <p:cNvPr id="34893" name="Line 155"/>
                <p:cNvSpPr>
                  <a:spLocks noChangeShapeType="1"/>
                </p:cNvSpPr>
                <p:nvPr/>
              </p:nvSpPr>
              <p:spPr bwMode="auto">
                <a:xfrm flipH="1">
                  <a:off x="4608" y="1680"/>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94" name="Line 156"/>
                <p:cNvSpPr>
                  <a:spLocks noChangeShapeType="1"/>
                </p:cNvSpPr>
                <p:nvPr/>
              </p:nvSpPr>
              <p:spPr bwMode="auto">
                <a:xfrm flipH="1">
                  <a:off x="4752" y="1872"/>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4895" name="Group 157"/>
                <p:cNvGrpSpPr>
                  <a:grpSpLocks/>
                </p:cNvGrpSpPr>
                <p:nvPr/>
              </p:nvGrpSpPr>
              <p:grpSpPr bwMode="auto">
                <a:xfrm>
                  <a:off x="4944" y="1632"/>
                  <a:ext cx="720" cy="720"/>
                  <a:chOff x="4944" y="1632"/>
                  <a:chExt cx="720" cy="720"/>
                </a:xfrm>
              </p:grpSpPr>
              <p:sp>
                <p:nvSpPr>
                  <p:cNvPr id="34896" name="AutoShape 158"/>
                  <p:cNvSpPr>
                    <a:spLocks noChangeArrowheads="1"/>
                  </p:cNvSpPr>
                  <p:nvPr/>
                </p:nvSpPr>
                <p:spPr bwMode="auto">
                  <a:xfrm>
                    <a:off x="5280" y="2208"/>
                    <a:ext cx="288" cy="144"/>
                  </a:xfrm>
                  <a:prstGeom prst="rightArrow">
                    <a:avLst>
                      <a:gd name="adj1" fmla="val 50000"/>
                      <a:gd name="adj2" fmla="val 50000"/>
                    </a:avLst>
                  </a:prstGeom>
                  <a:solidFill>
                    <a:schemeClr val="tx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grpSp>
                <p:nvGrpSpPr>
                  <p:cNvPr id="34897" name="Group 159"/>
                  <p:cNvGrpSpPr>
                    <a:grpSpLocks/>
                  </p:cNvGrpSpPr>
                  <p:nvPr/>
                </p:nvGrpSpPr>
                <p:grpSpPr bwMode="auto">
                  <a:xfrm>
                    <a:off x="4944" y="1632"/>
                    <a:ext cx="720" cy="288"/>
                    <a:chOff x="4896" y="1440"/>
                    <a:chExt cx="720" cy="288"/>
                  </a:xfrm>
                </p:grpSpPr>
                <p:sp>
                  <p:nvSpPr>
                    <p:cNvPr id="94368" name="AutoShape 160"/>
                    <p:cNvSpPr>
                      <a:spLocks noChangeArrowheads="1"/>
                    </p:cNvSpPr>
                    <p:nvPr/>
                  </p:nvSpPr>
                  <p:spPr bwMode="auto">
                    <a:xfrm flipH="1">
                      <a:off x="4992" y="1632"/>
                      <a:ext cx="288" cy="96"/>
                    </a:xfrm>
                    <a:prstGeom prst="homePlate">
                      <a:avLst>
                        <a:gd name="adj" fmla="val 75000"/>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solidFill>
                          <a:prstClr val="black"/>
                        </a:solidFill>
                        <a:latin typeface="Calibri"/>
                        <a:ea typeface="ＭＳ Ｐゴシック" charset="0"/>
                        <a:cs typeface="ＭＳ Ｐゴシック" charset="0"/>
                      </a:endParaRPr>
                    </a:p>
                  </p:txBody>
                </p:sp>
                <p:sp>
                  <p:nvSpPr>
                    <p:cNvPr id="94369" name="AutoShape 161"/>
                    <p:cNvSpPr>
                      <a:spLocks noChangeArrowheads="1"/>
                    </p:cNvSpPr>
                    <p:nvPr/>
                  </p:nvSpPr>
                  <p:spPr bwMode="auto">
                    <a:xfrm flipH="1">
                      <a:off x="4896" y="1440"/>
                      <a:ext cx="240" cy="96"/>
                    </a:xfrm>
                    <a:prstGeom prst="homePlate">
                      <a:avLst>
                        <a:gd name="adj" fmla="val 62500"/>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solidFill>
                          <a:prstClr val="black"/>
                        </a:solidFill>
                        <a:latin typeface="Calibri"/>
                        <a:ea typeface="ＭＳ Ｐゴシック" charset="0"/>
                        <a:cs typeface="ＭＳ Ｐゴシック" charset="0"/>
                      </a:endParaRPr>
                    </a:p>
                  </p:txBody>
                </p:sp>
                <p:sp>
                  <p:nvSpPr>
                    <p:cNvPr id="34900" name="Rectangle 162"/>
                    <p:cNvSpPr>
                      <a:spLocks noChangeArrowheads="1"/>
                    </p:cNvSpPr>
                    <p:nvPr/>
                  </p:nvSpPr>
                  <p:spPr bwMode="auto">
                    <a:xfrm>
                      <a:off x="5136" y="1440"/>
                      <a:ext cx="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800" b="1">
                          <a:solidFill>
                            <a:srgbClr val="000000"/>
                          </a:solidFill>
                        </a:rPr>
                        <a:t>Viral Inactivation</a:t>
                      </a:r>
                    </a:p>
                  </p:txBody>
                </p:sp>
              </p:grpSp>
            </p:grpSp>
          </p:grpSp>
          <p:sp>
            <p:nvSpPr>
              <p:cNvPr id="34892" name="Rectangle 163"/>
              <p:cNvSpPr>
                <a:spLocks noChangeArrowheads="1"/>
              </p:cNvSpPr>
              <p:nvPr/>
            </p:nvSpPr>
            <p:spPr bwMode="auto">
              <a:xfrm>
                <a:off x="4944" y="1584"/>
                <a:ext cx="672" cy="384"/>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grpSp>
        <p:grpSp>
          <p:nvGrpSpPr>
            <p:cNvPr id="34832" name="Group 164"/>
            <p:cNvGrpSpPr>
              <a:grpSpLocks/>
            </p:cNvGrpSpPr>
            <p:nvPr/>
          </p:nvGrpSpPr>
          <p:grpSpPr bwMode="auto">
            <a:xfrm>
              <a:off x="2928" y="3024"/>
              <a:ext cx="1680" cy="960"/>
              <a:chOff x="3024" y="2976"/>
              <a:chExt cx="1680" cy="960"/>
            </a:xfrm>
          </p:grpSpPr>
          <p:sp>
            <p:nvSpPr>
              <p:cNvPr id="94373" name="AutoShape 165"/>
              <p:cNvSpPr>
                <a:spLocks noChangeArrowheads="1"/>
              </p:cNvSpPr>
              <p:nvPr/>
            </p:nvSpPr>
            <p:spPr bwMode="auto">
              <a:xfrm>
                <a:off x="4416" y="3072"/>
                <a:ext cx="288" cy="480"/>
              </a:xfrm>
              <a:prstGeom prst="roundRect">
                <a:avLst>
                  <a:gd name="adj" fmla="val 16667"/>
                </a:avLst>
              </a:prstGeom>
              <a:gradFill rotWithShape="1">
                <a:gsLst>
                  <a:gs pos="0">
                    <a:schemeClr val="bg2"/>
                  </a:gs>
                  <a:gs pos="50000">
                    <a:srgbClr val="FFFF00"/>
                  </a:gs>
                  <a:gs pos="100000">
                    <a:schemeClr val="bg2"/>
                  </a:gs>
                </a:gsLst>
                <a:lin ang="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800" b="1">
                    <a:solidFill>
                      <a:prstClr val="black"/>
                    </a:solidFill>
                    <a:latin typeface="Arial" charset="0"/>
                    <a:ea typeface="ＭＳ Ｐゴシック" charset="0"/>
                    <a:cs typeface="ＭＳ Ｐゴシック" charset="0"/>
                  </a:rPr>
                  <a:t>Eluate</a:t>
                </a:r>
              </a:p>
              <a:p>
                <a:pPr algn="ctr" fontAlgn="auto">
                  <a:spcBef>
                    <a:spcPts val="0"/>
                  </a:spcBef>
                  <a:spcAft>
                    <a:spcPts val="0"/>
                  </a:spcAft>
                  <a:defRPr/>
                </a:pPr>
                <a:r>
                  <a:rPr lang="en-US" sz="800" b="1">
                    <a:solidFill>
                      <a:prstClr val="black"/>
                    </a:solidFill>
                    <a:latin typeface="Arial" charset="0"/>
                    <a:ea typeface="ＭＳ Ｐゴシック" charset="0"/>
                    <a:cs typeface="ＭＳ Ｐゴシック" charset="0"/>
                  </a:rPr>
                  <a:t>Hold </a:t>
                </a:r>
              </a:p>
              <a:p>
                <a:pPr algn="ctr" fontAlgn="auto">
                  <a:spcBef>
                    <a:spcPts val="0"/>
                  </a:spcBef>
                  <a:spcAft>
                    <a:spcPts val="0"/>
                  </a:spcAft>
                  <a:defRPr/>
                </a:pPr>
                <a:r>
                  <a:rPr lang="en-US" sz="800" b="1">
                    <a:solidFill>
                      <a:prstClr val="black"/>
                    </a:solidFill>
                    <a:latin typeface="Arial" charset="0"/>
                    <a:ea typeface="ＭＳ Ｐゴシック" charset="0"/>
                    <a:cs typeface="ＭＳ Ｐゴシック" charset="0"/>
                  </a:rPr>
                  <a:t>Tank</a:t>
                </a:r>
              </a:p>
              <a:p>
                <a:pPr algn="ctr" fontAlgn="auto">
                  <a:spcBef>
                    <a:spcPts val="0"/>
                  </a:spcBef>
                  <a:spcAft>
                    <a:spcPts val="0"/>
                  </a:spcAft>
                  <a:defRPr/>
                </a:pPr>
                <a:endParaRPr lang="en-US" sz="800" b="1">
                  <a:solidFill>
                    <a:prstClr val="black"/>
                  </a:solidFill>
                  <a:latin typeface="Arial" charset="0"/>
                  <a:ea typeface="ＭＳ Ｐゴシック" charset="0"/>
                  <a:cs typeface="ＭＳ Ｐゴシック" charset="0"/>
                </a:endParaRPr>
              </a:p>
              <a:p>
                <a:pPr algn="ctr" fontAlgn="auto">
                  <a:spcBef>
                    <a:spcPts val="0"/>
                  </a:spcBef>
                  <a:spcAft>
                    <a:spcPts val="0"/>
                  </a:spcAft>
                  <a:defRPr/>
                </a:pPr>
                <a:r>
                  <a:rPr lang="en-US" sz="800" b="1">
                    <a:solidFill>
                      <a:prstClr val="black"/>
                    </a:solidFill>
                    <a:latin typeface="Arial" charset="0"/>
                    <a:ea typeface="ＭＳ Ｐゴシック" charset="0"/>
                    <a:cs typeface="ＭＳ Ｐゴシック" charset="0"/>
                  </a:rPr>
                  <a:t>5,000L</a:t>
                </a:r>
              </a:p>
            </p:txBody>
          </p:sp>
          <p:grpSp>
            <p:nvGrpSpPr>
              <p:cNvPr id="34863" name="Group 166"/>
              <p:cNvGrpSpPr>
                <a:grpSpLocks/>
              </p:cNvGrpSpPr>
              <p:nvPr/>
            </p:nvGrpSpPr>
            <p:grpSpPr bwMode="auto">
              <a:xfrm>
                <a:off x="3024" y="2976"/>
                <a:ext cx="1392" cy="960"/>
                <a:chOff x="3120" y="2976"/>
                <a:chExt cx="1392" cy="960"/>
              </a:xfrm>
            </p:grpSpPr>
            <p:grpSp>
              <p:nvGrpSpPr>
                <p:cNvPr id="34864" name="Group 167"/>
                <p:cNvGrpSpPr>
                  <a:grpSpLocks/>
                </p:cNvGrpSpPr>
                <p:nvPr/>
              </p:nvGrpSpPr>
              <p:grpSpPr bwMode="auto">
                <a:xfrm>
                  <a:off x="4080" y="3120"/>
                  <a:ext cx="336" cy="432"/>
                  <a:chOff x="1872" y="2304"/>
                  <a:chExt cx="384" cy="480"/>
                </a:xfrm>
              </p:grpSpPr>
              <p:sp>
                <p:nvSpPr>
                  <p:cNvPr id="34883" name="Rectangle 168"/>
                  <p:cNvSpPr>
                    <a:spLocks noChangeArrowheads="1"/>
                  </p:cNvSpPr>
                  <p:nvPr/>
                </p:nvSpPr>
                <p:spPr bwMode="auto">
                  <a:xfrm>
                    <a:off x="1920" y="2304"/>
                    <a:ext cx="288" cy="240"/>
                  </a:xfrm>
                  <a:prstGeom prst="rect">
                    <a:avLst/>
                  </a:prstGeom>
                  <a:solidFill>
                    <a:schemeClr val="bg1"/>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884" name="Line 169"/>
                  <p:cNvSpPr>
                    <a:spLocks noChangeShapeType="1"/>
                  </p:cNvSpPr>
                  <p:nvPr/>
                </p:nvSpPr>
                <p:spPr bwMode="auto">
                  <a:xfrm>
                    <a:off x="1872" y="2784"/>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5" name="Line 170"/>
                  <p:cNvSpPr>
                    <a:spLocks noChangeShapeType="1"/>
                  </p:cNvSpPr>
                  <p:nvPr/>
                </p:nvSpPr>
                <p:spPr bwMode="auto">
                  <a:xfrm>
                    <a:off x="1872" y="2304"/>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6" name="Rectangle 171" descr="Large confetti"/>
                  <p:cNvSpPr>
                    <a:spLocks noChangeArrowheads="1"/>
                  </p:cNvSpPr>
                  <p:nvPr/>
                </p:nvSpPr>
                <p:spPr bwMode="auto">
                  <a:xfrm>
                    <a:off x="1920" y="2544"/>
                    <a:ext cx="288" cy="240"/>
                  </a:xfrm>
                  <a:prstGeom prst="rect">
                    <a:avLst/>
                  </a:prstGeom>
                  <a:pattFill prst="lgConfetti">
                    <a:fgClr>
                      <a:schemeClr val="bg2"/>
                    </a:fgClr>
                    <a:bgClr>
                      <a:schemeClr val="bg1"/>
                    </a:bgClr>
                  </a:patt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887" name="Line 172"/>
                  <p:cNvSpPr>
                    <a:spLocks noChangeShapeType="1"/>
                  </p:cNvSpPr>
                  <p:nvPr/>
                </p:nvSpPr>
                <p:spPr bwMode="auto">
                  <a:xfrm>
                    <a:off x="1920" y="2400"/>
                    <a:ext cx="2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88" name="Line 173"/>
                  <p:cNvSpPr>
                    <a:spLocks noChangeShapeType="1"/>
                  </p:cNvSpPr>
                  <p:nvPr/>
                </p:nvSpPr>
                <p:spPr bwMode="auto">
                  <a:xfrm>
                    <a:off x="1920" y="2688"/>
                    <a:ext cx="2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89" name="Line 174"/>
                  <p:cNvSpPr>
                    <a:spLocks noChangeShapeType="1"/>
                  </p:cNvSpPr>
                  <p:nvPr/>
                </p:nvSpPr>
                <p:spPr bwMode="auto">
                  <a:xfrm flipH="1">
                    <a:off x="1920" y="2400"/>
                    <a:ext cx="288" cy="2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90" name="Line 175"/>
                  <p:cNvSpPr>
                    <a:spLocks noChangeShapeType="1"/>
                  </p:cNvSpPr>
                  <p:nvPr/>
                </p:nvSpPr>
                <p:spPr bwMode="auto">
                  <a:xfrm>
                    <a:off x="1920" y="2400"/>
                    <a:ext cx="288" cy="2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865" name="AutoShape 176"/>
                <p:cNvSpPr>
                  <a:spLocks noChangeArrowheads="1"/>
                </p:cNvSpPr>
                <p:nvPr/>
              </p:nvSpPr>
              <p:spPr bwMode="auto">
                <a:xfrm rot="-5400000">
                  <a:off x="3144" y="3336"/>
                  <a:ext cx="288" cy="144"/>
                </a:xfrm>
                <a:prstGeom prst="flowChartDelay">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866" name="Text Box 177"/>
                <p:cNvSpPr txBox="1">
                  <a:spLocks noChangeArrowheads="1"/>
                </p:cNvSpPr>
                <p:nvPr/>
              </p:nvSpPr>
              <p:spPr bwMode="auto">
                <a:xfrm>
                  <a:off x="3120" y="2976"/>
                  <a:ext cx="3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900" b="1">
                      <a:solidFill>
                        <a:srgbClr val="000000"/>
                      </a:solidFill>
                    </a:rPr>
                    <a:t>Filter</a:t>
                  </a:r>
                </a:p>
              </p:txBody>
            </p:sp>
            <p:sp>
              <p:nvSpPr>
                <p:cNvPr id="34867" name="Rectangle 178" descr="Small checker board"/>
                <p:cNvSpPr>
                  <a:spLocks noChangeArrowheads="1"/>
                </p:cNvSpPr>
                <p:nvPr/>
              </p:nvSpPr>
              <p:spPr bwMode="auto">
                <a:xfrm>
                  <a:off x="3264" y="3312"/>
                  <a:ext cx="48" cy="240"/>
                </a:xfrm>
                <a:prstGeom prst="rect">
                  <a:avLst/>
                </a:prstGeom>
                <a:pattFill prst="smCheck">
                  <a:fgClr>
                    <a:schemeClr val="bg2"/>
                  </a:fgClr>
                  <a:bgClr>
                    <a:schemeClr val="bg1"/>
                  </a:bgClr>
                </a:pattFill>
                <a:ln w="38100" cap="rnd">
                  <a:solidFill>
                    <a:schemeClr val="bg2"/>
                  </a:solidFill>
                  <a:prstDash val="sysDot"/>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868" name="Text Box 179"/>
                <p:cNvSpPr txBox="1">
                  <a:spLocks noChangeArrowheads="1"/>
                </p:cNvSpPr>
                <p:nvPr/>
              </p:nvSpPr>
              <p:spPr bwMode="auto">
                <a:xfrm>
                  <a:off x="3360" y="3072"/>
                  <a:ext cx="7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900" b="1">
                      <a:solidFill>
                        <a:srgbClr val="000000"/>
                      </a:solidFill>
                    </a:rPr>
                    <a:t>Chromatography Skid</a:t>
                  </a:r>
                </a:p>
              </p:txBody>
            </p:sp>
            <p:grpSp>
              <p:nvGrpSpPr>
                <p:cNvPr id="34869" name="Group 180"/>
                <p:cNvGrpSpPr>
                  <a:grpSpLocks/>
                </p:cNvGrpSpPr>
                <p:nvPr/>
              </p:nvGrpSpPr>
              <p:grpSpPr bwMode="auto">
                <a:xfrm>
                  <a:off x="3504" y="3264"/>
                  <a:ext cx="432" cy="288"/>
                  <a:chOff x="1200" y="2640"/>
                  <a:chExt cx="288" cy="240"/>
                </a:xfrm>
              </p:grpSpPr>
              <p:grpSp>
                <p:nvGrpSpPr>
                  <p:cNvPr id="34876" name="Group 181"/>
                  <p:cNvGrpSpPr>
                    <a:grpSpLocks/>
                  </p:cNvGrpSpPr>
                  <p:nvPr/>
                </p:nvGrpSpPr>
                <p:grpSpPr bwMode="auto">
                  <a:xfrm>
                    <a:off x="1200" y="2640"/>
                    <a:ext cx="288" cy="240"/>
                    <a:chOff x="1200" y="2592"/>
                    <a:chExt cx="432" cy="336"/>
                  </a:xfrm>
                </p:grpSpPr>
                <p:sp>
                  <p:nvSpPr>
                    <p:cNvPr id="34880" name="Rectangle 182"/>
                    <p:cNvSpPr>
                      <a:spLocks noChangeArrowheads="1"/>
                    </p:cNvSpPr>
                    <p:nvPr/>
                  </p:nvSpPr>
                  <p:spPr bwMode="auto">
                    <a:xfrm>
                      <a:off x="1200" y="2592"/>
                      <a:ext cx="432" cy="288"/>
                    </a:xfrm>
                    <a:prstGeom prst="rect">
                      <a:avLst/>
                    </a:prstGeom>
                    <a:solidFill>
                      <a:schemeClr val="bg1"/>
                    </a:solidFill>
                    <a:ln w="1270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sp>
                  <p:nvSpPr>
                    <p:cNvPr id="34881" name="Line 183"/>
                    <p:cNvSpPr>
                      <a:spLocks noChangeShapeType="1"/>
                    </p:cNvSpPr>
                    <p:nvPr/>
                  </p:nvSpPr>
                  <p:spPr bwMode="auto">
                    <a:xfrm>
                      <a:off x="1200" y="2880"/>
                      <a:ext cx="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2" name="Line 184"/>
                    <p:cNvSpPr>
                      <a:spLocks noChangeShapeType="1"/>
                    </p:cNvSpPr>
                    <p:nvPr/>
                  </p:nvSpPr>
                  <p:spPr bwMode="auto">
                    <a:xfrm>
                      <a:off x="1632" y="2880"/>
                      <a:ext cx="0" cy="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34877" name="Picture 1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 y="2688"/>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8" name="Picture 18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6" y="2688"/>
                    <a:ext cx="10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79" name="Picture 1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 y="2688"/>
                    <a:ext cx="9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70" name="Picture 1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4" y="3168"/>
                  <a:ext cx="203" cy="3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71" name="Text Box 189"/>
                <p:cNvSpPr txBox="1">
                  <a:spLocks noChangeArrowheads="1"/>
                </p:cNvSpPr>
                <p:nvPr/>
              </p:nvSpPr>
              <p:spPr bwMode="auto">
                <a:xfrm>
                  <a:off x="3312" y="3552"/>
                  <a:ext cx="1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200" b="1">
                      <a:solidFill>
                        <a:srgbClr val="000000"/>
                      </a:solidFill>
                    </a:rPr>
                    <a:t>Anion Exchange Chromatography   </a:t>
                  </a:r>
                  <a:r>
                    <a:rPr lang="en-US" altLang="en-US" sz="1000" b="1">
                      <a:solidFill>
                        <a:srgbClr val="000000"/>
                      </a:solidFill>
                    </a:rPr>
                    <a:t>(QFF - Fast Flow) </a:t>
                  </a:r>
                </a:p>
              </p:txBody>
            </p:sp>
            <p:sp>
              <p:nvSpPr>
                <p:cNvPr id="34872" name="Text Box 190"/>
                <p:cNvSpPr txBox="1">
                  <a:spLocks noChangeArrowheads="1"/>
                </p:cNvSpPr>
                <p:nvPr/>
              </p:nvSpPr>
              <p:spPr bwMode="auto">
                <a:xfrm>
                  <a:off x="3984" y="2976"/>
                  <a:ext cx="52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900" b="1">
                      <a:solidFill>
                        <a:srgbClr val="000000"/>
                      </a:solidFill>
                    </a:rPr>
                    <a:t>Column</a:t>
                  </a:r>
                </a:p>
              </p:txBody>
            </p:sp>
            <p:sp>
              <p:nvSpPr>
                <p:cNvPr id="34873" name="Line 191"/>
                <p:cNvSpPr>
                  <a:spLocks noChangeShapeType="1"/>
                </p:cNvSpPr>
                <p:nvPr/>
              </p:nvSpPr>
              <p:spPr bwMode="auto">
                <a:xfrm>
                  <a:off x="3408" y="3360"/>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4" name="Line 192"/>
                <p:cNvSpPr>
                  <a:spLocks noChangeShapeType="1"/>
                </p:cNvSpPr>
                <p:nvPr/>
              </p:nvSpPr>
              <p:spPr bwMode="auto">
                <a:xfrm>
                  <a:off x="3936" y="3360"/>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5" name="Line 193"/>
                <p:cNvSpPr>
                  <a:spLocks noChangeShapeType="1"/>
                </p:cNvSpPr>
                <p:nvPr/>
              </p:nvSpPr>
              <p:spPr bwMode="auto">
                <a:xfrm>
                  <a:off x="4368" y="3360"/>
                  <a:ext cx="1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4833" name="Line 194"/>
            <p:cNvSpPr>
              <a:spLocks noChangeShapeType="1"/>
            </p:cNvSpPr>
            <p:nvPr/>
          </p:nvSpPr>
          <p:spPr bwMode="auto">
            <a:xfrm>
              <a:off x="2928" y="3408"/>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34" name="Group 195"/>
            <p:cNvGrpSpPr>
              <a:grpSpLocks/>
            </p:cNvGrpSpPr>
            <p:nvPr/>
          </p:nvGrpSpPr>
          <p:grpSpPr bwMode="auto">
            <a:xfrm>
              <a:off x="1920" y="3168"/>
              <a:ext cx="1008" cy="576"/>
              <a:chOff x="2016" y="3120"/>
              <a:chExt cx="1008" cy="576"/>
            </a:xfrm>
          </p:grpSpPr>
          <p:sp>
            <p:nvSpPr>
              <p:cNvPr id="94404" name="AutoShape 196"/>
              <p:cNvSpPr>
                <a:spLocks noChangeArrowheads="1"/>
              </p:cNvSpPr>
              <p:nvPr/>
            </p:nvSpPr>
            <p:spPr bwMode="auto">
              <a:xfrm>
                <a:off x="2688" y="3120"/>
                <a:ext cx="336" cy="432"/>
              </a:xfrm>
              <a:prstGeom prst="roundRect">
                <a:avLst>
                  <a:gd name="adj" fmla="val 16667"/>
                </a:avLst>
              </a:prstGeom>
              <a:gradFill rotWithShape="1">
                <a:gsLst>
                  <a:gs pos="0">
                    <a:schemeClr val="accent2"/>
                  </a:gs>
                  <a:gs pos="50000">
                    <a:schemeClr val="bg1"/>
                  </a:gs>
                  <a:gs pos="100000">
                    <a:schemeClr val="accent2"/>
                  </a:gs>
                </a:gsLst>
                <a:lin ang="0" scaled="1"/>
              </a:gra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fontAlgn="auto">
                  <a:spcBef>
                    <a:spcPts val="0"/>
                  </a:spcBef>
                  <a:spcAft>
                    <a:spcPts val="0"/>
                  </a:spcAft>
                  <a:defRPr/>
                </a:pPr>
                <a:r>
                  <a:rPr lang="en-US" sz="800" b="1">
                    <a:solidFill>
                      <a:prstClr val="black"/>
                    </a:solidFill>
                    <a:latin typeface="Arial" charset="0"/>
                    <a:ea typeface="ＭＳ Ｐゴシック" charset="0"/>
                    <a:cs typeface="ＭＳ Ｐゴシック" charset="0"/>
                  </a:rPr>
                  <a:t>Post-viral</a:t>
                </a:r>
              </a:p>
              <a:p>
                <a:pPr algn="ctr" fontAlgn="auto">
                  <a:spcBef>
                    <a:spcPts val="0"/>
                  </a:spcBef>
                  <a:spcAft>
                    <a:spcPts val="0"/>
                  </a:spcAft>
                  <a:defRPr/>
                </a:pPr>
                <a:r>
                  <a:rPr lang="en-US" sz="800" b="1">
                    <a:solidFill>
                      <a:prstClr val="black"/>
                    </a:solidFill>
                    <a:latin typeface="Arial" charset="0"/>
                    <a:ea typeface="ＭＳ Ｐゴシック" charset="0"/>
                    <a:cs typeface="ＭＳ Ｐゴシック" charset="0"/>
                  </a:rPr>
                  <a:t>Hold</a:t>
                </a:r>
              </a:p>
              <a:p>
                <a:pPr algn="ctr" fontAlgn="auto">
                  <a:spcBef>
                    <a:spcPts val="0"/>
                  </a:spcBef>
                  <a:spcAft>
                    <a:spcPts val="0"/>
                  </a:spcAft>
                  <a:defRPr/>
                </a:pPr>
                <a:r>
                  <a:rPr lang="en-US" sz="800" b="1">
                    <a:solidFill>
                      <a:prstClr val="black"/>
                    </a:solidFill>
                    <a:latin typeface="Arial" charset="0"/>
                    <a:ea typeface="ＭＳ Ｐゴシック" charset="0"/>
                    <a:cs typeface="ＭＳ Ｐゴシック" charset="0"/>
                  </a:rPr>
                  <a:t>Vessel</a:t>
                </a:r>
              </a:p>
              <a:p>
                <a:pPr algn="ctr" fontAlgn="auto">
                  <a:spcBef>
                    <a:spcPts val="0"/>
                  </a:spcBef>
                  <a:spcAft>
                    <a:spcPts val="0"/>
                  </a:spcAft>
                  <a:defRPr/>
                </a:pPr>
                <a:r>
                  <a:rPr lang="en-US" sz="800" b="1">
                    <a:solidFill>
                      <a:prstClr val="black"/>
                    </a:solidFill>
                    <a:latin typeface="Arial" charset="0"/>
                    <a:ea typeface="ＭＳ Ｐゴシック" charset="0"/>
                    <a:cs typeface="ＭＳ Ｐゴシック" charset="0"/>
                  </a:rPr>
                  <a:t>3,000L</a:t>
                </a:r>
              </a:p>
            </p:txBody>
          </p:sp>
          <p:grpSp>
            <p:nvGrpSpPr>
              <p:cNvPr id="34852" name="Group 197"/>
              <p:cNvGrpSpPr>
                <a:grpSpLocks/>
              </p:cNvGrpSpPr>
              <p:nvPr/>
            </p:nvGrpSpPr>
            <p:grpSpPr bwMode="auto">
              <a:xfrm>
                <a:off x="2016" y="3120"/>
                <a:ext cx="672" cy="576"/>
                <a:chOff x="1920" y="3120"/>
                <a:chExt cx="672" cy="576"/>
              </a:xfrm>
            </p:grpSpPr>
            <p:sp>
              <p:nvSpPr>
                <p:cNvPr id="34853" name="Line 198"/>
                <p:cNvSpPr>
                  <a:spLocks noChangeShapeType="1"/>
                </p:cNvSpPr>
                <p:nvPr/>
              </p:nvSpPr>
              <p:spPr bwMode="auto">
                <a:xfrm>
                  <a:off x="1920" y="3360"/>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4" name="Line 199"/>
                <p:cNvSpPr>
                  <a:spLocks noChangeShapeType="1"/>
                </p:cNvSpPr>
                <p:nvPr/>
              </p:nvSpPr>
              <p:spPr bwMode="auto">
                <a:xfrm>
                  <a:off x="2496" y="3360"/>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5" name="Line 200"/>
                <p:cNvSpPr>
                  <a:spLocks noChangeShapeType="1"/>
                </p:cNvSpPr>
                <p:nvPr/>
              </p:nvSpPr>
              <p:spPr bwMode="auto">
                <a:xfrm>
                  <a:off x="2112" y="3408"/>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56" name="Group 201"/>
                <p:cNvGrpSpPr>
                  <a:grpSpLocks/>
                </p:cNvGrpSpPr>
                <p:nvPr/>
              </p:nvGrpSpPr>
              <p:grpSpPr bwMode="auto">
                <a:xfrm>
                  <a:off x="2016" y="3216"/>
                  <a:ext cx="480" cy="336"/>
                  <a:chOff x="2928" y="3216"/>
                  <a:chExt cx="384" cy="240"/>
                </a:xfrm>
              </p:grpSpPr>
              <p:sp>
                <p:nvSpPr>
                  <p:cNvPr id="94410" name="Rectangle 202"/>
                  <p:cNvSpPr>
                    <a:spLocks noChangeArrowheads="1"/>
                  </p:cNvSpPr>
                  <p:nvPr/>
                </p:nvSpPr>
                <p:spPr bwMode="auto">
                  <a:xfrm>
                    <a:off x="3216" y="3216"/>
                    <a:ext cx="96" cy="240"/>
                  </a:xfrm>
                  <a:prstGeom prst="rect">
                    <a:avLst/>
                  </a:prstGeom>
                  <a:gradFill rotWithShape="1">
                    <a:gsLst>
                      <a:gs pos="0">
                        <a:schemeClr val="tx1"/>
                      </a:gs>
                      <a:gs pos="50000">
                        <a:schemeClr val="bg1"/>
                      </a:gs>
                      <a:gs pos="100000">
                        <a:schemeClr val="tx1"/>
                      </a:gs>
                    </a:gsLst>
                    <a:lin ang="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solidFill>
                        <a:prstClr val="black"/>
                      </a:solidFill>
                      <a:latin typeface="Calibri"/>
                      <a:ea typeface="ＭＳ Ｐゴシック" charset="0"/>
                      <a:cs typeface="ＭＳ Ｐゴシック" charset="0"/>
                    </a:endParaRPr>
                  </a:p>
                </p:txBody>
              </p:sp>
              <p:pic>
                <p:nvPicPr>
                  <p:cNvPr id="34860" name="Picture 2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2" y="3264"/>
                    <a:ext cx="102"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412" name="Rectangle 204"/>
                  <p:cNvSpPr>
                    <a:spLocks noChangeArrowheads="1"/>
                  </p:cNvSpPr>
                  <p:nvPr/>
                </p:nvSpPr>
                <p:spPr bwMode="auto">
                  <a:xfrm>
                    <a:off x="2928" y="3216"/>
                    <a:ext cx="96" cy="240"/>
                  </a:xfrm>
                  <a:prstGeom prst="rect">
                    <a:avLst/>
                  </a:prstGeom>
                  <a:gradFill rotWithShape="1">
                    <a:gsLst>
                      <a:gs pos="0">
                        <a:schemeClr val="tx1"/>
                      </a:gs>
                      <a:gs pos="50000">
                        <a:schemeClr val="bg1"/>
                      </a:gs>
                      <a:gs pos="100000">
                        <a:schemeClr val="tx1"/>
                      </a:gs>
                    </a:gsLst>
                    <a:lin ang="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solidFill>
                        <a:prstClr val="black"/>
                      </a:solidFill>
                      <a:latin typeface="Calibri"/>
                      <a:ea typeface="ＭＳ Ｐゴシック" charset="0"/>
                      <a:cs typeface="ＭＳ Ｐゴシック" charset="0"/>
                    </a:endParaRPr>
                  </a:p>
                </p:txBody>
              </p:sp>
            </p:grpSp>
            <p:sp>
              <p:nvSpPr>
                <p:cNvPr id="34857" name="Rectangle 205"/>
                <p:cNvSpPr>
                  <a:spLocks noChangeArrowheads="1"/>
                </p:cNvSpPr>
                <p:nvPr/>
              </p:nvSpPr>
              <p:spPr bwMode="auto">
                <a:xfrm>
                  <a:off x="1968" y="3552"/>
                  <a:ext cx="57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800" b="1">
                      <a:solidFill>
                        <a:srgbClr val="000000"/>
                      </a:solidFill>
                    </a:rPr>
                    <a:t>Viral Filtering</a:t>
                  </a:r>
                </a:p>
              </p:txBody>
            </p:sp>
            <p:sp>
              <p:nvSpPr>
                <p:cNvPr id="34858" name="Rectangle 206"/>
                <p:cNvSpPr>
                  <a:spLocks noChangeArrowheads="1"/>
                </p:cNvSpPr>
                <p:nvPr/>
              </p:nvSpPr>
              <p:spPr bwMode="auto">
                <a:xfrm>
                  <a:off x="1968" y="3120"/>
                  <a:ext cx="576" cy="576"/>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grpSp>
        </p:grpSp>
        <p:grpSp>
          <p:nvGrpSpPr>
            <p:cNvPr id="34835" name="Group 207"/>
            <p:cNvGrpSpPr>
              <a:grpSpLocks/>
            </p:cNvGrpSpPr>
            <p:nvPr/>
          </p:nvGrpSpPr>
          <p:grpSpPr bwMode="auto">
            <a:xfrm>
              <a:off x="4608" y="3168"/>
              <a:ext cx="576" cy="644"/>
              <a:chOff x="4704" y="3120"/>
              <a:chExt cx="576" cy="644"/>
            </a:xfrm>
          </p:grpSpPr>
          <p:sp>
            <p:nvSpPr>
              <p:cNvPr id="34843" name="Rectangle 208"/>
              <p:cNvSpPr>
                <a:spLocks noChangeArrowheads="1"/>
              </p:cNvSpPr>
              <p:nvPr/>
            </p:nvSpPr>
            <p:spPr bwMode="auto">
              <a:xfrm>
                <a:off x="4704" y="3552"/>
                <a:ext cx="57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800" b="1">
                    <a:solidFill>
                      <a:srgbClr val="000000"/>
                    </a:solidFill>
                  </a:rPr>
                  <a:t>Ultra Filtration</a:t>
                </a:r>
              </a:p>
              <a:p>
                <a:pPr algn="ctr" eaLnBrk="1" hangingPunct="1"/>
                <a:r>
                  <a:rPr lang="en-US" altLang="en-US" sz="800" b="1">
                    <a:solidFill>
                      <a:srgbClr val="000000"/>
                    </a:solidFill>
                  </a:rPr>
                  <a:t>Diafiltration</a:t>
                </a:r>
              </a:p>
            </p:txBody>
          </p:sp>
          <p:grpSp>
            <p:nvGrpSpPr>
              <p:cNvPr id="34844" name="Group 209"/>
              <p:cNvGrpSpPr>
                <a:grpSpLocks/>
              </p:cNvGrpSpPr>
              <p:nvPr/>
            </p:nvGrpSpPr>
            <p:grpSpPr bwMode="auto">
              <a:xfrm>
                <a:off x="4704" y="3120"/>
                <a:ext cx="528" cy="624"/>
                <a:chOff x="4704" y="3120"/>
                <a:chExt cx="528" cy="624"/>
              </a:xfrm>
            </p:grpSpPr>
            <p:sp>
              <p:nvSpPr>
                <p:cNvPr id="34845" name="Line 210"/>
                <p:cNvSpPr>
                  <a:spLocks noChangeShapeType="1"/>
                </p:cNvSpPr>
                <p:nvPr/>
              </p:nvSpPr>
              <p:spPr bwMode="auto">
                <a:xfrm>
                  <a:off x="4704" y="3360"/>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46" name="Group 211"/>
                <p:cNvGrpSpPr>
                  <a:grpSpLocks/>
                </p:cNvGrpSpPr>
                <p:nvPr/>
              </p:nvGrpSpPr>
              <p:grpSpPr bwMode="auto">
                <a:xfrm>
                  <a:off x="4800" y="3216"/>
                  <a:ext cx="312" cy="336"/>
                  <a:chOff x="4704" y="3216"/>
                  <a:chExt cx="312" cy="336"/>
                </a:xfrm>
              </p:grpSpPr>
              <p:sp>
                <p:nvSpPr>
                  <p:cNvPr id="34848" name="Line 212"/>
                  <p:cNvSpPr>
                    <a:spLocks noChangeShapeType="1"/>
                  </p:cNvSpPr>
                  <p:nvPr/>
                </p:nvSpPr>
                <p:spPr bwMode="auto">
                  <a:xfrm>
                    <a:off x="4800" y="34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21" name="Rectangle 213"/>
                  <p:cNvSpPr>
                    <a:spLocks noChangeArrowheads="1"/>
                  </p:cNvSpPr>
                  <p:nvPr/>
                </p:nvSpPr>
                <p:spPr bwMode="auto">
                  <a:xfrm>
                    <a:off x="4896" y="3216"/>
                    <a:ext cx="120" cy="336"/>
                  </a:xfrm>
                  <a:prstGeom prst="rect">
                    <a:avLst/>
                  </a:prstGeom>
                  <a:gradFill rotWithShape="1">
                    <a:gsLst>
                      <a:gs pos="0">
                        <a:schemeClr val="tx1"/>
                      </a:gs>
                      <a:gs pos="50000">
                        <a:schemeClr val="bg1"/>
                      </a:gs>
                      <a:gs pos="100000">
                        <a:schemeClr val="tx1"/>
                      </a:gs>
                    </a:gsLst>
                    <a:lin ang="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solidFill>
                        <a:prstClr val="black"/>
                      </a:solidFill>
                      <a:latin typeface="Calibri"/>
                      <a:ea typeface="ＭＳ Ｐゴシック" charset="0"/>
                      <a:cs typeface="ＭＳ Ｐゴシック" charset="0"/>
                    </a:endParaRPr>
                  </a:p>
                </p:txBody>
              </p:sp>
              <p:sp>
                <p:nvSpPr>
                  <p:cNvPr id="94422" name="Rectangle 214"/>
                  <p:cNvSpPr>
                    <a:spLocks noChangeArrowheads="1"/>
                  </p:cNvSpPr>
                  <p:nvPr/>
                </p:nvSpPr>
                <p:spPr bwMode="auto">
                  <a:xfrm>
                    <a:off x="4704" y="3216"/>
                    <a:ext cx="120" cy="336"/>
                  </a:xfrm>
                  <a:prstGeom prst="rect">
                    <a:avLst/>
                  </a:prstGeom>
                  <a:gradFill rotWithShape="1">
                    <a:gsLst>
                      <a:gs pos="0">
                        <a:schemeClr val="tx1"/>
                      </a:gs>
                      <a:gs pos="50000">
                        <a:schemeClr val="bg1"/>
                      </a:gs>
                      <a:gs pos="100000">
                        <a:schemeClr val="tx1"/>
                      </a:gs>
                    </a:gsLst>
                    <a:lin ang="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solidFill>
                        <a:prstClr val="black"/>
                      </a:solidFill>
                      <a:latin typeface="Calibri"/>
                      <a:ea typeface="ＭＳ Ｐゴシック" charset="0"/>
                      <a:cs typeface="ＭＳ Ｐゴシック" charset="0"/>
                    </a:endParaRPr>
                  </a:p>
                </p:txBody>
              </p:sp>
            </p:grpSp>
            <p:sp>
              <p:nvSpPr>
                <p:cNvPr id="34847" name="AutoShape 215"/>
                <p:cNvSpPr>
                  <a:spLocks noChangeArrowheads="1"/>
                </p:cNvSpPr>
                <p:nvPr/>
              </p:nvSpPr>
              <p:spPr bwMode="auto">
                <a:xfrm>
                  <a:off x="4704" y="3120"/>
                  <a:ext cx="528" cy="624"/>
                </a:xfrm>
                <a:prstGeom prst="roundRect">
                  <a:avLst>
                    <a:gd name="adj" fmla="val 16667"/>
                  </a:avLst>
                </a:pr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solidFill>
                      <a:srgbClr val="000000"/>
                    </a:solidFill>
                    <a:latin typeface="Calibri" panose="020F0502020204030204" pitchFamily="34" charset="0"/>
                  </a:endParaRPr>
                </a:p>
              </p:txBody>
            </p:sp>
          </p:grpSp>
        </p:grpSp>
        <p:grpSp>
          <p:nvGrpSpPr>
            <p:cNvPr id="34836" name="Group 230"/>
            <p:cNvGrpSpPr>
              <a:grpSpLocks/>
            </p:cNvGrpSpPr>
            <p:nvPr/>
          </p:nvGrpSpPr>
          <p:grpSpPr bwMode="auto">
            <a:xfrm>
              <a:off x="5136" y="3360"/>
              <a:ext cx="432" cy="490"/>
              <a:chOff x="5232" y="3312"/>
              <a:chExt cx="432" cy="490"/>
            </a:xfrm>
          </p:grpSpPr>
          <p:sp>
            <p:nvSpPr>
              <p:cNvPr id="94439" name="AutoShape 231"/>
              <p:cNvSpPr>
                <a:spLocks noChangeArrowheads="1"/>
              </p:cNvSpPr>
              <p:nvPr/>
            </p:nvSpPr>
            <p:spPr bwMode="auto">
              <a:xfrm flipV="1">
                <a:off x="5328" y="3312"/>
                <a:ext cx="336"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CC6600">
                      <a:alpha val="99001"/>
                    </a:srgbClr>
                  </a:gs>
                  <a:gs pos="50000">
                    <a:srgbClr val="FFFF00"/>
                  </a:gs>
                  <a:gs pos="100000">
                    <a:srgbClr val="CC6600">
                      <a:alpha val="99001"/>
                    </a:srgbClr>
                  </a:gs>
                </a:gsLst>
                <a:lin ang="0" scaled="1"/>
              </a:gradFill>
              <a:ln w="9525">
                <a:solidFill>
                  <a:srgbClr val="CC6600"/>
                </a:solidFill>
                <a:miter lim="800000"/>
                <a:headEnd/>
                <a:tailEnd/>
              </a:ln>
              <a:effectLst/>
            </p:spPr>
            <p:txBody>
              <a:bodyPr wrap="none" anchor="ctr"/>
              <a:lstStyle/>
              <a:p>
                <a:pPr fontAlgn="auto">
                  <a:spcBef>
                    <a:spcPts val="0"/>
                  </a:spcBef>
                  <a:spcAft>
                    <a:spcPts val="0"/>
                  </a:spcAft>
                  <a:defRPr/>
                </a:pPr>
                <a:endParaRPr lang="en-US">
                  <a:solidFill>
                    <a:prstClr val="black"/>
                  </a:solidFill>
                  <a:latin typeface="Calibri"/>
                  <a:ea typeface="ＭＳ Ｐゴシック" charset="0"/>
                  <a:cs typeface="ＭＳ Ｐゴシック" charset="0"/>
                </a:endParaRPr>
              </a:p>
            </p:txBody>
          </p:sp>
          <p:sp>
            <p:nvSpPr>
              <p:cNvPr id="34841" name="Text Box 232"/>
              <p:cNvSpPr txBox="1">
                <a:spLocks noChangeArrowheads="1"/>
              </p:cNvSpPr>
              <p:nvPr/>
            </p:nvSpPr>
            <p:spPr bwMode="auto">
              <a:xfrm>
                <a:off x="5328" y="3552"/>
                <a:ext cx="3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000" b="1">
                    <a:solidFill>
                      <a:srgbClr val="000000"/>
                    </a:solidFill>
                  </a:rPr>
                  <a:t>Bulk Fill</a:t>
                </a:r>
              </a:p>
            </p:txBody>
          </p:sp>
          <p:sp>
            <p:nvSpPr>
              <p:cNvPr id="34842" name="Line 233"/>
              <p:cNvSpPr>
                <a:spLocks noChangeShapeType="1"/>
              </p:cNvSpPr>
              <p:nvPr/>
            </p:nvSpPr>
            <p:spPr bwMode="auto">
              <a:xfrm>
                <a:off x="5232" y="33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837" name="Rectangle 236"/>
            <p:cNvSpPr>
              <a:spLocks noChangeArrowheads="1"/>
            </p:cNvSpPr>
            <p:nvPr/>
          </p:nvSpPr>
          <p:spPr bwMode="auto">
            <a:xfrm>
              <a:off x="2256" y="2736"/>
              <a:ext cx="9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b="1" dirty="0"/>
                <a:t>Purification</a:t>
              </a:r>
            </a:p>
          </p:txBody>
        </p:sp>
      </p:grpSp>
      <p:sp>
        <p:nvSpPr>
          <p:cNvPr id="94449" name="Text Box 241"/>
          <p:cNvSpPr txBox="1">
            <a:spLocks noChangeArrowheads="1"/>
          </p:cNvSpPr>
          <p:nvPr/>
        </p:nvSpPr>
        <p:spPr bwMode="auto">
          <a:xfrm>
            <a:off x="609600" y="2362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800" b="1">
                <a:solidFill>
                  <a:srgbClr val="CC3300"/>
                </a:solidFill>
              </a:rPr>
              <a:t>24 days</a:t>
            </a:r>
          </a:p>
        </p:txBody>
      </p:sp>
      <p:sp>
        <p:nvSpPr>
          <p:cNvPr id="94450" name="Text Box 242"/>
          <p:cNvSpPr txBox="1">
            <a:spLocks noChangeArrowheads="1"/>
          </p:cNvSpPr>
          <p:nvPr/>
        </p:nvSpPr>
        <p:spPr bwMode="auto">
          <a:xfrm>
            <a:off x="3581400" y="2362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800" b="1">
                <a:solidFill>
                  <a:srgbClr val="CC3300"/>
                </a:solidFill>
              </a:rPr>
              <a:t>31 days</a:t>
            </a:r>
          </a:p>
        </p:txBody>
      </p:sp>
      <p:sp>
        <p:nvSpPr>
          <p:cNvPr id="94451" name="Text Box 243"/>
          <p:cNvSpPr txBox="1">
            <a:spLocks noChangeArrowheads="1"/>
          </p:cNvSpPr>
          <p:nvPr/>
        </p:nvSpPr>
        <p:spPr bwMode="auto">
          <a:xfrm>
            <a:off x="3048000" y="60198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800" b="1">
                <a:solidFill>
                  <a:srgbClr val="CC3300"/>
                </a:solidFill>
              </a:rPr>
              <a:t>8 days</a:t>
            </a:r>
          </a:p>
        </p:txBody>
      </p:sp>
      <p:sp>
        <p:nvSpPr>
          <p:cNvPr id="94452" name="Text Box 244"/>
          <p:cNvSpPr txBox="1">
            <a:spLocks noChangeArrowheads="1"/>
          </p:cNvSpPr>
          <p:nvPr/>
        </p:nvSpPr>
        <p:spPr bwMode="auto">
          <a:xfrm>
            <a:off x="7315200" y="304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1800" b="1">
                <a:solidFill>
                  <a:srgbClr val="CC3300"/>
                </a:solidFill>
              </a:rPr>
              <a:t>1 day</a:t>
            </a:r>
          </a:p>
        </p:txBody>
      </p:sp>
      <p:sp>
        <p:nvSpPr>
          <p:cNvPr id="34825" name="Text Box 245"/>
          <p:cNvSpPr txBox="1">
            <a:spLocks noChangeArrowheads="1"/>
          </p:cNvSpPr>
          <p:nvPr/>
        </p:nvSpPr>
        <p:spPr bwMode="auto">
          <a:xfrm>
            <a:off x="0" y="0"/>
            <a:ext cx="586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altLang="en-US" sz="2000">
                <a:solidFill>
                  <a:srgbClr val="000000"/>
                </a:solidFill>
              </a:rPr>
              <a:t>Upstream/Downstream Manufacturing EXAMPLE</a:t>
            </a:r>
          </a:p>
        </p:txBody>
      </p:sp>
      <p:pic>
        <p:nvPicPr>
          <p:cNvPr id="94454" name="Picture 246" descr="Orencia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200" y="3951288"/>
            <a:ext cx="1320800" cy="942975"/>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4449"/>
                                        </p:tgtEl>
                                        <p:attrNameLst>
                                          <p:attrName>style.visibility</p:attrName>
                                        </p:attrNameLst>
                                      </p:cBhvr>
                                      <p:to>
                                        <p:strVal val="visible"/>
                                      </p:to>
                                    </p:set>
                                    <p:animEffect transition="in" filter="dissolve">
                                      <p:cBhvr>
                                        <p:cTn id="31" dur="500"/>
                                        <p:tgtEl>
                                          <p:spTgt spid="9444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4450"/>
                                        </p:tgtEl>
                                        <p:attrNameLst>
                                          <p:attrName>style.visibility</p:attrName>
                                        </p:attrNameLst>
                                      </p:cBhvr>
                                      <p:to>
                                        <p:strVal val="visible"/>
                                      </p:to>
                                    </p:set>
                                    <p:animEffect transition="in" filter="dissolve">
                                      <p:cBhvr>
                                        <p:cTn id="36" dur="500"/>
                                        <p:tgtEl>
                                          <p:spTgt spid="944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4452"/>
                                        </p:tgtEl>
                                        <p:attrNameLst>
                                          <p:attrName>style.visibility</p:attrName>
                                        </p:attrNameLst>
                                      </p:cBhvr>
                                      <p:to>
                                        <p:strVal val="visible"/>
                                      </p:to>
                                    </p:set>
                                    <p:animEffect transition="in" filter="dissolve">
                                      <p:cBhvr>
                                        <p:cTn id="41" dur="500"/>
                                        <p:tgtEl>
                                          <p:spTgt spid="9445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94451"/>
                                        </p:tgtEl>
                                        <p:attrNameLst>
                                          <p:attrName>style.visibility</p:attrName>
                                        </p:attrNameLst>
                                      </p:cBhvr>
                                      <p:to>
                                        <p:strVal val="visible"/>
                                      </p:to>
                                    </p:set>
                                    <p:animEffect transition="in" filter="dissolve">
                                      <p:cBhvr>
                                        <p:cTn id="46" dur="500"/>
                                        <p:tgtEl>
                                          <p:spTgt spid="9445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94454"/>
                                        </p:tgtEl>
                                        <p:attrNameLst>
                                          <p:attrName>style.visibility</p:attrName>
                                        </p:attrNameLst>
                                      </p:cBhvr>
                                      <p:to>
                                        <p:strVal val="visible"/>
                                      </p:to>
                                    </p:set>
                                    <p:anim calcmode="lin" valueType="num">
                                      <p:cBhvr additive="base">
                                        <p:cTn id="51" dur="500" fill="hold"/>
                                        <p:tgtEl>
                                          <p:spTgt spid="94454"/>
                                        </p:tgtEl>
                                        <p:attrNameLst>
                                          <p:attrName>ppt_x</p:attrName>
                                        </p:attrNameLst>
                                      </p:cBhvr>
                                      <p:tavLst>
                                        <p:tav tm="0">
                                          <p:val>
                                            <p:strVal val="#ppt_x"/>
                                          </p:val>
                                        </p:tav>
                                        <p:tav tm="100000">
                                          <p:val>
                                            <p:strVal val="#ppt_x"/>
                                          </p:val>
                                        </p:tav>
                                      </p:tavLst>
                                    </p:anim>
                                    <p:anim calcmode="lin" valueType="num">
                                      <p:cBhvr additive="base">
                                        <p:cTn id="52" dur="500" fill="hold"/>
                                        <p:tgtEl>
                                          <p:spTgt spid="94454"/>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94454"/>
                                        </p:tgtEl>
                                        <p:attrNameLst>
                                          <p:attrName>style.visibility</p:attrName>
                                        </p:attrNameLst>
                                      </p:cBhvr>
                                      <p:to>
                                        <p:strVal val="visible"/>
                                      </p:to>
                                    </p:set>
                                    <p:animEffect transition="in" filter="dissolve">
                                      <p:cBhvr>
                                        <p:cTn id="57" dur="500"/>
                                        <p:tgtEl>
                                          <p:spTgt spid="9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49" grpId="0"/>
      <p:bldP spid="94450" grpId="0"/>
      <p:bldP spid="94451" grpId="0"/>
      <p:bldP spid="944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ctrTitle"/>
          </p:nvPr>
        </p:nvSpPr>
        <p:spPr/>
        <p:txBody>
          <a:bodyPr/>
          <a:lstStyle/>
          <a:p>
            <a:r>
              <a:rPr lang="en-US" altLang="en-US" smtClean="0"/>
              <a:t>Clarification or </a:t>
            </a:r>
            <a:br>
              <a:rPr lang="en-US" altLang="en-US" smtClean="0"/>
            </a:br>
            <a:r>
              <a:rPr lang="en-US" altLang="en-US" smtClean="0"/>
              <a:t>Removal of Cells and Cell Debris</a:t>
            </a:r>
          </a:p>
        </p:txBody>
      </p:sp>
      <p:sp>
        <p:nvSpPr>
          <p:cNvPr id="9219" name="Content Placeholder 2"/>
          <p:cNvSpPr>
            <a:spLocks noGrp="1"/>
          </p:cNvSpPr>
          <p:nvPr>
            <p:ph type="subTitle" idx="1"/>
          </p:nvPr>
        </p:nvSpPr>
        <p:spPr/>
        <p:txBody>
          <a:bodyPr/>
          <a:lstStyle/>
          <a:p>
            <a:pPr>
              <a:defRPr/>
            </a:pPr>
            <a:r>
              <a:rPr lang="en-US" smtClean="0">
                <a:ea typeface="+mn-ea"/>
              </a:rPr>
              <a:t>Using Centrifugation</a:t>
            </a:r>
          </a:p>
          <a:p>
            <a:pPr>
              <a:defRPr/>
            </a:pPr>
            <a:r>
              <a:rPr lang="en-US" smtClean="0">
                <a:ea typeface="+mn-ea"/>
              </a:rPr>
              <a:t>Using Depth Filtration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ChangeArrowheads="1"/>
          </p:cNvSpPr>
          <p:nvPr/>
        </p:nvSpPr>
        <p:spPr bwMode="auto">
          <a:xfrm>
            <a:off x="4800600" y="4038600"/>
            <a:ext cx="762000" cy="1524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grpSp>
        <p:nvGrpSpPr>
          <p:cNvPr id="37890" name="Group 4"/>
          <p:cNvGrpSpPr>
            <a:grpSpLocks/>
          </p:cNvGrpSpPr>
          <p:nvPr/>
        </p:nvGrpSpPr>
        <p:grpSpPr bwMode="auto">
          <a:xfrm>
            <a:off x="0" y="2667000"/>
            <a:ext cx="4600575" cy="3917950"/>
            <a:chOff x="432" y="1603"/>
            <a:chExt cx="2898" cy="2468"/>
          </a:xfrm>
        </p:grpSpPr>
        <p:pic>
          <p:nvPicPr>
            <p:cNvPr id="379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1640"/>
              <a:ext cx="2688" cy="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3" name="Text Box 6"/>
            <p:cNvSpPr txBox="1">
              <a:spLocks noChangeArrowheads="1"/>
            </p:cNvSpPr>
            <p:nvPr/>
          </p:nvSpPr>
          <p:spPr bwMode="auto">
            <a:xfrm>
              <a:off x="1584" y="1603"/>
              <a:ext cx="695"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Control Panel</a:t>
              </a:r>
            </a:p>
          </p:txBody>
        </p:sp>
        <p:sp>
          <p:nvSpPr>
            <p:cNvPr id="37914" name="Rectangle 7"/>
            <p:cNvSpPr>
              <a:spLocks noChangeArrowheads="1"/>
            </p:cNvSpPr>
            <p:nvPr/>
          </p:nvSpPr>
          <p:spPr bwMode="auto">
            <a:xfrm>
              <a:off x="912" y="3840"/>
              <a:ext cx="2064" cy="192"/>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37915" name="Text Box 8"/>
            <p:cNvSpPr txBox="1">
              <a:spLocks noChangeArrowheads="1"/>
            </p:cNvSpPr>
            <p:nvPr/>
          </p:nvSpPr>
          <p:spPr bwMode="auto">
            <a:xfrm>
              <a:off x="2592" y="2496"/>
              <a:ext cx="738"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Cut-away view</a:t>
              </a:r>
            </a:p>
          </p:txBody>
        </p:sp>
        <p:sp>
          <p:nvSpPr>
            <p:cNvPr id="37916" name="Text Box 9"/>
            <p:cNvSpPr txBox="1">
              <a:spLocks noChangeArrowheads="1"/>
            </p:cNvSpPr>
            <p:nvPr/>
          </p:nvSpPr>
          <p:spPr bwMode="auto">
            <a:xfrm>
              <a:off x="432" y="1968"/>
              <a:ext cx="983"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Protective enclosure</a:t>
              </a:r>
            </a:p>
          </p:txBody>
        </p:sp>
        <p:sp>
          <p:nvSpPr>
            <p:cNvPr id="37917" name="Text Box 10"/>
            <p:cNvSpPr txBox="1">
              <a:spLocks noChangeArrowheads="1"/>
            </p:cNvSpPr>
            <p:nvPr/>
          </p:nvSpPr>
          <p:spPr bwMode="auto">
            <a:xfrm>
              <a:off x="528" y="3840"/>
              <a:ext cx="224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a:t>Basic components of a centrifuge</a:t>
              </a:r>
            </a:p>
          </p:txBody>
        </p:sp>
        <p:sp>
          <p:nvSpPr>
            <p:cNvPr id="37918" name="Text Box 11"/>
            <p:cNvSpPr txBox="1">
              <a:spLocks noChangeArrowheads="1"/>
            </p:cNvSpPr>
            <p:nvPr/>
          </p:nvSpPr>
          <p:spPr bwMode="auto">
            <a:xfrm>
              <a:off x="2688" y="2112"/>
              <a:ext cx="323"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Door</a:t>
              </a:r>
            </a:p>
          </p:txBody>
        </p:sp>
        <p:sp>
          <p:nvSpPr>
            <p:cNvPr id="37919" name="Text Box 12"/>
            <p:cNvSpPr txBox="1">
              <a:spLocks noChangeArrowheads="1"/>
            </p:cNvSpPr>
            <p:nvPr/>
          </p:nvSpPr>
          <p:spPr bwMode="auto">
            <a:xfrm>
              <a:off x="1008" y="2592"/>
              <a:ext cx="350"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Rotor</a:t>
              </a:r>
            </a:p>
          </p:txBody>
        </p:sp>
        <p:sp>
          <p:nvSpPr>
            <p:cNvPr id="37920" name="Text Box 13"/>
            <p:cNvSpPr txBox="1">
              <a:spLocks noChangeArrowheads="1"/>
            </p:cNvSpPr>
            <p:nvPr/>
          </p:nvSpPr>
          <p:spPr bwMode="auto">
            <a:xfrm>
              <a:off x="1026" y="2976"/>
              <a:ext cx="36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Drive </a:t>
              </a:r>
            </a:p>
            <a:p>
              <a:r>
                <a:rPr lang="en-US" altLang="en-US" sz="1200"/>
                <a:t>shaft</a:t>
              </a:r>
            </a:p>
          </p:txBody>
        </p:sp>
        <p:sp>
          <p:nvSpPr>
            <p:cNvPr id="37921" name="Text Box 14"/>
            <p:cNvSpPr txBox="1">
              <a:spLocks noChangeArrowheads="1"/>
            </p:cNvSpPr>
            <p:nvPr/>
          </p:nvSpPr>
          <p:spPr bwMode="auto">
            <a:xfrm>
              <a:off x="1440" y="3408"/>
              <a:ext cx="361"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Motor</a:t>
              </a:r>
            </a:p>
          </p:txBody>
        </p:sp>
      </p:grpSp>
      <p:grpSp>
        <p:nvGrpSpPr>
          <p:cNvPr id="37891" name="Group 15"/>
          <p:cNvGrpSpPr>
            <a:grpSpLocks/>
          </p:cNvGrpSpPr>
          <p:nvPr/>
        </p:nvGrpSpPr>
        <p:grpSpPr bwMode="auto">
          <a:xfrm>
            <a:off x="4267200" y="4572000"/>
            <a:ext cx="4876800" cy="1981200"/>
            <a:chOff x="672" y="1008"/>
            <a:chExt cx="4128" cy="1584"/>
          </a:xfrm>
        </p:grpSpPr>
        <p:pic>
          <p:nvPicPr>
            <p:cNvPr id="3789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1056"/>
              <a:ext cx="3840" cy="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17"/>
            <p:cNvSpPr>
              <a:spLocks noChangeArrowheads="1"/>
            </p:cNvSpPr>
            <p:nvPr/>
          </p:nvSpPr>
          <p:spPr bwMode="auto">
            <a:xfrm>
              <a:off x="768" y="1056"/>
              <a:ext cx="3888" cy="144"/>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37896" name="Text Box 18"/>
            <p:cNvSpPr txBox="1">
              <a:spLocks noChangeArrowheads="1"/>
            </p:cNvSpPr>
            <p:nvPr/>
          </p:nvSpPr>
          <p:spPr bwMode="auto">
            <a:xfrm>
              <a:off x="3118" y="1027"/>
              <a:ext cx="125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Centrifugal force</a:t>
              </a:r>
            </a:p>
          </p:txBody>
        </p:sp>
        <p:sp>
          <p:nvSpPr>
            <p:cNvPr id="37897" name="Line 19"/>
            <p:cNvSpPr>
              <a:spLocks noChangeShapeType="1"/>
            </p:cNvSpPr>
            <p:nvPr/>
          </p:nvSpPr>
          <p:spPr bwMode="auto">
            <a:xfrm>
              <a:off x="3072" y="1200"/>
              <a:ext cx="9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8" name="Rectangle 20"/>
            <p:cNvSpPr>
              <a:spLocks noChangeArrowheads="1"/>
            </p:cNvSpPr>
            <p:nvPr/>
          </p:nvSpPr>
          <p:spPr bwMode="auto">
            <a:xfrm>
              <a:off x="2928" y="1488"/>
              <a:ext cx="576" cy="288"/>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37899" name="Text Box 21"/>
            <p:cNvSpPr txBox="1">
              <a:spLocks noChangeArrowheads="1"/>
            </p:cNvSpPr>
            <p:nvPr/>
          </p:nvSpPr>
          <p:spPr bwMode="auto">
            <a:xfrm>
              <a:off x="2807" y="1488"/>
              <a:ext cx="960"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Sedimentation </a:t>
              </a:r>
            </a:p>
            <a:p>
              <a:r>
                <a:rPr lang="en-US" altLang="en-US" sz="1200"/>
                <a:t>path of particles</a:t>
              </a:r>
            </a:p>
          </p:txBody>
        </p:sp>
        <p:sp>
          <p:nvSpPr>
            <p:cNvPr id="37900" name="Rectangle 22"/>
            <p:cNvSpPr>
              <a:spLocks noChangeArrowheads="1"/>
            </p:cNvSpPr>
            <p:nvPr/>
          </p:nvSpPr>
          <p:spPr bwMode="auto">
            <a:xfrm>
              <a:off x="2928" y="1920"/>
              <a:ext cx="624" cy="192"/>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37901" name="Text Box 23"/>
            <p:cNvSpPr txBox="1">
              <a:spLocks noChangeArrowheads="1"/>
            </p:cNvSpPr>
            <p:nvPr/>
          </p:nvSpPr>
          <p:spPr bwMode="auto">
            <a:xfrm>
              <a:off x="2824" y="1872"/>
              <a:ext cx="824" cy="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Pellet deposited </a:t>
              </a:r>
            </a:p>
            <a:p>
              <a:r>
                <a:rPr lang="en-US" altLang="en-US" sz="1200"/>
                <a:t>at an angle</a:t>
              </a:r>
            </a:p>
          </p:txBody>
        </p:sp>
        <p:sp>
          <p:nvSpPr>
            <p:cNvPr id="37902" name="Rectangle 24"/>
            <p:cNvSpPr>
              <a:spLocks noChangeArrowheads="1"/>
            </p:cNvSpPr>
            <p:nvPr/>
          </p:nvSpPr>
          <p:spPr bwMode="auto">
            <a:xfrm>
              <a:off x="1584" y="1440"/>
              <a:ext cx="144" cy="672"/>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37903" name="Text Box 25"/>
            <p:cNvSpPr txBox="1">
              <a:spLocks noChangeArrowheads="1"/>
            </p:cNvSpPr>
            <p:nvPr/>
          </p:nvSpPr>
          <p:spPr bwMode="auto">
            <a:xfrm rot="-5400000">
              <a:off x="1202" y="1592"/>
              <a:ext cx="100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Center of rotation</a:t>
              </a:r>
            </a:p>
          </p:txBody>
        </p:sp>
        <p:sp>
          <p:nvSpPr>
            <p:cNvPr id="37904" name="Text Box 26"/>
            <p:cNvSpPr txBox="1">
              <a:spLocks noChangeArrowheads="1"/>
            </p:cNvSpPr>
            <p:nvPr/>
          </p:nvSpPr>
          <p:spPr bwMode="auto">
            <a:xfrm>
              <a:off x="1680" y="1008"/>
              <a:ext cx="48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r</a:t>
              </a:r>
              <a:r>
                <a:rPr lang="en-US" altLang="en-US" sz="1200" baseline="-25000"/>
                <a:t>minimum</a:t>
              </a:r>
            </a:p>
          </p:txBody>
        </p:sp>
        <p:sp>
          <p:nvSpPr>
            <p:cNvPr id="37905" name="Rectangle 27"/>
            <p:cNvSpPr>
              <a:spLocks noChangeArrowheads="1"/>
            </p:cNvSpPr>
            <p:nvPr/>
          </p:nvSpPr>
          <p:spPr bwMode="auto">
            <a:xfrm>
              <a:off x="720" y="2352"/>
              <a:ext cx="4080" cy="24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37906" name="Rectangle 28"/>
            <p:cNvSpPr>
              <a:spLocks noChangeArrowheads="1"/>
            </p:cNvSpPr>
            <p:nvPr/>
          </p:nvSpPr>
          <p:spPr bwMode="auto">
            <a:xfrm>
              <a:off x="1776" y="1824"/>
              <a:ext cx="240" cy="96"/>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37907" name="Rectangle 29"/>
            <p:cNvSpPr>
              <a:spLocks noChangeArrowheads="1"/>
            </p:cNvSpPr>
            <p:nvPr/>
          </p:nvSpPr>
          <p:spPr bwMode="auto">
            <a:xfrm>
              <a:off x="1776" y="2016"/>
              <a:ext cx="336" cy="96"/>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37908" name="Text Box 30"/>
            <p:cNvSpPr txBox="1">
              <a:spLocks noChangeArrowheads="1"/>
            </p:cNvSpPr>
            <p:nvPr/>
          </p:nvSpPr>
          <p:spPr bwMode="auto">
            <a:xfrm>
              <a:off x="1731" y="1776"/>
              <a:ext cx="44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r</a:t>
              </a:r>
              <a:r>
                <a:rPr lang="en-US" altLang="en-US" sz="1200" baseline="-25000"/>
                <a:t>average</a:t>
              </a:r>
            </a:p>
          </p:txBody>
        </p:sp>
        <p:sp>
          <p:nvSpPr>
            <p:cNvPr id="37909" name="Text Box 31"/>
            <p:cNvSpPr txBox="1">
              <a:spLocks noChangeArrowheads="1"/>
            </p:cNvSpPr>
            <p:nvPr/>
          </p:nvSpPr>
          <p:spPr bwMode="auto">
            <a:xfrm>
              <a:off x="1728" y="1939"/>
              <a:ext cx="50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a:t>r</a:t>
              </a:r>
              <a:r>
                <a:rPr lang="en-US" altLang="en-US" sz="1200" baseline="-25000"/>
                <a:t>maximum</a:t>
              </a:r>
            </a:p>
          </p:txBody>
        </p:sp>
        <p:sp>
          <p:nvSpPr>
            <p:cNvPr id="37910" name="Rectangle 32"/>
            <p:cNvSpPr>
              <a:spLocks noChangeArrowheads="1"/>
            </p:cNvSpPr>
            <p:nvPr/>
          </p:nvSpPr>
          <p:spPr bwMode="auto">
            <a:xfrm>
              <a:off x="4176" y="1152"/>
              <a:ext cx="480" cy="1248"/>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37911" name="Rectangle 33"/>
            <p:cNvSpPr>
              <a:spLocks noChangeArrowheads="1"/>
            </p:cNvSpPr>
            <p:nvPr/>
          </p:nvSpPr>
          <p:spPr bwMode="auto">
            <a:xfrm>
              <a:off x="672" y="1200"/>
              <a:ext cx="336" cy="12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grpSp>
      <p:sp>
        <p:nvSpPr>
          <p:cNvPr id="37892" name="Title 33"/>
          <p:cNvSpPr>
            <a:spLocks noGrp="1"/>
          </p:cNvSpPr>
          <p:nvPr>
            <p:ph type="title"/>
          </p:nvPr>
        </p:nvSpPr>
        <p:spPr>
          <a:xfrm>
            <a:off x="457200" y="274638"/>
            <a:ext cx="8229600" cy="715962"/>
          </a:xfrm>
        </p:spPr>
        <p:txBody>
          <a:bodyPr/>
          <a:lstStyle/>
          <a:p>
            <a:r>
              <a:rPr lang="en-US" altLang="en-US" smtClean="0"/>
              <a:t>Centrifuge</a:t>
            </a:r>
          </a:p>
        </p:txBody>
      </p:sp>
      <p:sp>
        <p:nvSpPr>
          <p:cNvPr id="37893" name="TextBox 35"/>
          <p:cNvSpPr txBox="1">
            <a:spLocks noChangeArrowheads="1"/>
          </p:cNvSpPr>
          <p:nvPr/>
        </p:nvSpPr>
        <p:spPr bwMode="auto">
          <a:xfrm>
            <a:off x="0" y="15240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800" b="1"/>
              <a:t>An instrument that generates centrifugal force.  </a:t>
            </a:r>
          </a:p>
          <a:p>
            <a:pPr algn="ctr"/>
            <a:r>
              <a:rPr lang="en-US" altLang="en-US" sz="1800" b="1"/>
              <a:t>Commonly used to separate particles in a liquid from the liquid.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10919</TotalTime>
  <Words>2130</Words>
  <Application>Microsoft Office PowerPoint</Application>
  <PresentationFormat>On-screen Show (4:3)</PresentationFormat>
  <Paragraphs>449</Paragraphs>
  <Slides>48</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48</vt:i4>
      </vt:variant>
    </vt:vector>
  </HeadingPairs>
  <TitlesOfParts>
    <vt:vector size="58" baseType="lpstr">
      <vt:lpstr>ＭＳ Ｐゴシック</vt:lpstr>
      <vt:lpstr>ＭＳ Ｐゴシック</vt:lpstr>
      <vt:lpstr>Arial</vt:lpstr>
      <vt:lpstr>Arial Unicode MS</vt:lpstr>
      <vt:lpstr>Batang</vt:lpstr>
      <vt:lpstr>Calibri</vt:lpstr>
      <vt:lpstr>Times New Roman</vt:lpstr>
      <vt:lpstr>Wingdings</vt:lpstr>
      <vt:lpstr>Office Theme</vt:lpstr>
      <vt:lpstr>1_Office Theme</vt:lpstr>
      <vt:lpstr>Downstream Processing</vt:lpstr>
      <vt:lpstr>Know the Characteristics of Your Protein  Green Fluorescent Protein (GFP)</vt:lpstr>
      <vt:lpstr>Know the Characteristics of Your Protein  Green Fluorescent Protein (GFP)</vt:lpstr>
      <vt:lpstr>PowerPoint Presentation</vt:lpstr>
      <vt:lpstr>Downstream Processing in Biopharmaceutical Manufacturing</vt:lpstr>
      <vt:lpstr>Protein Purification Methodology</vt:lpstr>
      <vt:lpstr>PowerPoint Presentation</vt:lpstr>
      <vt:lpstr>Clarification or  Removal of Cells and Cell Debris</vt:lpstr>
      <vt:lpstr>Centrifuge</vt:lpstr>
      <vt:lpstr>PowerPoint Presentation</vt:lpstr>
      <vt:lpstr>PowerPoint Presentation</vt:lpstr>
      <vt:lpstr>More Details on Continuous Centrifugation</vt:lpstr>
      <vt:lpstr>Depth Filtration  Equipment</vt:lpstr>
      <vt:lpstr>Depth Filtration: Cells and Cellular Debris Stick to Ceramic Encrusted Fibers in Pads</vt:lpstr>
      <vt:lpstr>PowerPoint Presentation</vt:lpstr>
      <vt:lpstr>PowerPoint Presentation</vt:lpstr>
      <vt:lpstr>Tangential Flow Filtration – TFF Separation of Protein of Interest</vt:lpstr>
      <vt:lpstr>How TFF Concentrates and Purifies a Protein of Interest</vt:lpstr>
      <vt:lpstr>Downstream Processing Equipment</vt:lpstr>
      <vt:lpstr>Low Pressure Liquid  (Production) Chromatography</vt:lpstr>
      <vt:lpstr> Hydrophobic Interaction Chromatography (HIC)</vt:lpstr>
      <vt:lpstr>Ion Exchange Chromatography Separates by Charge </vt:lpstr>
      <vt:lpstr>Isoelectric Focusing or IEF</vt:lpstr>
      <vt:lpstr>GFP Ion Exchage  Separation Strategy</vt:lpstr>
      <vt:lpstr>Liquid Column Chromatography Process</vt:lpstr>
      <vt:lpstr>Liquid Column Chromatography</vt:lpstr>
      <vt:lpstr>GFP Chromatography (HIC)</vt:lpstr>
      <vt:lpstr>GFP Chromatography</vt:lpstr>
      <vt:lpstr>A Typical Chromatogram</vt:lpstr>
      <vt:lpstr>PowerPoint Presentation</vt:lpstr>
      <vt:lpstr>GFP Product in Glass Heart</vt:lpstr>
      <vt:lpstr>LP LC System Components</vt:lpstr>
      <vt:lpstr>Peristaltic Pump</vt:lpstr>
      <vt:lpstr>UV Detector</vt:lpstr>
      <vt:lpstr>Conductivity Meter</vt:lpstr>
      <vt:lpstr>PowerPoint Presentation</vt:lpstr>
      <vt:lpstr>PowerPoint Presentation</vt:lpstr>
      <vt:lpstr>PowerPoint Presentation</vt:lpstr>
      <vt:lpstr>Virtual Chromatography – Components Engineering and Advanced Technology</vt:lpstr>
      <vt:lpstr>Virtual Chromatography –  Controller Engineering and Advanced Technology</vt:lpstr>
      <vt:lpstr>Virtual Chromatography -  Chromatogram with Mathematics</vt:lpstr>
      <vt:lpstr>Height Equivalent to Theoretical Plate (HETP)</vt:lpstr>
      <vt:lpstr>Calculating Column Efficiency (N)</vt:lpstr>
      <vt:lpstr>Virtual Chromatography –  Chromatography Science and Technology</vt:lpstr>
      <vt:lpstr>Virtual Chromatography – Chromatography Science and Technology</vt:lpstr>
      <vt:lpstr>The Virtual Chromatography Laboratory</vt:lpstr>
      <vt:lpstr>Downstream Processing Equipment</vt:lpstr>
      <vt:lpstr>Protein is Cash Course in a Box</vt:lpstr>
    </vt:vector>
  </TitlesOfParts>
  <Company>NHCTC-Pease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NBC2 Presentation to the NVC March 31, 2009</dc:title>
  <dc:creator>Sonia Wallman</dc:creator>
  <cp:lastModifiedBy>Matthew Marshall</cp:lastModifiedBy>
  <cp:revision>548</cp:revision>
  <cp:lastPrinted>2012-01-09T03:09:46Z</cp:lastPrinted>
  <dcterms:created xsi:type="dcterms:W3CDTF">2009-03-02T19:13:16Z</dcterms:created>
  <dcterms:modified xsi:type="dcterms:W3CDTF">2017-05-30T13:41:55Z</dcterms:modified>
</cp:coreProperties>
</file>