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13" r:id="rId2"/>
  </p:sldMasterIdLst>
  <p:notesMasterIdLst>
    <p:notesMasterId r:id="rId26"/>
  </p:notesMasterIdLst>
  <p:handoutMasterIdLst>
    <p:handoutMasterId r:id="rId27"/>
  </p:handoutMasterIdLst>
  <p:sldIdLst>
    <p:sldId id="589" r:id="rId3"/>
    <p:sldId id="999" r:id="rId4"/>
    <p:sldId id="1005" r:id="rId5"/>
    <p:sldId id="927" r:id="rId6"/>
    <p:sldId id="987" r:id="rId7"/>
    <p:sldId id="714" r:id="rId8"/>
    <p:sldId id="843" r:id="rId9"/>
    <p:sldId id="1000" r:id="rId10"/>
    <p:sldId id="1016" r:id="rId11"/>
    <p:sldId id="1017" r:id="rId12"/>
    <p:sldId id="818" r:id="rId13"/>
    <p:sldId id="985" r:id="rId14"/>
    <p:sldId id="888" r:id="rId15"/>
    <p:sldId id="1009" r:id="rId16"/>
    <p:sldId id="1010" r:id="rId17"/>
    <p:sldId id="1011" r:id="rId18"/>
    <p:sldId id="898" r:id="rId19"/>
    <p:sldId id="909" r:id="rId20"/>
    <p:sldId id="986" r:id="rId21"/>
    <p:sldId id="1015" r:id="rId22"/>
    <p:sldId id="1002" r:id="rId23"/>
    <p:sldId id="1003" r:id="rId24"/>
    <p:sldId id="1004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9900"/>
    <a:srgbClr val="000074"/>
    <a:srgbClr val="C00000"/>
    <a:srgbClr val="F0EA00"/>
    <a:srgbClr val="237826"/>
    <a:srgbClr val="000000"/>
    <a:srgbClr val="1D532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91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35363" y="9117013"/>
            <a:ext cx="3170237" cy="482600"/>
          </a:xfrm>
          <a:prstGeom prst="rect">
            <a:avLst/>
          </a:prstGeom>
        </p:spPr>
        <p:txBody>
          <a:bodyPr vert="horz" wrap="square" lIns="96639" tIns="48321" rIns="96639" bIns="483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96C6B893-45BA-49CA-8970-3D4E9037E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294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39" tIns="48321" rIns="96639" bIns="48321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39" tIns="48321" rIns="96639" bIns="483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7FAFE1-FA2E-4A0F-AA2C-FDB050A2BB47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1" rIns="96639" bIns="4832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39" tIns="48321" rIns="96639" bIns="4832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7013"/>
            <a:ext cx="3170238" cy="482600"/>
          </a:xfrm>
          <a:prstGeom prst="rect">
            <a:avLst/>
          </a:prstGeom>
        </p:spPr>
        <p:txBody>
          <a:bodyPr vert="horz" lIns="96639" tIns="48321" rIns="96639" bIns="48321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7013"/>
            <a:ext cx="3170238" cy="482600"/>
          </a:xfrm>
          <a:prstGeom prst="rect">
            <a:avLst/>
          </a:prstGeom>
        </p:spPr>
        <p:txBody>
          <a:bodyPr vert="horz" wrap="square" lIns="96639" tIns="48321" rIns="96639" bIns="483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0914F4-152E-4C35-AB20-4A303AE2B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4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3588" indent="-2921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4650" indent="-2333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3EB40C-216F-4DB6-858B-061E25521E8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230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This is the list of what we ‘own’ (published in Phase I or II).  And here are copies of each one of these publications (distribute copies printed in Portsmouth).  We will talk further about these when we get to Goal 5: Sustainability.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3588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4650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76DA50-E4AF-4E2D-9C9F-B722B085358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1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BC2PP_titleSlide2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1"/>
            <a:ext cx="9144000" cy="9143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5400"/>
            <a:ext cx="6400800" cy="1752600"/>
          </a:xfrm>
        </p:spPr>
        <p:txBody>
          <a:bodyPr/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D29A-5E8C-4B5D-AA4A-B4671E3B1DF2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A23D-8ACF-4CD1-BC11-815BA0209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29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2A29-E09C-489A-A426-F03951D67799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4428-9876-4B47-9DC9-943DC5A04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46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D1B7-1633-47A9-99B2-F811E373CDB0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C528-5295-4FDB-B98F-3F39B7000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98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4570C8E-EA5F-4D68-9ADB-595E1A3D51F9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07C8ABD-B6D8-4E32-B0EC-11D7E3E16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88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134619F-57B1-4F82-98F2-A37FF708C814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186DEB-A6BD-4D66-9DC0-FE0D3B5A9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3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3A3AF6F-6207-4565-AB85-1D5F089B2F94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C56B5D9-1BD6-49F8-B9DC-C6060F3EB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52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F152105-B90B-4560-9CDB-6E24D54C537F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9FF303A-642D-4A66-BD0D-F6633BE4C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62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C6CE7EE-0D23-402C-A78C-78AD896B063F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E69D68A-9F20-4DBE-BCC9-1D82ED549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464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18E7BAD-6473-4EEE-8186-3A787C7F830D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10A0457-8B32-4A89-BE1C-D14C6C4F2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147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93DC4D0-9C19-484D-AB0C-DDA8217CA108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CBE4E17-90B0-478A-84FB-6F587149C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256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569FDB5-AC8B-46FA-95BC-7F26B17A276F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CCD83C7-55F7-48BD-8584-D6450E53E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01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8E3C0-9B36-4915-AC09-C3FB99ED33A8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59EB-D41A-4AE9-963C-93EB6EE36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048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A3DD181-C483-402C-AC00-69C0E59A9B0B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7F2B35C-DF9C-493C-9F0E-5EC520D73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808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961A00B-C767-4F3A-B741-F41344359DB8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1F261A3-5BC0-4D32-8530-B5FAEE13F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716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BE79829-9135-460A-B1B3-7ABA2F1273C1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D664A5B-500E-4F0E-8F6B-3E6B740C6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46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896D-CEEB-4B05-80D5-09F04C6350C8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848A-3795-4356-82A3-9344C7BE2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91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60D6-F9F4-46A9-BC09-9C34C42EC2C7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CAF6-1E08-4034-9B71-5BB145920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06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AA80-932E-4CD1-B1B1-04A453969AF4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4014-F1F0-49C6-A24F-A0679BFDF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23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48B4-07D9-4EE1-A827-552EBAD05999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3AEB-28F4-4C52-8A30-AFD23F763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16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5F18-24AD-4989-BC0B-095E6F52A377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48FD-1FA1-4817-9098-FCCBE7138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3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0219-39EE-4D1B-A766-04045A92028E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376B-084E-4340-BA80-C03BB4A97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54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51CD-0CB6-40A2-BC00-9D9FC90D3DE4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0C30-D55A-4F03-9022-0AD3D61CB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35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BC2PP_Slide2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8638"/>
            <a:ext cx="82296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150DA6-2E8E-4AC9-B3BB-C465A5E526CA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04A9C5-E30D-48E4-B78B-DD05A990D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12" r:id="rId2"/>
    <p:sldLayoutId id="2147485013" r:id="rId3"/>
    <p:sldLayoutId id="2147485014" r:id="rId4"/>
    <p:sldLayoutId id="2147485015" r:id="rId5"/>
    <p:sldLayoutId id="2147485016" r:id="rId6"/>
    <p:sldLayoutId id="2147485017" r:id="rId7"/>
    <p:sldLayoutId id="2147485018" r:id="rId8"/>
    <p:sldLayoutId id="2147485019" r:id="rId9"/>
    <p:sldLayoutId id="2147485020" r:id="rId10"/>
    <p:sldLayoutId id="2147485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DD936A9-2D76-4364-BAA1-7B5CBAE12C64}" type="datetimeFigureOut">
              <a:rPr lang="en-US" altLang="en-US"/>
              <a:pPr>
                <a:defRPr/>
              </a:pPr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6E9B2E3-B98F-427D-8E8F-5F0A558C9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iotech-careers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-34925" y="4421188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What is NBC2 ?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-128588" y="4878388"/>
            <a:ext cx="9220201" cy="1752600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7575355">
            <a:off x="666713" y="3389208"/>
            <a:ext cx="472355" cy="381000"/>
          </a:xfrm>
          <a:prstGeom prst="rightArrow">
            <a:avLst/>
          </a:prstGeom>
          <a:solidFill>
            <a:srgbClr val="00990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B</a:t>
            </a:r>
            <a:r>
              <a:rPr lang="en-US" b="1" dirty="0" smtClean="0"/>
              <a:t>iomanufacturing.org/careers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302603"/>
            <a:ext cx="7162800" cy="830997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Find Biomanufacturing Education </a:t>
            </a:r>
          </a:p>
          <a:p>
            <a:pPr algn="ctr"/>
            <a:r>
              <a:rPr lang="en-US" sz="2400" b="1" dirty="0" smtClean="0"/>
              <a:t>and Career Opportunities in your State / Region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09800"/>
            <a:ext cx="6910387" cy="45112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84" b="34170"/>
          <a:stretch/>
        </p:blipFill>
        <p:spPr>
          <a:xfrm>
            <a:off x="261937" y="2209800"/>
            <a:ext cx="8620125" cy="4495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ight Arrow 10"/>
          <p:cNvSpPr/>
          <p:nvPr/>
        </p:nvSpPr>
        <p:spPr>
          <a:xfrm rot="7575355">
            <a:off x="6305512" y="5370410"/>
            <a:ext cx="472355" cy="381000"/>
          </a:xfrm>
          <a:prstGeom prst="rightArrow">
            <a:avLst/>
          </a:prstGeom>
          <a:solidFill>
            <a:srgbClr val="00990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31" y="2209800"/>
            <a:ext cx="8683869" cy="46973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63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>
                <a:hlinkClick r:id="rId2"/>
              </a:rPr>
              <a:t/>
            </a:r>
            <a:br>
              <a:rPr lang="en-US" altLang="en-US" dirty="0" smtClean="0">
                <a:hlinkClick r:id="rId2"/>
              </a:rPr>
            </a:br>
            <a:r>
              <a:rPr lang="en-US" altLang="en-US" sz="3800" dirty="0" smtClean="0"/>
              <a:t/>
            </a:r>
            <a:br>
              <a:rPr lang="en-US" altLang="en-US" sz="3800" dirty="0" smtClean="0"/>
            </a:br>
            <a:endParaRPr lang="en-US" altLang="en-US" sz="3800" dirty="0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9448"/>
          <a:stretch>
            <a:fillRect/>
          </a:stretch>
        </p:blipFill>
        <p:spPr>
          <a:xfrm>
            <a:off x="-22225" y="1066800"/>
            <a:ext cx="9172575" cy="5638800"/>
          </a:xfrm>
        </p:spPr>
      </p:pic>
      <p:sp>
        <p:nvSpPr>
          <p:cNvPr id="4" name="TextBox 3"/>
          <p:cNvSpPr txBox="1"/>
          <p:nvPr/>
        </p:nvSpPr>
        <p:spPr>
          <a:xfrm>
            <a:off x="990600" y="117901"/>
            <a:ext cx="7162800" cy="830997"/>
          </a:xfrm>
          <a:prstGeom prst="rect">
            <a:avLst/>
          </a:prstGeom>
          <a:solidFill>
            <a:srgbClr val="FFFFCC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Find Links to other Biotech &amp; Biomanufacturing Online Resources e.g. Bio-Link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NBC2 </a:t>
            </a: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1600200" y="5105400"/>
            <a:ext cx="6400800" cy="1752600"/>
          </a:xfrm>
        </p:spPr>
        <p:txBody>
          <a:bodyPr/>
          <a:lstStyle/>
          <a:p>
            <a:r>
              <a:rPr lang="en-US" altLang="en-US" sz="3600" smtClean="0"/>
              <a:t>Faces of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Katrice Jalbert</a:t>
            </a:r>
            <a:br>
              <a:rPr lang="en-US" dirty="0" smtClean="0">
                <a:ea typeface="+mj-ea"/>
              </a:rPr>
            </a:br>
            <a:r>
              <a:rPr lang="en-US" sz="2700" dirty="0" smtClean="0">
                <a:ea typeface="+mj-ea"/>
              </a:rPr>
              <a:t>Job Title: Deviation Writer Level II</a:t>
            </a:r>
            <a:br>
              <a:rPr lang="en-US" sz="2700" dirty="0" smtClean="0">
                <a:ea typeface="+mj-ea"/>
              </a:rPr>
            </a:br>
            <a:r>
              <a:rPr lang="en-US" sz="2700" dirty="0" smtClean="0">
                <a:ea typeface="+mj-ea"/>
              </a:rPr>
              <a:t>Company: </a:t>
            </a:r>
            <a:r>
              <a:rPr lang="en-US" sz="2700" dirty="0" err="1" smtClean="0">
                <a:ea typeface="+mj-ea"/>
              </a:rPr>
              <a:t>Lonza</a:t>
            </a:r>
            <a:r>
              <a:rPr lang="en-US" sz="2700" dirty="0" smtClean="0">
                <a:ea typeface="+mj-ea"/>
              </a:rPr>
              <a:t> Biopharmaceuticals</a:t>
            </a:r>
            <a:endParaRPr lang="en-US" sz="2700" dirty="0">
              <a:ea typeface="+mj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52400" y="1423500"/>
            <a:ext cx="8229600" cy="1524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ea typeface="+mn-ea"/>
              </a:rPr>
              <a:t>Education Pathway: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a typeface="+mn-ea"/>
              </a:rPr>
              <a:t>H.S. Degree in Biotechnology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a typeface="+mn-ea"/>
              </a:rPr>
              <a:t>Associates Degree in Biotechnology &amp; Biomanufacturing at Great Bay Community College, Portsmouth, NH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a typeface="+mn-ea"/>
              </a:rPr>
              <a:t>Apprenticeship with </a:t>
            </a:r>
            <a:r>
              <a:rPr lang="en-US" sz="2000" dirty="0" err="1" smtClean="0">
                <a:ea typeface="+mn-ea"/>
              </a:rPr>
              <a:t>Lonza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smtClean="0"/>
              <a:t>Biopharmaceuticals led to her hiring</a:t>
            </a:r>
            <a:endParaRPr lang="en-US" sz="2000" dirty="0">
              <a:ea typeface="+mn-ea"/>
            </a:endParaRPr>
          </a:p>
        </p:txBody>
      </p:sp>
      <p:pic>
        <p:nvPicPr>
          <p:cNvPr id="31749" name="Content Placeholder 3" descr="photo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59" b="-36559"/>
          <a:stretch>
            <a:fillRect/>
          </a:stretch>
        </p:blipFill>
        <p:spPr>
          <a:xfrm>
            <a:off x="1600200" y="1449876"/>
            <a:ext cx="5867400" cy="702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Liz </a:t>
            </a:r>
            <a:r>
              <a:rPr lang="en-US" dirty="0" err="1">
                <a:ea typeface="+mj-ea"/>
              </a:rPr>
              <a:t>Neuman</a:t>
            </a:r>
            <a:r>
              <a:rPr lang="en-US" dirty="0">
                <a:ea typeface="+mj-ea"/>
              </a:rPr>
              <a:t/>
            </a:r>
            <a:br>
              <a:rPr lang="en-US" dirty="0">
                <a:ea typeface="+mj-ea"/>
              </a:rPr>
            </a:br>
            <a:r>
              <a:rPr lang="en-US" sz="2700" dirty="0" smtClean="0">
                <a:ea typeface="+mj-ea"/>
              </a:rPr>
              <a:t>Job Title: Research </a:t>
            </a:r>
            <a:r>
              <a:rPr lang="en-US" sz="2700" dirty="0">
                <a:ea typeface="+mj-ea"/>
              </a:rPr>
              <a:t>Assistant</a:t>
            </a:r>
            <a:br>
              <a:rPr lang="en-US" sz="2700" dirty="0">
                <a:ea typeface="+mj-ea"/>
              </a:rPr>
            </a:br>
            <a:r>
              <a:rPr lang="en-US" sz="2700" dirty="0" smtClean="0">
                <a:ea typeface="+mj-ea"/>
              </a:rPr>
              <a:t>Company: </a:t>
            </a:r>
            <a:r>
              <a:rPr lang="en-US" sz="2700" dirty="0" err="1" smtClean="0">
                <a:ea typeface="+mj-ea"/>
              </a:rPr>
              <a:t>Qualtek</a:t>
            </a:r>
            <a:r>
              <a:rPr lang="en-US" sz="2700" dirty="0" smtClean="0">
                <a:ea typeface="+mj-ea"/>
              </a:rPr>
              <a:t> </a:t>
            </a:r>
            <a:r>
              <a:rPr lang="en-US" sz="2700" dirty="0">
                <a:ea typeface="+mj-ea"/>
              </a:rPr>
              <a:t>Molecular Laboratories</a:t>
            </a:r>
            <a:endParaRPr lang="en-US" sz="1600" dirty="0">
              <a:ea typeface="+mj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52400" y="1423500"/>
            <a:ext cx="8229600" cy="1524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ea typeface="+mn-ea"/>
              </a:rPr>
              <a:t>Education Pathway: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Associates Degree in Biotechnology &amp; </a:t>
            </a:r>
            <a:r>
              <a:rPr lang="en-US" sz="2000" dirty="0" smtClean="0"/>
              <a:t>Biomanufacturing at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>
                <a:ea typeface="+mn-ea"/>
              </a:rPr>
              <a:t>MCCC </a:t>
            </a:r>
            <a:r>
              <a:rPr lang="en-US" sz="2000" dirty="0" smtClean="0">
                <a:ea typeface="+mn-ea"/>
              </a:rPr>
              <a:t>in Blue Bell, PA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a typeface="+mn-ea"/>
              </a:rPr>
              <a:t>Bachelor’s Degree in </a:t>
            </a:r>
            <a:r>
              <a:rPr lang="en-US" sz="2000" dirty="0">
                <a:ea typeface="+mn-ea"/>
              </a:rPr>
              <a:t>Microbiology and </a:t>
            </a:r>
            <a:r>
              <a:rPr lang="en-US" sz="2000" dirty="0" smtClean="0">
                <a:ea typeface="+mn-ea"/>
              </a:rPr>
              <a:t>Biotechnology at Delaware Valley College</a:t>
            </a:r>
            <a:endParaRPr lang="en-US" sz="2000" dirty="0">
              <a:ea typeface="+mn-ea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b="13123"/>
          <a:stretch>
            <a:fillRect/>
          </a:stretch>
        </p:blipFill>
        <p:spPr>
          <a:xfrm>
            <a:off x="2533948" y="2936614"/>
            <a:ext cx="4076104" cy="4257686"/>
          </a:xfrm>
        </p:spPr>
      </p:pic>
    </p:spTree>
    <p:extLst>
      <p:ext uri="{BB962C8B-B14F-4D97-AF65-F5344CB8AC3E}">
        <p14:creationId xmlns:p14="http://schemas.microsoft.com/office/powerpoint/2010/main" val="38338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900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Karin </a:t>
            </a:r>
            <a:r>
              <a:rPr lang="en-US" dirty="0" err="1">
                <a:ea typeface="+mj-ea"/>
              </a:rPr>
              <a:t>Klauder</a:t>
            </a:r>
            <a:r>
              <a:rPr lang="en-US" dirty="0">
                <a:ea typeface="+mj-ea"/>
              </a:rPr>
              <a:t/>
            </a:r>
            <a:br>
              <a:rPr lang="en-US" dirty="0">
                <a:ea typeface="+mj-ea"/>
              </a:rPr>
            </a:br>
            <a:r>
              <a:rPr lang="en-US" sz="2700" dirty="0" smtClean="0">
                <a:ea typeface="+mj-ea"/>
              </a:rPr>
              <a:t>Job Title</a:t>
            </a:r>
            <a:r>
              <a:rPr lang="en-US" sz="2700" dirty="0">
                <a:ea typeface="+mj-ea"/>
              </a:rPr>
              <a:t>: Quality Control Chemist </a:t>
            </a:r>
            <a:br>
              <a:rPr lang="en-US" sz="2700" dirty="0">
                <a:ea typeface="+mj-ea"/>
              </a:rPr>
            </a:br>
            <a:r>
              <a:rPr lang="en-US" sz="2700" dirty="0" smtClean="0">
                <a:ea typeface="+mj-ea"/>
              </a:rPr>
              <a:t>Company: </a:t>
            </a:r>
            <a:r>
              <a:rPr lang="en-US" sz="2800" dirty="0"/>
              <a:t>GEO Specialty Chemicals</a:t>
            </a:r>
            <a:r>
              <a:rPr lang="en-US" sz="2700" dirty="0" smtClean="0">
                <a:ea typeface="+mj-ea"/>
              </a:rPr>
              <a:t/>
            </a:r>
            <a:br>
              <a:rPr lang="en-US" sz="2700" dirty="0" smtClean="0">
                <a:ea typeface="+mj-ea"/>
              </a:rPr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ea typeface="+mj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52400" y="1423500"/>
            <a:ext cx="8229600" cy="10911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ea typeface="+mn-ea"/>
              </a:rPr>
              <a:t>Education Pathway: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Associates Degree in Biotechnology &amp; </a:t>
            </a:r>
            <a:r>
              <a:rPr lang="en-US" sz="2000" dirty="0" smtClean="0"/>
              <a:t>Biomanufacturing at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>
                <a:ea typeface="+mn-ea"/>
              </a:rPr>
              <a:t>MCCC </a:t>
            </a:r>
            <a:r>
              <a:rPr lang="en-US" sz="2000" dirty="0" smtClean="0">
                <a:ea typeface="+mn-ea"/>
              </a:rPr>
              <a:t>in Blue Bell, PA</a:t>
            </a:r>
          </a:p>
        </p:txBody>
      </p:sp>
      <p:pic>
        <p:nvPicPr>
          <p:cNvPr id="5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9"/>
          <a:stretch>
            <a:fillRect/>
          </a:stretch>
        </p:blipFill>
        <p:spPr>
          <a:xfrm>
            <a:off x="2362200" y="2417031"/>
            <a:ext cx="4060328" cy="4361838"/>
          </a:xfrm>
        </p:spPr>
      </p:pic>
    </p:spTree>
    <p:extLst>
      <p:ext uri="{BB962C8B-B14F-4D97-AF65-F5344CB8AC3E}">
        <p14:creationId xmlns:p14="http://schemas.microsoft.com/office/powerpoint/2010/main" val="37216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01" y="609600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/>
              <a:t>Kristine Lewis</a:t>
            </a:r>
            <a:br>
              <a:rPr lang="en-US" dirty="0"/>
            </a:br>
            <a:r>
              <a:rPr lang="en-US" sz="2700" dirty="0" smtClean="0">
                <a:ea typeface="+mj-ea"/>
              </a:rPr>
              <a:t>Job Title</a:t>
            </a:r>
            <a:r>
              <a:rPr lang="en-US" sz="2700" dirty="0">
                <a:ea typeface="+mj-ea"/>
              </a:rPr>
              <a:t>: </a:t>
            </a:r>
            <a:r>
              <a:rPr lang="en-US" sz="2800" dirty="0"/>
              <a:t>Quality Control Analytical Chemistry Stability Assistant</a:t>
            </a:r>
            <a:r>
              <a:rPr lang="en-US" sz="2700" dirty="0">
                <a:ea typeface="+mj-ea"/>
              </a:rPr>
              <a:t/>
            </a:r>
            <a:br>
              <a:rPr lang="en-US" sz="2700" dirty="0">
                <a:ea typeface="+mj-ea"/>
              </a:rPr>
            </a:br>
            <a:r>
              <a:rPr lang="en-US" sz="2700" dirty="0" smtClean="0">
                <a:ea typeface="+mj-ea"/>
              </a:rPr>
              <a:t>Company: </a:t>
            </a:r>
            <a:r>
              <a:rPr lang="en-US" sz="2800" dirty="0"/>
              <a:t>Cook </a:t>
            </a:r>
            <a:r>
              <a:rPr lang="en-US" sz="2800" dirty="0" err="1"/>
              <a:t>Pharmica</a:t>
            </a:r>
            <a:r>
              <a:rPr lang="en-US" sz="2800" dirty="0"/>
              <a:t> LLC</a:t>
            </a:r>
            <a:r>
              <a:rPr lang="en-US" sz="2700" dirty="0" smtClean="0">
                <a:ea typeface="+mj-ea"/>
              </a:rPr>
              <a:t/>
            </a:r>
            <a:br>
              <a:rPr lang="en-US" sz="2700" dirty="0" smtClean="0">
                <a:ea typeface="+mj-ea"/>
              </a:rPr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ea typeface="+mj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4239" y="4343400"/>
            <a:ext cx="4114800" cy="10911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u="sng" dirty="0" smtClean="0">
                <a:ea typeface="+mn-ea"/>
              </a:rPr>
              <a:t>Education Pathway: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Associates </a:t>
            </a:r>
            <a:r>
              <a:rPr lang="en-US" sz="2000" dirty="0"/>
              <a:t>in Biotechnology from Ivy Tech Community College </a:t>
            </a:r>
            <a:r>
              <a:rPr lang="en-US" sz="2000" dirty="0" smtClean="0"/>
              <a:t>Bloomington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Bachelor’s </a:t>
            </a:r>
            <a:r>
              <a:rPr lang="en-US" sz="2000" dirty="0"/>
              <a:t>in Biotechnology from Indiana </a:t>
            </a:r>
            <a:r>
              <a:rPr lang="en-US" sz="2000" dirty="0" smtClean="0"/>
              <a:t>University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Master’s </a:t>
            </a:r>
            <a:r>
              <a:rPr lang="en-US" sz="2000" dirty="0"/>
              <a:t>in </a:t>
            </a:r>
            <a:r>
              <a:rPr lang="en-US" sz="2000" dirty="0" smtClean="0"/>
              <a:t>Biotechnology and </a:t>
            </a:r>
            <a:r>
              <a:rPr lang="en-US" sz="2000" dirty="0"/>
              <a:t>Regulatory Affairs online program at John Hopkins University, </a:t>
            </a:r>
          </a:p>
        </p:txBody>
      </p:sp>
      <p:pic>
        <p:nvPicPr>
          <p:cNvPr id="6" name="Picture 2" descr="C:\Users\slee\AppData\Local\Microsoft\Windows\Temporary Internet Files\Content.Outlook\3DOCWJKE\2015-01-23 07 16 5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21449"/>
            <a:ext cx="3358603" cy="4098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  <p:extLst>
      <p:ext uri="{BB962C8B-B14F-4D97-AF65-F5344CB8AC3E}">
        <p14:creationId xmlns:p14="http://schemas.microsoft.com/office/powerpoint/2010/main" val="24620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000" dirty="0" smtClean="0"/>
              <a:t>Kevin Brown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800" dirty="0" smtClean="0"/>
              <a:t>Job Title: Research Associate </a:t>
            </a:r>
            <a:br>
              <a:rPr lang="en-US" altLang="en-US" sz="2800" dirty="0" smtClean="0"/>
            </a:br>
            <a:r>
              <a:rPr lang="en-US" altLang="en-US" sz="2800" dirty="0" smtClean="0"/>
              <a:t>Company: </a:t>
            </a:r>
            <a:r>
              <a:rPr lang="en-US" altLang="en-US" sz="2800" dirty="0" err="1" smtClean="0"/>
              <a:t>Biotechnic</a:t>
            </a:r>
            <a:r>
              <a:rPr lang="en-US" altLang="en-US" sz="2800" dirty="0" smtClean="0"/>
              <a:t> Products LTD</a:t>
            </a:r>
          </a:p>
        </p:txBody>
      </p:sp>
      <p:pic>
        <p:nvPicPr>
          <p:cNvPr id="36869" name="Content Placeholder 6" descr="image6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>
          <a:xfrm>
            <a:off x="2389920" y="2971800"/>
            <a:ext cx="4041775" cy="3951288"/>
          </a:xfrm>
        </p:spPr>
      </p:pic>
      <p:sp>
        <p:nvSpPr>
          <p:cNvPr id="6" name="Text Placeholder 7"/>
          <p:cNvSpPr>
            <a:spLocks noGrp="1"/>
          </p:cNvSpPr>
          <p:nvPr>
            <p:ph type="body" idx="1"/>
          </p:nvPr>
        </p:nvSpPr>
        <p:spPr>
          <a:xfrm>
            <a:off x="143608" y="1828800"/>
            <a:ext cx="8534400" cy="10911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u="sng" dirty="0" smtClean="0">
                <a:ea typeface="+mn-ea"/>
              </a:rPr>
              <a:t>Education Pathway: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Biotechnology Academy High School Program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Biomanufacturing certificate at MWCC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Internship at </a:t>
            </a:r>
            <a:r>
              <a:rPr lang="en-US" sz="2000" dirty="0" err="1" smtClean="0"/>
              <a:t>Biotechnic</a:t>
            </a:r>
            <a:r>
              <a:rPr lang="en-US" sz="2000" dirty="0" smtClean="0"/>
              <a:t> Products LTD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David Haddadd</a:t>
            </a:r>
            <a:br>
              <a:rPr lang="en-US" dirty="0" smtClean="0">
                <a:ea typeface="+mj-ea"/>
              </a:rPr>
            </a:br>
            <a:r>
              <a:rPr lang="en-US" altLang="en-US" sz="3200" dirty="0"/>
              <a:t>Job Title: </a:t>
            </a:r>
            <a:r>
              <a:rPr lang="en-US" sz="3100" dirty="0" smtClean="0">
                <a:ea typeface="+mj-ea"/>
              </a:rPr>
              <a:t>Lab Assistant</a:t>
            </a:r>
            <a:br>
              <a:rPr lang="en-US" sz="3100" dirty="0" smtClean="0">
                <a:ea typeface="+mj-ea"/>
              </a:rPr>
            </a:br>
            <a:r>
              <a:rPr lang="en-US" altLang="en-US" sz="3200" dirty="0"/>
              <a:t>Company: </a:t>
            </a:r>
            <a:r>
              <a:rPr lang="en-US" sz="3100" dirty="0" smtClean="0">
                <a:ea typeface="+mj-ea"/>
              </a:rPr>
              <a:t>Millennium (Takeda)</a:t>
            </a:r>
            <a:endParaRPr lang="en-US" sz="3100" dirty="0">
              <a:ea typeface="+mj-ea"/>
            </a:endParaRPr>
          </a:p>
        </p:txBody>
      </p:sp>
      <p:pic>
        <p:nvPicPr>
          <p:cNvPr id="37893" name="Content Placeholder 4" descr="Screen Shot 2015-03-10 at 8.01.28 PM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1" r="-5251"/>
          <a:stretch>
            <a:fillRect/>
          </a:stretch>
        </p:blipFill>
        <p:spPr>
          <a:xfrm>
            <a:off x="4645025" y="1535113"/>
            <a:ext cx="4041775" cy="4591050"/>
          </a:xfrm>
        </p:spPr>
      </p:pic>
      <p:sp>
        <p:nvSpPr>
          <p:cNvPr id="6" name="Text Placeholder 7"/>
          <p:cNvSpPr>
            <a:spLocks noGrp="1"/>
          </p:cNvSpPr>
          <p:nvPr>
            <p:ph type="body" idx="1"/>
          </p:nvPr>
        </p:nvSpPr>
        <p:spPr>
          <a:xfrm>
            <a:off x="152400" y="1828800"/>
            <a:ext cx="4656992" cy="29585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u="sng" dirty="0" smtClean="0">
                <a:ea typeface="+mn-ea"/>
              </a:rPr>
              <a:t>Education Pathway: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High School Biotechnology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Associates in Biotechnology and Biomanufacturing at NHCTC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Apprenticeship at </a:t>
            </a:r>
            <a:r>
              <a:rPr lang="en-US" sz="2000" dirty="0" err="1" smtClean="0"/>
              <a:t>Millennuim</a:t>
            </a:r>
            <a:endParaRPr lang="en-US" sz="2000" dirty="0" smtClean="0"/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Bachelor’s Degree at Harvard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Master’s Degree in Biotechnology at Harvard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MS PGothic" panose="020B0600070205080204" pitchFamily="34" charset="-128"/>
              </a:rPr>
              <a:t>Rick Wollover</a:t>
            </a:r>
            <a:br>
              <a:rPr lang="en-US" dirty="0" smtClean="0">
                <a:ea typeface="MS PGothic" panose="020B0600070205080204" pitchFamily="34" charset="-128"/>
              </a:rPr>
            </a:br>
            <a:r>
              <a:rPr lang="en-US" altLang="en-US" sz="3200" dirty="0"/>
              <a:t>Job Title: </a:t>
            </a:r>
            <a:r>
              <a:rPr lang="en-US" sz="3100" dirty="0" smtClean="0">
                <a:ea typeface="MS PGothic" panose="020B0600070205080204" pitchFamily="34" charset="-128"/>
              </a:rPr>
              <a:t>QC Associate</a:t>
            </a:r>
            <a:br>
              <a:rPr lang="en-US" sz="3100" dirty="0" smtClean="0">
                <a:ea typeface="MS PGothic" panose="020B0600070205080204" pitchFamily="34" charset="-128"/>
              </a:rPr>
            </a:br>
            <a:r>
              <a:rPr lang="en-US" sz="3100" dirty="0" smtClean="0">
                <a:ea typeface="MS PGothic" panose="020B0600070205080204" pitchFamily="34" charset="-128"/>
              </a:rPr>
              <a:t> </a:t>
            </a:r>
            <a:r>
              <a:rPr lang="en-US" altLang="en-US" sz="3200" dirty="0"/>
              <a:t>Company: </a:t>
            </a:r>
            <a:r>
              <a:rPr lang="en-US" sz="3100" dirty="0" smtClean="0">
                <a:ea typeface="MS PGothic" panose="020B0600070205080204" pitchFamily="34" charset="-128"/>
              </a:rPr>
              <a:t>KVK-Tech</a:t>
            </a:r>
            <a:endParaRPr lang="en-US" sz="3100" dirty="0">
              <a:ea typeface="MS PGothic" panose="020B0600070205080204" pitchFamily="34" charset="-128"/>
            </a:endParaRPr>
          </a:p>
        </p:txBody>
      </p:sp>
      <p:pic>
        <p:nvPicPr>
          <p:cNvPr id="389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686287" cy="433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idx="1"/>
          </p:nvPr>
        </p:nvSpPr>
        <p:spPr>
          <a:xfrm>
            <a:off x="838200" y="1423500"/>
            <a:ext cx="74676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u="sng" dirty="0" smtClean="0">
                <a:ea typeface="+mn-ea"/>
              </a:rPr>
              <a:t>Education Pathway: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Associates in Biotechnology at Bucks County Community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 Biomanufacturing Center and Collaborative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NBC2 is a National Science Foundation Advanced Technology Education Center of Excellence</a:t>
            </a:r>
          </a:p>
          <a:p>
            <a:pPr marL="0" indent="0"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b="1" dirty="0" smtClean="0"/>
              <a:t>Our Mission: </a:t>
            </a:r>
            <a:r>
              <a:rPr lang="en-US" dirty="0" smtClean="0"/>
              <a:t>to </a:t>
            </a:r>
            <a:r>
              <a:rPr lang="en-US" dirty="0"/>
              <a:t>coordinate local and regional efforts into a national biomanufacturing education and training system to promote, create, and sustain a qualified workforce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 algn="ctr">
              <a:buNone/>
            </a:pPr>
            <a:r>
              <a:rPr lang="en-US" b="1" i="1" dirty="0" smtClean="0"/>
              <a:t>Biomanufacturing.org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73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NBC2 </a:t>
            </a: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342900" y="5105400"/>
            <a:ext cx="8458200" cy="1752600"/>
          </a:xfrm>
        </p:spPr>
        <p:txBody>
          <a:bodyPr/>
          <a:lstStyle/>
          <a:p>
            <a:r>
              <a:rPr lang="en-US" altLang="en-US" sz="3600" b="1" dirty="0" smtClean="0"/>
              <a:t>Protein is </a:t>
            </a:r>
            <a:r>
              <a:rPr lang="en-US" altLang="en-US" sz="3600" b="1" dirty="0" err="1" smtClean="0"/>
              <a:t>Ca$h</a:t>
            </a:r>
            <a:r>
              <a:rPr lang="en-US" altLang="en-US" sz="3600" b="1" dirty="0" smtClean="0"/>
              <a:t> HS Teacher Workshop</a:t>
            </a:r>
          </a:p>
        </p:txBody>
      </p:sp>
    </p:spTree>
    <p:extLst>
      <p:ext uri="{BB962C8B-B14F-4D97-AF65-F5344CB8AC3E}">
        <p14:creationId xmlns:p14="http://schemas.microsoft.com/office/powerpoint/2010/main" val="2763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NBC2PP_Slide2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dirty="0" smtClean="0">
                <a:solidFill>
                  <a:schemeClr val="bg1"/>
                </a:solidFill>
              </a:rPr>
              <a:t>Protein is Cash </a:t>
            </a:r>
            <a:r>
              <a:rPr lang="en-US" dirty="0" smtClean="0">
                <a:solidFill>
                  <a:schemeClr val="bg1"/>
                </a:solidFill>
              </a:rPr>
              <a:t>HS teacher workshop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Central Dogma:   DNA 	  RNA            Protein</a:t>
            </a:r>
          </a:p>
          <a:p>
            <a:pPr algn="ctr" eaLnBrk="1" hangingPunct="1">
              <a:buFont typeface="Arial" charset="0"/>
              <a:buNone/>
            </a:pPr>
            <a:endParaRPr lang="en-US" dirty="0" smtClean="0"/>
          </a:p>
          <a:p>
            <a:pPr algn="ctr" eaLnBrk="1" hangingPunct="1"/>
            <a:r>
              <a:rPr lang="en-US" dirty="0" smtClean="0"/>
              <a:t>Discovery Research (DNA Centric)</a:t>
            </a:r>
          </a:p>
          <a:p>
            <a:pPr algn="ctr" eaLnBrk="1" hangingPunct="1"/>
            <a:r>
              <a:rPr lang="en-US" dirty="0" smtClean="0"/>
              <a:t>Process Development and Biomanufacturing (Protein Centric)</a:t>
            </a:r>
          </a:p>
          <a:p>
            <a:pPr algn="ctr" eaLnBrk="1" hangingPunct="1"/>
            <a:endParaRPr lang="en-US" dirty="0" smtClean="0"/>
          </a:p>
          <a:p>
            <a:pPr algn="ctr" eaLnBrk="1" hangingPunct="1">
              <a:buNone/>
            </a:pPr>
            <a:r>
              <a:rPr lang="en-US" b="1" dirty="0" smtClean="0"/>
              <a:t>DNA is the FLASH, Protein is the CA$H!!!!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248400" y="2057400"/>
            <a:ext cx="520700" cy="179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72000" y="2057400"/>
            <a:ext cx="520700" cy="179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1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NBC2PP_Slide2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181600"/>
          </a:xfrm>
        </p:spPr>
        <p:txBody>
          <a:bodyPr/>
          <a:lstStyle/>
          <a:p>
            <a:pPr eaLnBrk="1" hangingPunct="1">
              <a:buNone/>
            </a:pPr>
            <a:endParaRPr lang="en-US" sz="2400" dirty="0" smtClean="0"/>
          </a:p>
          <a:p>
            <a:pPr algn="ctr" eaLnBrk="1" hangingPunct="1">
              <a:buNone/>
            </a:pPr>
            <a:r>
              <a:rPr lang="en-US" sz="3600" dirty="0" smtClean="0"/>
              <a:t>Protein is </a:t>
            </a:r>
            <a:r>
              <a:rPr lang="en-US" sz="3600" dirty="0" err="1" smtClean="0"/>
              <a:t>Ca$h</a:t>
            </a:r>
            <a:endParaRPr lang="en-US" sz="3600" dirty="0" smtClean="0"/>
          </a:p>
          <a:p>
            <a:pPr eaLnBrk="1" hangingPunct="1">
              <a:buNone/>
            </a:pPr>
            <a:r>
              <a:rPr lang="en-US" sz="2000" dirty="0" smtClean="0"/>
              <a:t>Agenda:</a:t>
            </a:r>
          </a:p>
          <a:p>
            <a:pPr eaLnBrk="1" hangingPunct="1">
              <a:buNone/>
            </a:pPr>
            <a:r>
              <a:rPr lang="en-US" sz="2000" b="1" dirty="0" smtClean="0"/>
              <a:t>DAY 1: Metrology </a:t>
            </a:r>
            <a:r>
              <a:rPr lang="en-US" sz="2000" dirty="0" smtClean="0"/>
              <a:t>– pipette performance verification</a:t>
            </a:r>
          </a:p>
          <a:p>
            <a:pPr eaLnBrk="1" hangingPunct="1">
              <a:buNone/>
            </a:pPr>
            <a:r>
              <a:rPr lang="en-US" sz="2000" b="1" dirty="0" smtClean="0"/>
              <a:t>DAY 2: Upstream Processing </a:t>
            </a:r>
            <a:r>
              <a:rPr lang="en-US" sz="2000" dirty="0" smtClean="0"/>
              <a:t>– bacterial transformation/scale up</a:t>
            </a:r>
          </a:p>
          <a:p>
            <a:pPr eaLnBrk="1" hangingPunct="1">
              <a:buNone/>
            </a:pPr>
            <a:r>
              <a:rPr lang="en-US" sz="2000" b="1" dirty="0" smtClean="0"/>
              <a:t>DAY 3: Downstream Processing </a:t>
            </a:r>
            <a:r>
              <a:rPr lang="en-US" sz="2000" dirty="0" smtClean="0"/>
              <a:t>– column chromatography</a:t>
            </a:r>
          </a:p>
          <a:p>
            <a:pPr eaLnBrk="1" hangingPunct="1">
              <a:buNone/>
            </a:pPr>
            <a:r>
              <a:rPr lang="en-US" sz="2000" b="1" dirty="0" smtClean="0"/>
              <a:t>DAY 4: Quality Control Biochemistry </a:t>
            </a:r>
            <a:r>
              <a:rPr lang="en-US" sz="2000" dirty="0" smtClean="0"/>
              <a:t>– SDS PAGE</a:t>
            </a:r>
          </a:p>
          <a:p>
            <a:pPr eaLnBrk="1" hangingPunct="1">
              <a:buNone/>
            </a:pPr>
            <a:r>
              <a:rPr lang="en-US" sz="2000" b="1" dirty="0" smtClean="0"/>
              <a:t>DAY 5: Biofuels </a:t>
            </a:r>
            <a:r>
              <a:rPr lang="en-US" sz="2000" dirty="0" smtClean="0"/>
              <a:t>– crossover industry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b="1" dirty="0" smtClean="0"/>
              <a:t>Goals: to increase knowledge of -</a:t>
            </a:r>
          </a:p>
          <a:p>
            <a:r>
              <a:rPr lang="en-US" sz="2000" b="1" dirty="0" smtClean="0"/>
              <a:t>the Biopharmaceutical Industry</a:t>
            </a:r>
          </a:p>
          <a:p>
            <a:r>
              <a:rPr lang="en-US" sz="2000" b="1" dirty="0" smtClean="0"/>
              <a:t>types of jobs and career pathways available</a:t>
            </a:r>
          </a:p>
          <a:p>
            <a:r>
              <a:rPr lang="en-US" sz="2000" b="1" dirty="0" smtClean="0"/>
              <a:t>how to introduce the main concepts of the industry into your high school lab.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dirty="0" smtClean="0">
                <a:solidFill>
                  <a:schemeClr val="bg1"/>
                </a:solidFill>
              </a:rPr>
              <a:t>Protein is Cash </a:t>
            </a:r>
            <a:r>
              <a:rPr lang="en-US" dirty="0" smtClean="0">
                <a:solidFill>
                  <a:schemeClr val="bg1"/>
                </a:solidFill>
              </a:rPr>
              <a:t>HS teacher workshop</a:t>
            </a:r>
          </a:p>
        </p:txBody>
      </p:sp>
    </p:spTree>
    <p:extLst>
      <p:ext uri="{BB962C8B-B14F-4D97-AF65-F5344CB8AC3E}">
        <p14:creationId xmlns:p14="http://schemas.microsoft.com/office/powerpoint/2010/main" val="10420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NBC2PP_Slide2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baseline="30000" dirty="0" smtClean="0">
              <a:solidFill>
                <a:schemeClr val="bg1"/>
              </a:solidFill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</p:spPr>
        <p:txBody>
          <a:bodyPr/>
          <a:lstStyle/>
          <a:p>
            <a:pPr eaLnBrk="1" hangingPunct="1"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Protein is Cash </a:t>
            </a:r>
            <a:r>
              <a:rPr lang="en-US" dirty="0" smtClean="0"/>
              <a:t>teacher support website: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Protein is Cash </a:t>
            </a:r>
            <a:r>
              <a:rPr lang="en-US" dirty="0" smtClean="0"/>
              <a:t>laboratory manual with Standard Operating Procedures  (SOPs) for each experiment.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1743" y="2895600"/>
            <a:ext cx="7772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Navigate to: </a:t>
            </a:r>
            <a:r>
              <a:rPr lang="en-US" sz="3200" b="1" i="1" dirty="0" smtClean="0"/>
              <a:t>Biomanufacturing.org</a:t>
            </a:r>
            <a:endParaRPr lang="en-US" sz="3200" b="1" i="1" dirty="0"/>
          </a:p>
          <a:p>
            <a:pPr marL="914400" lvl="1" indent="-457200">
              <a:buBlip>
                <a:blip r:embed="rId3"/>
              </a:buBlip>
            </a:pPr>
            <a:r>
              <a:rPr lang="en-US" sz="3200" b="1" i="1" dirty="0"/>
              <a:t>NBC2 Workshops</a:t>
            </a:r>
          </a:p>
          <a:p>
            <a:pPr marL="1371600" lvl="2" indent="-457200">
              <a:buBlip>
                <a:blip r:embed="rId3"/>
              </a:buBlip>
            </a:pPr>
            <a:r>
              <a:rPr lang="en-US" sz="3200" b="1" i="1" dirty="0"/>
              <a:t>Protein is Cash Workshops</a:t>
            </a:r>
          </a:p>
          <a:p>
            <a:pPr marL="1828800" lvl="3" indent="-457200">
              <a:buBlip>
                <a:blip r:embed="rId3"/>
              </a:buBlip>
            </a:pPr>
            <a:r>
              <a:rPr lang="en-US" sz="3200" b="1" i="1" dirty="0"/>
              <a:t>Protein is Cash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NBC2PP_Slide2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b="1" dirty="0" smtClean="0"/>
              <a:t>Goals for 2016-2019:</a:t>
            </a:r>
          </a:p>
          <a:p>
            <a:pPr marL="457200" indent="-457200" eaLnBrk="1" hangingPunct="1">
              <a:buAutoNum type="arabicPeriod"/>
            </a:pPr>
            <a:r>
              <a:rPr lang="en-US" sz="2400" u="sng" dirty="0" smtClean="0"/>
              <a:t>Build and foster local partnerships </a:t>
            </a:r>
            <a:r>
              <a:rPr lang="en-US" sz="2400" dirty="0" smtClean="0"/>
              <a:t>between industry, educational institutions and government</a:t>
            </a:r>
          </a:p>
          <a:p>
            <a:pPr marL="457200" indent="-457200" eaLnBrk="1" hangingPunct="1">
              <a:buAutoNum type="arabicPeriod"/>
            </a:pPr>
            <a:r>
              <a:rPr lang="en-US" sz="2400" u="sng" dirty="0" smtClean="0"/>
              <a:t>Provide professional development opportunities </a:t>
            </a:r>
            <a:r>
              <a:rPr lang="en-US" sz="2400" dirty="0" smtClean="0"/>
              <a:t>for CC and HS faculty and students – </a:t>
            </a:r>
            <a:r>
              <a:rPr lang="en-US" sz="2400" dirty="0" err="1" smtClean="0"/>
              <a:t>PiC</a:t>
            </a:r>
            <a:r>
              <a:rPr lang="en-US" sz="2400" dirty="0" smtClean="0"/>
              <a:t>, BIOMAN, Bootcamp</a:t>
            </a:r>
          </a:p>
          <a:p>
            <a:pPr marL="457200" indent="-457200" eaLnBrk="1" hangingPunct="1">
              <a:buAutoNum type="arabicPeriod"/>
            </a:pPr>
            <a:r>
              <a:rPr lang="en-US" sz="2400" u="sng" dirty="0" smtClean="0"/>
              <a:t>Develop curricular materials</a:t>
            </a:r>
            <a:r>
              <a:rPr lang="en-US" sz="2400" dirty="0"/>
              <a:t>:</a:t>
            </a:r>
            <a:r>
              <a:rPr lang="en-US" sz="2400" dirty="0" smtClean="0"/>
              <a:t> textbook, lab manuals, SOPs</a:t>
            </a:r>
          </a:p>
          <a:p>
            <a:pPr marL="457200" indent="-457200" eaLnBrk="1" hangingPunct="1">
              <a:buAutoNum type="arabicPeriod"/>
            </a:pPr>
            <a:r>
              <a:rPr lang="en-US" sz="2400" u="sng" dirty="0" smtClean="0"/>
              <a:t>Disseminate information on biomanufacturing</a:t>
            </a:r>
            <a:r>
              <a:rPr lang="en-US" sz="2400" dirty="0"/>
              <a:t>:</a:t>
            </a:r>
            <a:r>
              <a:rPr lang="en-US" sz="2400" dirty="0" smtClean="0"/>
              <a:t> career opportunities and curricular materials via workshops and website </a:t>
            </a:r>
            <a:r>
              <a:rPr lang="en-US" sz="2400" b="1" i="1" dirty="0" smtClean="0"/>
              <a:t>biomanufacturing.org</a:t>
            </a:r>
            <a:endParaRPr lang="en-US" sz="2400" b="1" i="1" dirty="0"/>
          </a:p>
          <a:p>
            <a:pPr marL="457200" indent="-457200" eaLnBrk="1" hangingPunct="1">
              <a:buNone/>
            </a:pPr>
            <a:r>
              <a:rPr lang="en-US" sz="2400" dirty="0" smtClean="0"/>
              <a:t>5.    </a:t>
            </a:r>
            <a:r>
              <a:rPr lang="en-US" sz="2400" u="sng" dirty="0" smtClean="0"/>
              <a:t>Plan for sustainability of NBC2 and programs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Northeast Biomanufacturing Center and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Website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676400" y="1524000"/>
            <a:ext cx="6143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Arial" panose="020B0604020202020204" pitchFamily="34" charset="0"/>
              </a:rPr>
              <a:t>www.biomanufacturing.org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97" b="26209"/>
          <a:stretch/>
        </p:blipFill>
        <p:spPr>
          <a:xfrm>
            <a:off x="457200" y="2170331"/>
            <a:ext cx="8229600" cy="462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NBC2 Team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Maggie Bryans</a:t>
            </a:r>
            <a:r>
              <a:rPr lang="en-US" altLang="en-US" dirty="0" smtClean="0"/>
              <a:t>, PI, MCCC</a:t>
            </a:r>
          </a:p>
          <a:p>
            <a:r>
              <a:rPr lang="en-US" altLang="en-US" b="1" dirty="0" smtClean="0"/>
              <a:t>Linda Rehfuss</a:t>
            </a:r>
            <a:r>
              <a:rPr lang="en-US" altLang="en-US" dirty="0" smtClean="0"/>
              <a:t>, Co-PI and co-Lead, Bucks</a:t>
            </a:r>
          </a:p>
          <a:p>
            <a:r>
              <a:rPr lang="en-US" altLang="en-US" b="1" dirty="0" smtClean="0"/>
              <a:t>Matt Marshall</a:t>
            </a:r>
            <a:r>
              <a:rPr lang="en-US" altLang="en-US" dirty="0" smtClean="0"/>
              <a:t>, Program Manager at MCCC</a:t>
            </a:r>
          </a:p>
          <a:p>
            <a:r>
              <a:rPr lang="en-US" altLang="en-US" b="1" dirty="0" smtClean="0"/>
              <a:t>Cianna Cooper</a:t>
            </a:r>
            <a:r>
              <a:rPr lang="en-US" altLang="en-US" dirty="0" smtClean="0"/>
              <a:t>, Program Manager at Bucks</a:t>
            </a:r>
          </a:p>
          <a:p>
            <a:r>
              <a:rPr lang="en-US" altLang="en-US" b="1" dirty="0" smtClean="0"/>
              <a:t>Co-PIs at 4 NBC2 Hub Schools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b="1" dirty="0" smtClean="0"/>
              <a:t>Jim  Hewlett</a:t>
            </a:r>
            <a:r>
              <a:rPr lang="en-US" altLang="en-US" dirty="0" smtClean="0"/>
              <a:t>, Finger Lakes CC</a:t>
            </a:r>
          </a:p>
          <a:p>
            <a:pPr lvl="1"/>
            <a:r>
              <a:rPr lang="en-US" altLang="en-US" b="1" dirty="0" smtClean="0"/>
              <a:t>Sengyong Lee</a:t>
            </a:r>
            <a:r>
              <a:rPr lang="en-US" altLang="en-US" dirty="0" smtClean="0"/>
              <a:t>, Ivy Tech CC</a:t>
            </a:r>
          </a:p>
          <a:p>
            <a:pPr lvl="1"/>
            <a:r>
              <a:rPr lang="en-US" altLang="en-US" b="1" dirty="0" smtClean="0"/>
              <a:t>Mike Fino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Miracosta</a:t>
            </a:r>
            <a:r>
              <a:rPr lang="en-US" altLang="en-US" dirty="0" smtClean="0"/>
              <a:t> CC</a:t>
            </a:r>
          </a:p>
          <a:p>
            <a:pPr lvl="1"/>
            <a:r>
              <a:rPr lang="en-US" altLang="en-US" b="1" dirty="0" smtClean="0"/>
              <a:t>Bill Woodruff</a:t>
            </a:r>
            <a:r>
              <a:rPr lang="en-US" altLang="en-US" dirty="0" smtClean="0"/>
              <a:t>, Alamance CC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981200"/>
            <a:ext cx="7848600" cy="4876800"/>
          </a:xfrm>
          <a:prstGeom prst="rect">
            <a:avLst/>
          </a:prstGeom>
          <a:blipFill dpi="0" rotWithShape="1">
            <a:blip r:embed="rId2">
              <a:alphaModFix amt="3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42" t="-21875" r="-48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altLang="en-US" smtClean="0"/>
              <a:t>National Regional Hubs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752600"/>
            <a:ext cx="6857999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2400" b="1" dirty="0" smtClean="0">
                <a:ea typeface="ＭＳ Ｐゴシック" charset="0"/>
                <a:cs typeface="Arial" charset="0"/>
              </a:rPr>
              <a:t>   </a:t>
            </a:r>
            <a:r>
              <a:rPr lang="en-US" sz="2400" b="1" dirty="0" err="1" smtClean="0">
                <a:ea typeface="ＭＳ Ｐゴシック" charset="0"/>
                <a:cs typeface="Arial" charset="0"/>
              </a:rPr>
              <a:t>BigPharma</a:t>
            </a:r>
            <a:r>
              <a:rPr lang="en-US" sz="2400" b="1" dirty="0" smtClean="0">
                <a:ea typeface="ＭＳ Ｐゴシック" charset="0"/>
                <a:cs typeface="Arial" charset="0"/>
              </a:rPr>
              <a:t> Hub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ea typeface="ＭＳ Ｐゴシック" charset="0"/>
                <a:cs typeface="Arial" charset="0"/>
              </a:rPr>
              <a:t>Montgomery County Community College, Blue Bell, PA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ea typeface="ＭＳ Ｐゴシック" charset="0"/>
                <a:cs typeface="Arial" charset="0"/>
              </a:rPr>
              <a:t>Dr. 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Maggie </a:t>
            </a:r>
            <a:r>
              <a:rPr lang="en-US" sz="1600" b="1" dirty="0">
                <a:ea typeface="ＭＳ Ｐゴシック" charset="0"/>
                <a:cs typeface="Arial" charset="0"/>
              </a:rPr>
              <a:t>Bryans</a:t>
            </a:r>
            <a:endParaRPr lang="en-US" sz="1600" b="1" dirty="0" smtClean="0">
              <a:ea typeface="ＭＳ Ｐゴシック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ea typeface="ＭＳ Ｐゴシック" charset="0"/>
                <a:cs typeface="Arial" charset="0"/>
              </a:rPr>
              <a:t>Bucks County Community College, Newtown PA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ea typeface="ＭＳ Ｐゴシック" charset="0"/>
                <a:cs typeface="Arial" charset="0"/>
              </a:rPr>
              <a:t>Dr. Linda Rehfuss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2400" b="1" dirty="0" smtClean="0">
                <a:ea typeface="ＭＳ Ｐゴシック" charset="0"/>
                <a:cs typeface="Arial" charset="0"/>
              </a:rPr>
              <a:t>   Upstate </a:t>
            </a:r>
            <a:r>
              <a:rPr lang="en-US" sz="2400" b="1" dirty="0">
                <a:ea typeface="ＭＳ Ｐゴシック" charset="0"/>
                <a:cs typeface="Arial" charset="0"/>
              </a:rPr>
              <a:t>New York Hub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ea typeface="ＭＳ Ｐゴシック" charset="0"/>
                <a:cs typeface="Arial" charset="0"/>
              </a:rPr>
              <a:t>Finger Lakes Community College, Canandaigua, NY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ea typeface="ＭＳ Ｐゴシック" charset="0"/>
                <a:cs typeface="Arial" charset="0"/>
              </a:rPr>
              <a:t>Dr. 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Jim </a:t>
            </a:r>
            <a:r>
              <a:rPr lang="en-US" sz="1600" b="1" dirty="0">
                <a:ea typeface="ＭＳ Ｐゴシック" charset="0"/>
                <a:cs typeface="Arial" charset="0"/>
              </a:rPr>
              <a:t>H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ewlett</a:t>
            </a:r>
          </a:p>
          <a:p>
            <a:pPr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sz="2400" b="1" dirty="0">
                <a:ea typeface="ＭＳ Ｐゴシック" charset="0"/>
                <a:cs typeface="Arial" charset="0"/>
              </a:rPr>
              <a:t>Mid-Western </a:t>
            </a:r>
            <a:r>
              <a:rPr lang="en-US" sz="2400" b="1" dirty="0" smtClean="0">
                <a:ea typeface="ＭＳ Ｐゴシック" charset="0"/>
                <a:cs typeface="Arial" charset="0"/>
              </a:rPr>
              <a:t>Hub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ea typeface="ＭＳ Ｐゴシック" charset="0"/>
                <a:cs typeface="Arial" charset="0"/>
              </a:rPr>
              <a:t>Ivy </a:t>
            </a:r>
            <a:r>
              <a:rPr lang="en-US" sz="1600" b="1" dirty="0">
                <a:ea typeface="ＭＳ Ｐゴシック" charset="0"/>
                <a:cs typeface="Arial" charset="0"/>
              </a:rPr>
              <a:t>Tech Community College, Bloomington, 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IN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ea typeface="ＭＳ Ｐゴシック" charset="0"/>
                <a:cs typeface="Arial" charset="0"/>
              </a:rPr>
              <a:t>Dr. 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Sengyong Lee</a:t>
            </a:r>
            <a:endParaRPr lang="en-US" sz="1600" b="1" dirty="0">
              <a:ea typeface="ＭＳ Ｐゴシック" charset="0"/>
              <a:cs typeface="Arial" charset="0"/>
            </a:endParaRPr>
          </a:p>
          <a:p>
            <a:pPr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sz="2400" b="1" dirty="0">
                <a:ea typeface="ＭＳ Ｐゴシック" charset="0"/>
                <a:cs typeface="Arial" charset="0"/>
              </a:rPr>
              <a:t>Western </a:t>
            </a:r>
            <a:r>
              <a:rPr lang="en-US" sz="2400" b="1" dirty="0" smtClean="0">
                <a:ea typeface="ＭＳ Ｐゴシック" charset="0"/>
                <a:cs typeface="Arial" charset="0"/>
              </a:rPr>
              <a:t>Hub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err="1" smtClean="0">
                <a:ea typeface="ＭＳ Ｐゴシック" charset="0"/>
                <a:cs typeface="Arial" charset="0"/>
              </a:rPr>
              <a:t>MiraCosta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 College, Oceanside</a:t>
            </a:r>
            <a:r>
              <a:rPr lang="en-US" sz="1600" b="1" dirty="0">
                <a:ea typeface="ＭＳ Ｐゴシック" charset="0"/>
                <a:cs typeface="Arial" charset="0"/>
              </a:rPr>
              <a:t>, 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CA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ea typeface="ＭＳ Ｐゴシック" charset="0"/>
                <a:cs typeface="Arial" charset="0"/>
              </a:rPr>
              <a:t>Dr. 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Mike Fino</a:t>
            </a:r>
            <a:endParaRPr lang="en-US" sz="1600" b="1" dirty="0">
              <a:ea typeface="ＭＳ Ｐゴシック" charset="0"/>
              <a:cs typeface="Arial" charset="0"/>
            </a:endParaRPr>
          </a:p>
          <a:p>
            <a:pPr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sz="2400" b="1" dirty="0">
                <a:ea typeface="ＭＳ Ｐゴシック" charset="0"/>
                <a:cs typeface="Arial" charset="0"/>
              </a:rPr>
              <a:t>Southern </a:t>
            </a:r>
            <a:r>
              <a:rPr lang="en-US" sz="2400" b="1" dirty="0" smtClean="0">
                <a:ea typeface="ＭＳ Ｐゴシック" charset="0"/>
                <a:cs typeface="Arial" charset="0"/>
              </a:rPr>
              <a:t>Hub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ea typeface="ＭＳ Ｐゴシック" charset="0"/>
                <a:cs typeface="Arial" charset="0"/>
              </a:rPr>
              <a:t>Alamance CC, Graham</a:t>
            </a:r>
            <a:r>
              <a:rPr lang="en-US" sz="1600" b="1" dirty="0">
                <a:ea typeface="ＭＳ Ｐゴシック" charset="0"/>
                <a:cs typeface="Arial" charset="0"/>
              </a:rPr>
              <a:t>, 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NC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ea typeface="ＭＳ Ｐゴシック" charset="0"/>
                <a:cs typeface="Arial" charset="0"/>
              </a:rPr>
              <a:t>Dr. 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Bill Woodruff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b="1" dirty="0">
              <a:ea typeface="ＭＳ Ｐゴシック" charset="0"/>
              <a:cs typeface="Arial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en-US" sz="2400" b="1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000" smtClean="0"/>
              <a:t>Global Biomanufacturing Curriculum Textbook and Laboratory Manuals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50593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 smtClean="0">
                <a:ea typeface="MS PGothic" panose="020B0600070205080204" pitchFamily="34" charset="-128"/>
              </a:rPr>
              <a:t>* Introduction </a:t>
            </a:r>
            <a:r>
              <a:rPr lang="en-US" altLang="en-US" sz="2400" dirty="0">
                <a:ea typeface="MS PGothic" panose="020B0600070205080204" pitchFamily="34" charset="-128"/>
              </a:rPr>
              <a:t>to Biomanufacturing</a:t>
            </a:r>
            <a:r>
              <a:rPr lang="en-US" altLang="en-US" sz="2400" i="1" dirty="0">
                <a:ea typeface="MS PGothic" panose="020B0600070205080204" pitchFamily="34" charset="-128"/>
              </a:rPr>
              <a:t> </a:t>
            </a:r>
            <a:r>
              <a:rPr lang="en-US" altLang="en-US" sz="2400" dirty="0" smtClean="0">
                <a:ea typeface="MS PGothic" panose="020B0600070205080204" pitchFamily="34" charset="-128"/>
              </a:rPr>
              <a:t>(textbook), </a:t>
            </a:r>
            <a:r>
              <a:rPr lang="en-US" altLang="en-US" sz="2400" dirty="0">
                <a:ea typeface="MS PGothic" panose="020B0600070205080204" pitchFamily="34" charset="-128"/>
              </a:rPr>
              <a:t>December </a:t>
            </a:r>
            <a:r>
              <a:rPr lang="en-US" altLang="en-US" sz="2400" dirty="0" smtClean="0">
                <a:ea typeface="MS PGothic" panose="020B0600070205080204" pitchFamily="34" charset="-128"/>
              </a:rPr>
              <a:t>2012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ea typeface="MS PGothic" panose="020B0600070205080204" pitchFamily="34" charset="-128"/>
              </a:rPr>
              <a:t>* Biomanufacturing </a:t>
            </a:r>
            <a:r>
              <a:rPr lang="en-US" altLang="en-US" sz="2400" dirty="0">
                <a:ea typeface="MS PGothic" panose="020B0600070205080204" pitchFamily="34" charset="-128"/>
              </a:rPr>
              <a:t>Laboratory Manual, July </a:t>
            </a:r>
            <a:r>
              <a:rPr lang="en-US" altLang="en-US" sz="2400" dirty="0" smtClean="0">
                <a:ea typeface="MS PGothic" panose="020B0600070205080204" pitchFamily="34" charset="-128"/>
              </a:rPr>
              <a:t>2009</a:t>
            </a:r>
          </a:p>
          <a:p>
            <a:pPr marL="0" indent="0">
              <a:buNone/>
              <a:defRPr/>
            </a:pPr>
            <a:r>
              <a:rPr lang="en-US" altLang="en-US" sz="2400" i="1" dirty="0" smtClean="0">
                <a:ea typeface="MS PGothic" panose="020B0600070205080204" pitchFamily="34" charset="-128"/>
              </a:rPr>
              <a:t>* Escherichia </a:t>
            </a:r>
            <a:r>
              <a:rPr lang="en-US" altLang="en-US" sz="2400" i="1" dirty="0">
                <a:ea typeface="MS PGothic" panose="020B0600070205080204" pitchFamily="34" charset="-128"/>
              </a:rPr>
              <a:t>coli </a:t>
            </a:r>
            <a:r>
              <a:rPr lang="en-US" altLang="en-US" sz="2400" dirty="0">
                <a:ea typeface="MS PGothic" panose="020B0600070205080204" pitchFamily="34" charset="-128"/>
              </a:rPr>
              <a:t>– GFP Core Production </a:t>
            </a:r>
            <a:r>
              <a:rPr lang="en-US" altLang="en-US" sz="2400" dirty="0" smtClean="0">
                <a:ea typeface="MS PGothic" panose="020B0600070205080204" pitchFamily="34" charset="-128"/>
              </a:rPr>
              <a:t>System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ea typeface="MS PGothic" panose="020B0600070205080204" pitchFamily="34" charset="-128"/>
              </a:rPr>
              <a:t>* CHO </a:t>
            </a:r>
            <a:r>
              <a:rPr lang="en-US" altLang="en-US" sz="2400" dirty="0">
                <a:ea typeface="MS PGothic" panose="020B0600070205080204" pitchFamily="34" charset="-128"/>
              </a:rPr>
              <a:t>– tPA Core Production System</a:t>
            </a:r>
          </a:p>
          <a:p>
            <a:pPr marL="0" indent="0">
              <a:buNone/>
              <a:defRPr/>
            </a:pPr>
            <a:r>
              <a:rPr lang="en-US" altLang="en-US" sz="2400" i="1" dirty="0" smtClean="0">
                <a:ea typeface="MS PGothic" panose="020B0600070205080204" pitchFamily="34" charset="-128"/>
              </a:rPr>
              <a:t>* Pichia pastoris </a:t>
            </a:r>
            <a:r>
              <a:rPr lang="en-US" altLang="en-US" sz="2400" dirty="0" smtClean="0">
                <a:ea typeface="MS PGothic" panose="020B0600070205080204" pitchFamily="34" charset="-128"/>
              </a:rPr>
              <a:t>– HSA Core Production System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ea typeface="MS PGothic" panose="020B0600070205080204" pitchFamily="34" charset="-128"/>
              </a:rPr>
              <a:t>* </a:t>
            </a:r>
            <a:r>
              <a:rPr lang="en-US" altLang="en-US" sz="2400" b="1" dirty="0" smtClean="0">
                <a:ea typeface="MS PGothic" panose="020B0600070205080204" pitchFamily="34" charset="-128"/>
              </a:rPr>
              <a:t>Protein is Cash Laboratory Manual, 2017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ea typeface="MS PGothic" panose="020B0600070205080204" pitchFamily="34" charset="-128"/>
              </a:rPr>
              <a:t>* Standard Operating Procedures &amp; Batch Records for all   	laboratory exercises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ea typeface="MS PGothic" panose="020B0600070205080204" pitchFamily="34" charset="-128"/>
              </a:rPr>
              <a:t>   Biomanufacturing Laboratory Manual (custom)</a:t>
            </a:r>
          </a:p>
          <a:p>
            <a:pPr marL="457200" lvl="1" indent="0">
              <a:buNone/>
              <a:defRPr/>
            </a:pPr>
            <a:r>
              <a:rPr lang="en-US" altLang="en-US" sz="2000" dirty="0" smtClean="0">
                <a:ea typeface="MS PGothic" panose="020B0600070205080204" pitchFamily="34" charset="-128"/>
              </a:rPr>
              <a:t>Great </a:t>
            </a:r>
            <a:r>
              <a:rPr lang="en-US" altLang="en-US" sz="2000" dirty="0">
                <a:ea typeface="MS PGothic" panose="020B0600070205080204" pitchFamily="34" charset="-128"/>
              </a:rPr>
              <a:t>Bay </a:t>
            </a:r>
            <a:r>
              <a:rPr lang="en-US" altLang="en-US" sz="2000" dirty="0" smtClean="0">
                <a:ea typeface="MS PGothic" panose="020B0600070205080204" pitchFamily="34" charset="-128"/>
              </a:rPr>
              <a:t>Community,  </a:t>
            </a:r>
            <a:r>
              <a:rPr lang="en-US" altLang="en-US" sz="2000" dirty="0">
                <a:ea typeface="MS PGothic" panose="020B0600070205080204" pitchFamily="34" charset="-128"/>
              </a:rPr>
              <a:t>Mount </a:t>
            </a:r>
            <a:r>
              <a:rPr lang="en-US" altLang="en-US" sz="2000" dirty="0" err="1">
                <a:ea typeface="MS PGothic" panose="020B0600070205080204" pitchFamily="34" charset="-128"/>
              </a:rPr>
              <a:t>Wachusetts</a:t>
            </a:r>
            <a:r>
              <a:rPr lang="en-US" altLang="en-US" sz="2000" dirty="0">
                <a:ea typeface="MS PGothic" panose="020B0600070205080204" pitchFamily="34" charset="-128"/>
              </a:rPr>
              <a:t> Community College </a:t>
            </a:r>
            <a:r>
              <a:rPr lang="en-US" altLang="en-US" sz="2000" dirty="0" smtClean="0">
                <a:ea typeface="MS PGothic" panose="020B0600070205080204" pitchFamily="34" charset="-128"/>
              </a:rPr>
              <a:t>and MCCC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400" dirty="0" smtClean="0">
                <a:ea typeface="MS PGothic" panose="020B0600070205080204" pitchFamily="34" charset="-128"/>
              </a:rPr>
              <a:t>* Free to download at </a:t>
            </a:r>
            <a:r>
              <a:rPr lang="en-US" altLang="en-US" sz="2400" b="1" i="1" dirty="0" smtClean="0">
                <a:ea typeface="MS PGothic" panose="020B0600070205080204" pitchFamily="34" charset="-128"/>
              </a:rPr>
              <a:t>biomanufacturing.org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2800" dirty="0" smtClean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7575355">
            <a:off x="666713" y="3389208"/>
            <a:ext cx="472355" cy="381000"/>
          </a:xfrm>
          <a:prstGeom prst="rightArrow">
            <a:avLst/>
          </a:prstGeom>
          <a:solidFill>
            <a:srgbClr val="00990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B</a:t>
            </a:r>
            <a:r>
              <a:rPr lang="en-US" b="1" dirty="0" smtClean="0"/>
              <a:t>iomanufacturing.org/careers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302603"/>
            <a:ext cx="7162800" cy="830997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Find Biomanufacturing Education </a:t>
            </a:r>
          </a:p>
          <a:p>
            <a:pPr algn="ctr"/>
            <a:r>
              <a:rPr lang="en-US" sz="2400" b="1" dirty="0" smtClean="0"/>
              <a:t>and Career Opportunities in your State / Region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09800"/>
            <a:ext cx="6910387" cy="45112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37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7575355">
            <a:off x="666713" y="3389208"/>
            <a:ext cx="472355" cy="381000"/>
          </a:xfrm>
          <a:prstGeom prst="rightArrow">
            <a:avLst/>
          </a:prstGeom>
          <a:solidFill>
            <a:srgbClr val="00990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B</a:t>
            </a:r>
            <a:r>
              <a:rPr lang="en-US" b="1" dirty="0" smtClean="0"/>
              <a:t>iomanufacturing.org/careers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302603"/>
            <a:ext cx="7162800" cy="830997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Find Biomanufacturing Education </a:t>
            </a:r>
          </a:p>
          <a:p>
            <a:pPr algn="ctr"/>
            <a:r>
              <a:rPr lang="en-US" sz="2400" b="1" dirty="0" smtClean="0"/>
              <a:t>and Career Opportunities in your State / Region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09800"/>
            <a:ext cx="6910387" cy="45112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84" b="34170"/>
          <a:stretch/>
        </p:blipFill>
        <p:spPr>
          <a:xfrm>
            <a:off x="261937" y="2209800"/>
            <a:ext cx="8620125" cy="4495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ight Arrow 10"/>
          <p:cNvSpPr/>
          <p:nvPr/>
        </p:nvSpPr>
        <p:spPr>
          <a:xfrm rot="7575355">
            <a:off x="6305512" y="5370410"/>
            <a:ext cx="472355" cy="381000"/>
          </a:xfrm>
          <a:prstGeom prst="rightArrow">
            <a:avLst/>
          </a:prstGeom>
          <a:solidFill>
            <a:srgbClr val="00990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54688</TotalTime>
  <Words>726</Words>
  <Application>Microsoft Office PowerPoint</Application>
  <PresentationFormat>On-screen Show (4:3)</PresentationFormat>
  <Paragraphs>145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Wingdings</vt:lpstr>
      <vt:lpstr>Office Theme</vt:lpstr>
      <vt:lpstr>2_Office Theme</vt:lpstr>
      <vt:lpstr>What is NBC2 ?</vt:lpstr>
      <vt:lpstr>Northeast Biomanufacturing Center and Collaborative</vt:lpstr>
      <vt:lpstr>Northeast Biomanufacturing Center and Collaborative</vt:lpstr>
      <vt:lpstr> Website</vt:lpstr>
      <vt:lpstr>NBC2 Team</vt:lpstr>
      <vt:lpstr>National Regional Hubs</vt:lpstr>
      <vt:lpstr>Global Biomanufacturing Curriculum Textbook and Laboratory Manuals</vt:lpstr>
      <vt:lpstr>PowerPoint Presentation</vt:lpstr>
      <vt:lpstr>PowerPoint Presentation</vt:lpstr>
      <vt:lpstr>PowerPoint Presentation</vt:lpstr>
      <vt:lpstr>  </vt:lpstr>
      <vt:lpstr>NBC2 </vt:lpstr>
      <vt:lpstr>Katrice Jalbert Job Title: Deviation Writer Level II Company: Lonza Biopharmaceuticals</vt:lpstr>
      <vt:lpstr>Liz Neuman Job Title: Research Assistant Company: Qualtek Molecular Laboratories</vt:lpstr>
      <vt:lpstr>Karin Klauder Job Title: Quality Control Chemist  Company: GEO Specialty Chemicals   </vt:lpstr>
      <vt:lpstr>Kristine Lewis Job Title: Quality Control Analytical Chemistry Stability Assistant Company: Cook Pharmica LLC   </vt:lpstr>
      <vt:lpstr>Kevin Brown Job Title: Research Associate  Company: Biotechnic Products LTD</vt:lpstr>
      <vt:lpstr>David Haddadd Job Title: Lab Assistant Company: Millennium (Takeda)</vt:lpstr>
      <vt:lpstr>Rick Wollover Job Title: QC Associate  Company: KVK-Tech</vt:lpstr>
      <vt:lpstr>NBC2 </vt:lpstr>
      <vt:lpstr>Protein is Cash HS teacher workshop</vt:lpstr>
      <vt:lpstr>Protein is Cash HS teacher workshop</vt:lpstr>
      <vt:lpstr>  </vt:lpstr>
    </vt:vector>
  </TitlesOfParts>
  <Company>NHCTC-Pease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NBC2 Presentation to the NVC March 31, 2009</dc:title>
  <dc:creator>Sonia Wallman</dc:creator>
  <cp:lastModifiedBy>Matthew Marshall</cp:lastModifiedBy>
  <cp:revision>977</cp:revision>
  <cp:lastPrinted>2016-04-11T15:03:16Z</cp:lastPrinted>
  <dcterms:created xsi:type="dcterms:W3CDTF">2009-03-02T19:13:16Z</dcterms:created>
  <dcterms:modified xsi:type="dcterms:W3CDTF">2017-05-30T12:45:23Z</dcterms:modified>
</cp:coreProperties>
</file>