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187" r:id="rId2"/>
    <p:sldId id="1191" r:id="rId3"/>
    <p:sldId id="1192" r:id="rId4"/>
    <p:sldId id="1193" r:id="rId5"/>
    <p:sldId id="1194" r:id="rId6"/>
    <p:sldId id="1196" r:id="rId7"/>
    <p:sldId id="1197" r:id="rId8"/>
    <p:sldId id="1198" r:id="rId9"/>
    <p:sldId id="1199" r:id="rId10"/>
    <p:sldId id="1200" r:id="rId11"/>
    <p:sldId id="1201" r:id="rId12"/>
    <p:sldId id="1202" r:id="rId13"/>
    <p:sldId id="1203" r:id="rId14"/>
    <p:sldId id="1204" r:id="rId15"/>
    <p:sldId id="1205" r:id="rId16"/>
    <p:sldId id="1206" r:id="rId17"/>
    <p:sldId id="1207" r:id="rId18"/>
    <p:sldId id="1208" r:id="rId19"/>
    <p:sldId id="1209" r:id="rId20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D5322"/>
    <a:srgbClr val="000074"/>
    <a:srgbClr val="C00000"/>
    <a:srgbClr val="F0EA00"/>
    <a:srgbClr val="237826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3173" autoAdjust="0"/>
  </p:normalViewPr>
  <p:slideViewPr>
    <p:cSldViewPr>
      <p:cViewPr varScale="1">
        <p:scale>
          <a:sx n="64" d="100"/>
          <a:sy n="64" d="100"/>
        </p:scale>
        <p:origin x="128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912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57563" y="8770938"/>
            <a:ext cx="3013075" cy="463550"/>
          </a:xfrm>
          <a:prstGeom prst="rect">
            <a:avLst/>
          </a:prstGeom>
        </p:spPr>
        <p:txBody>
          <a:bodyPr vert="horz" wrap="square" lIns="92469" tIns="46235" rIns="92469" bIns="462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DC4C673E-631E-46E9-8FAD-DBF8C046F5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2469" tIns="46235" rIns="92469" bIns="462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66E25B-4FB9-434D-8A6D-634B4E1A113D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9" tIns="46235" rIns="92469" bIns="4623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69" tIns="46235" rIns="92469" bIns="4623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0938"/>
            <a:ext cx="3011488" cy="463550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0938"/>
            <a:ext cx="3011488" cy="463550"/>
          </a:xfrm>
          <a:prstGeom prst="rect">
            <a:avLst/>
          </a:prstGeom>
        </p:spPr>
        <p:txBody>
          <a:bodyPr vert="horz" wrap="square" lIns="92469" tIns="46235" rIns="92469" bIns="462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D0D2BD-515F-4C81-986E-795FD6D54C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CA4D36-199C-4622-8794-62FE13EC7EE1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670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7345CA-2C6A-4BC2-B54A-6F57434F2DD8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81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74E291-D6DB-452C-A956-EBB4E47D7E60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094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335D0E-03A3-403B-920B-803804CC9025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7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ACA350-B175-4025-AF60-7313F869834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96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959BBA-80E6-4C6A-8759-EAC77C00989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71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E1BE71-9802-4B13-9F07-6118E5A0A0C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444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F31CE8-11BB-444C-B127-A3812D9764E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143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ADA34F-E408-4FB9-BF14-5C64A738FF45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95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C58A1A-059B-4FE9-829B-8B3C213FDC6F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87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7E95DF-2E6F-4D29-92B3-15CB33742E7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49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919DF1-578B-4543-9CDE-BB1FCD852FB9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04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5F6520-9029-4756-9847-1154611EEF44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4340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cs typeface="Lucida Sans Unicode" panose="020B0602030504020204" pitchFamily="34" charset="0"/>
              </a:rPr>
              <a:t>Top right– cells that have been tagged with GFP; allows researchers to distinguish certain cells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cs typeface="Lucida Sans Unicode" panose="020B0602030504020204" pitchFamily="34" charset="0"/>
              </a:rPr>
              <a:t>Bottom right- transgenic mice; mouse embryos were injected with GFP gene then implanted into a surrogate mouse.  When born, the mice should express the GFP gene.  The lab that works with these mice is trying to use these mice to help them study human disease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cs typeface="Lucida Sans Unicode" panose="020B0602030504020204" pitchFamily="34" charset="0"/>
              </a:rPr>
              <a:t>Bottom left- Alba the GFP bunny; partnership with an artist and a French lab.  Supposed to be part of living art exhibit but lab decided at the last minute to keep the bunny in the lab.     </a:t>
            </a:r>
          </a:p>
        </p:txBody>
      </p:sp>
    </p:spTree>
    <p:extLst>
      <p:ext uri="{BB962C8B-B14F-4D97-AF65-F5344CB8AC3E}">
        <p14:creationId xmlns:p14="http://schemas.microsoft.com/office/powerpoint/2010/main" val="36886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A1DFD9-B310-428C-ACD6-54E8575B79C9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741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cs typeface="Lucida Sans Unicode" panose="020B0602030504020204" pitchFamily="34" charset="0"/>
              </a:rPr>
              <a:t>Ori = origin of replication.  Students don’t have to worry about this. </a:t>
            </a:r>
          </a:p>
        </p:txBody>
      </p:sp>
    </p:spTree>
    <p:extLst>
      <p:ext uri="{BB962C8B-B14F-4D97-AF65-F5344CB8AC3E}">
        <p14:creationId xmlns:p14="http://schemas.microsoft.com/office/powerpoint/2010/main" val="852435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4BD27D-7777-4BC6-B1F0-85CEF11AEE1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66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321F7C-EE23-4A32-8FB5-594760C3975D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440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51837F-9FA4-4651-8379-45E001E9973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86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BC2PP_titleSlide2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1"/>
            <a:ext cx="9144000" cy="9143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5400"/>
            <a:ext cx="6400800" cy="1752600"/>
          </a:xfrm>
        </p:spPr>
        <p:txBody>
          <a:bodyPr/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1805-E87F-4C6C-BE8E-C932A4E50EF6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3953-5CCB-49AD-BCE9-638D745F00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48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62F4-64CB-4D94-844B-9C5A2237A097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1F4C9-D0B1-4233-B859-2500BED010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264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8EE1-BE59-4FFD-94C4-F27F6C1334F0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7562-34E9-49C2-88A9-BE075EEB9C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976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93176-19D2-4CF3-9506-B9DB32BB5279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B276-77BB-457F-8D5A-24841DF360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062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8A32-6A06-4356-80E4-82DA0220C025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F221-CAC4-4672-800B-F9BE35A4A3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613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4A80-7261-42A9-8A90-A0EB2F605822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0637-ECBC-48AD-8F4F-D686D6695C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394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D1C5-7CCE-4A97-8DC4-801D7356F8C7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2FA9-F4DD-4567-8298-690417B512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97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E2FD-713F-48A6-B3F8-A7C674F51084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1F0C-BFE0-43E6-81AF-72C19739D6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529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7536-566C-45F6-9376-E897D276BB51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32DA-1D7F-450A-BBFD-5286FEA177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105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19A4-BD1D-4DD5-A294-5FA764AE57B7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96A6-5075-4D25-B006-21F3C46D37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457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FA86-A11F-4357-93BF-D586CF2CB76F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148F-CBC9-460D-93F2-254520792D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83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BC2PP_Slide2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8638"/>
            <a:ext cx="82296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D3346B-583C-443C-9E0E-C8460F8EA108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1BC8F5-D781-4397-90FF-09B16FE087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8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bioresistance.be/Gifs_Ant/blue2.gi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info.biotec.or.th/Picture/Cell%20Tutorial/image005.jpg" TargetMode="External"/><Relationship Id="rId5" Type="http://schemas.openxmlformats.org/officeDocument/2006/relationships/hyperlink" Target="http://upload.wikimedia.org/wikipedia/de/4/4d/Protein_GFP_1EMA.pn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914400"/>
          </a:xfrm>
        </p:spPr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0C0929-6ECE-4AE1-BED2-39FA047C9EB5}"/>
              </a:ext>
            </a:extLst>
          </p:cNvPr>
          <p:cNvSpPr/>
          <p:nvPr/>
        </p:nvSpPr>
        <p:spPr>
          <a:xfrm>
            <a:off x="2514600" y="4611469"/>
            <a:ext cx="5229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</a:rPr>
              <a:t>GFP Transformation Lab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5105400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/>
              <a:t>Selectable Marker: Trait that helps identify a transformed cell by conferring resistance  to ampicillin                                    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/>
              <a:t>Ampicillin presence in LBAgar will kill wild type E.coli                                                                                  BUT                           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/>
              <a:t>Transformed E. coli survive in the presence of ampicillin in LB Agar                               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191000" y="6400800"/>
            <a:ext cx="4953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000"/>
              <a:t>Images taken without permission from </a:t>
            </a:r>
            <a:r>
              <a:rPr lang="en-US" altLang="en-US" sz="1000">
                <a:solidFill>
                  <a:srgbClr val="CCCCFF"/>
                </a:solidFill>
                <a:hlinkClick r:id="rId3"/>
              </a:rPr>
              <a:t>http://www.antibioresistance.be/Gifs_Ant/blue2.gif</a:t>
            </a:r>
            <a:r>
              <a:rPr lang="en-US" altLang="en-US" sz="1000"/>
              <a:t> and http://www.antibioticos.it/images/formule%20chimiche/ampicillin.gif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4572000"/>
            <a:ext cx="31924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981200"/>
            <a:ext cx="2276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6172200" y="5487988"/>
            <a:ext cx="1828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/>
              <a:t>ampicillin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6400800" y="3810000"/>
            <a:ext cx="2286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/>
              <a:t>Transformed E.coli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D1A674-126B-417F-9840-CE0CAE5F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Selecting for Transformed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76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Arabinose Operon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1" y="1417595"/>
            <a:ext cx="7848600" cy="693564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/>
              <a:t>The arabinose operon in bacteria consists of the following: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/>
          <a:stretch>
            <a:fillRect/>
          </a:stretch>
        </p:blipFill>
        <p:spPr bwMode="auto">
          <a:xfrm>
            <a:off x="4343401" y="1905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105638"/>
            <a:ext cx="4267200" cy="1325563"/>
            <a:chOff x="192" y="1326"/>
            <a:chExt cx="2688" cy="835"/>
          </a:xfrm>
        </p:grpSpPr>
        <p:sp>
          <p:nvSpPr>
            <p:cNvPr id="22539" name="Line 5"/>
            <p:cNvSpPr>
              <a:spLocks noChangeShapeType="1"/>
            </p:cNvSpPr>
            <p:nvPr/>
          </p:nvSpPr>
          <p:spPr bwMode="auto">
            <a:xfrm>
              <a:off x="2304" y="1584"/>
              <a:ext cx="576" cy="1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Text Box 6"/>
            <p:cNvSpPr txBox="1">
              <a:spLocks noChangeArrowheads="1"/>
            </p:cNvSpPr>
            <p:nvPr/>
          </p:nvSpPr>
          <p:spPr bwMode="auto">
            <a:xfrm>
              <a:off x="192" y="1326"/>
              <a:ext cx="2112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rgbClr val="0000FF"/>
                </a:buClr>
                <a:buFont typeface="Times New Roman" panose="02020603050405020304" pitchFamily="18" charset="0"/>
                <a:buNone/>
              </a:pPr>
              <a:r>
                <a:rPr lang="en-US" altLang="en-US" sz="2000" i="1" dirty="0">
                  <a:solidFill>
                    <a:srgbClr val="0000FF"/>
                  </a:solidFill>
                </a:rPr>
                <a:t>Usually, the </a:t>
              </a:r>
              <a:r>
                <a:rPr lang="en-US" altLang="en-US" sz="2000" i="1" dirty="0" err="1">
                  <a:solidFill>
                    <a:srgbClr val="0000FF"/>
                  </a:solidFill>
                </a:rPr>
                <a:t>araC</a:t>
              </a:r>
              <a:r>
                <a:rPr lang="en-US" altLang="en-US" sz="2000" i="1" dirty="0">
                  <a:solidFill>
                    <a:srgbClr val="0000FF"/>
                  </a:solidFill>
                </a:rPr>
                <a:t> protein binds to the arabinose operon  operator </a:t>
              </a:r>
              <a:r>
                <a:rPr lang="en-US" altLang="en-US" sz="2000" i="1" dirty="0">
                  <a:solidFill>
                    <a:srgbClr val="0000FF"/>
                  </a:solidFill>
                  <a:latin typeface="Wingdings" panose="05000000000000000000" pitchFamily="2" charset="2"/>
                </a:rPr>
                <a:t></a:t>
              </a:r>
              <a:r>
                <a:rPr lang="en-US" altLang="en-US" sz="2000" i="1" dirty="0">
                  <a:solidFill>
                    <a:srgbClr val="0000FF"/>
                  </a:solidFill>
                </a:rPr>
                <a:t> prevents transcription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0" y="3352801"/>
            <a:ext cx="3810001" cy="2743201"/>
            <a:chOff x="480" y="2112"/>
            <a:chExt cx="2400" cy="1728"/>
          </a:xfrm>
        </p:grpSpPr>
        <p:sp>
          <p:nvSpPr>
            <p:cNvPr id="22537" name="AutoShape 8"/>
            <p:cNvSpPr>
              <a:spLocks/>
            </p:cNvSpPr>
            <p:nvPr/>
          </p:nvSpPr>
          <p:spPr bwMode="auto">
            <a:xfrm>
              <a:off x="2736" y="2112"/>
              <a:ext cx="144" cy="1728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44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480" y="2536"/>
              <a:ext cx="2160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FF"/>
                </a:buClr>
                <a:buFont typeface="Times New Roman" panose="02020603050405020304" pitchFamily="18" charset="0"/>
                <a:buNone/>
              </a:pPr>
              <a:r>
                <a:rPr lang="en-US" altLang="en-US" sz="2000" dirty="0">
                  <a:solidFill>
                    <a:srgbClr val="0000FF"/>
                  </a:solidFill>
                </a:rPr>
                <a:t>When arabinose is present, it binds to the </a:t>
              </a:r>
              <a:r>
                <a:rPr lang="en-US" altLang="en-US" sz="2000" dirty="0" err="1">
                  <a:solidFill>
                    <a:srgbClr val="0000FF"/>
                  </a:solidFill>
                </a:rPr>
                <a:t>araC</a:t>
              </a:r>
              <a:r>
                <a:rPr lang="en-US" altLang="en-US" sz="2000" dirty="0">
                  <a:solidFill>
                    <a:srgbClr val="0000FF"/>
                  </a:solidFill>
                </a:rPr>
                <a:t> protein -&gt; can’t bind to operator </a:t>
              </a:r>
              <a:r>
                <a:rPr lang="en-US" altLang="en-US" sz="2000" dirty="0">
                  <a:solidFill>
                    <a:srgbClr val="0000FF"/>
                  </a:solidFill>
                  <a:latin typeface="Wingdings" panose="05000000000000000000" pitchFamily="2" charset="2"/>
                </a:rPr>
                <a:t></a:t>
              </a:r>
              <a:r>
                <a:rPr lang="en-US" altLang="en-US" sz="2000" dirty="0">
                  <a:solidFill>
                    <a:srgbClr val="0000FF"/>
                  </a:solidFill>
                </a:rPr>
                <a:t> RNA polymerase can continue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801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360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6629400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400" dirty="0"/>
          </a:p>
          <a:p>
            <a:pPr eaLnBrk="1" hangingPunct="1"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/>
              <a:t>Scientists modified the arabinose operon in </a:t>
            </a:r>
            <a:r>
              <a:rPr lang="en-US" altLang="en-US" sz="2400" dirty="0" err="1"/>
              <a:t>pGLO</a:t>
            </a:r>
            <a:r>
              <a:rPr lang="en-US" altLang="en-US" sz="2400" dirty="0"/>
              <a:t> to express the GFP gene.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1" b="2711"/>
          <a:stretch>
            <a:fillRect/>
          </a:stretch>
        </p:blipFill>
        <p:spPr bwMode="auto">
          <a:xfrm>
            <a:off x="3667125" y="2286000"/>
            <a:ext cx="54768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438400"/>
            <a:ext cx="3808413" cy="1036638"/>
            <a:chOff x="288" y="1440"/>
            <a:chExt cx="2399" cy="749"/>
          </a:xfrm>
        </p:grpSpPr>
        <p:sp>
          <p:nvSpPr>
            <p:cNvPr id="24586" name="Line 5"/>
            <p:cNvSpPr>
              <a:spLocks noChangeShapeType="1"/>
            </p:cNvSpPr>
            <p:nvPr/>
          </p:nvSpPr>
          <p:spPr bwMode="auto">
            <a:xfrm>
              <a:off x="2160" y="1728"/>
              <a:ext cx="528" cy="1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Text Box 6"/>
            <p:cNvSpPr txBox="1">
              <a:spLocks noChangeArrowheads="1"/>
            </p:cNvSpPr>
            <p:nvPr/>
          </p:nvSpPr>
          <p:spPr bwMode="auto">
            <a:xfrm>
              <a:off x="288" y="1440"/>
              <a:ext cx="187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rgbClr val="0000FF"/>
                </a:buClr>
                <a:buFont typeface="Times New Roman" panose="02020603050405020304" pitchFamily="18" charset="0"/>
                <a:buNone/>
              </a:pPr>
              <a:r>
                <a:rPr lang="en-US" altLang="en-US" sz="2400" i="1">
                  <a:solidFill>
                    <a:srgbClr val="0000FF"/>
                  </a:solidFill>
                </a:rPr>
                <a:t>araC protein binds to the operator </a:t>
              </a:r>
              <a:r>
                <a:rPr lang="en-US" altLang="en-US" sz="2400" i="1">
                  <a:solidFill>
                    <a:srgbClr val="0000FF"/>
                  </a:solidFill>
                  <a:latin typeface="Wingdings" panose="05000000000000000000" pitchFamily="2" charset="2"/>
                </a:rPr>
                <a:t></a:t>
              </a:r>
              <a:r>
                <a:rPr lang="en-US" altLang="en-US" sz="2400" i="1">
                  <a:solidFill>
                    <a:srgbClr val="0000FF"/>
                  </a:solidFill>
                </a:rPr>
                <a:t> prevents transcription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3400" y="3276600"/>
            <a:ext cx="3732213" cy="2741613"/>
            <a:chOff x="336" y="2064"/>
            <a:chExt cx="2351" cy="1727"/>
          </a:xfrm>
        </p:grpSpPr>
        <p:sp>
          <p:nvSpPr>
            <p:cNvPr id="24584" name="AutoShape 8"/>
            <p:cNvSpPr>
              <a:spLocks/>
            </p:cNvSpPr>
            <p:nvPr/>
          </p:nvSpPr>
          <p:spPr bwMode="auto">
            <a:xfrm>
              <a:off x="2544" y="2064"/>
              <a:ext cx="144" cy="1728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44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336" y="2448"/>
              <a:ext cx="2112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rgbClr val="0000FF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rgbClr val="0000FF"/>
                  </a:solidFill>
                </a:rPr>
                <a:t>When arabinose binds to araC it can no longer bind to operator </a:t>
              </a:r>
              <a:r>
                <a:rPr lang="en-US" altLang="en-US" sz="2400">
                  <a:solidFill>
                    <a:srgbClr val="0000FF"/>
                  </a:solidFill>
                  <a:latin typeface="Wingdings" panose="05000000000000000000" pitchFamily="2" charset="2"/>
                </a:rPr>
                <a:t></a:t>
              </a:r>
              <a:r>
                <a:rPr lang="en-US" altLang="en-US" sz="2400">
                  <a:solidFill>
                    <a:srgbClr val="0000FF"/>
                  </a:solidFill>
                </a:rPr>
                <a:t> GFP gene is transcribed and translated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570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-7034"/>
            <a:ext cx="7766050" cy="1341438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Central Dogma of Molecular Biology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57375"/>
            <a:ext cx="4572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434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Controls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/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/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Spread E. coli without plasmid (- DNA) on plain LB agar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Wild type E. coli can grow demonstrated                   </a:t>
            </a:r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Spread E. coli without plasmid (- DNA) on LB/amp</a:t>
            </a:r>
          </a:p>
          <a:p>
            <a:pPr lvl="1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 E. coli aren’t already resistant to ampicillin</a:t>
            </a:r>
          </a:p>
        </p:txBody>
      </p:sp>
    </p:spTree>
    <p:extLst>
      <p:ext uri="{BB962C8B-B14F-4D97-AF65-F5344CB8AC3E}">
        <p14:creationId xmlns:p14="http://schemas.microsoft.com/office/powerpoint/2010/main" val="2011290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69225" cy="1050925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Transformation Yields Product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69225" cy="4022725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What does this lead to?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Ability to produce a protein we need but can't make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Cell acts as the factory for the product under the correct conditions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Increased cell number yields increased product</a:t>
            </a:r>
          </a:p>
        </p:txBody>
      </p:sp>
    </p:spTree>
    <p:extLst>
      <p:ext uri="{BB962C8B-B14F-4D97-AF65-F5344CB8AC3E}">
        <p14:creationId xmlns:p14="http://schemas.microsoft.com/office/powerpoint/2010/main" val="2356259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3517"/>
            <a:ext cx="7767638" cy="1139825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Transformation Procedure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67638" cy="4021138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Step 1     Prepare appropriate plates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Step 2    	Suspend cells in CaCl</a:t>
            </a:r>
            <a:r>
              <a:rPr lang="en-US" altLang="en-US" sz="2000"/>
              <a:t>2  </a:t>
            </a:r>
            <a:r>
              <a:rPr lang="en-US" altLang="en-US"/>
              <a:t>solution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Step 3		Add pGLO plasmid to cells/put                       onto ice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Step 4		Heat Shock at 42oC /put onto ice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Step 5 	Add nutrient broth to cells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Step 6 	Streak cells on to appropriate plates</a:t>
            </a:r>
          </a:p>
        </p:txBody>
      </p:sp>
    </p:spTree>
    <p:extLst>
      <p:ext uri="{BB962C8B-B14F-4D97-AF65-F5344CB8AC3E}">
        <p14:creationId xmlns:p14="http://schemas.microsoft.com/office/powerpoint/2010/main" val="1404984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723314" y="0"/>
            <a:ext cx="7769225" cy="1141413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Transformation Time Line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790950" cy="4203700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200"/>
              <a:t>First step:  Grow up colonies of E.coli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200"/>
              <a:t>Second step: Prepare Selective media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200"/>
              <a:t>Transform cells with pGLO plasmid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200"/>
              <a:t>Detect transformed cells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65663" y="1981200"/>
            <a:ext cx="3790950" cy="4792663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200"/>
              <a:t>2-3 days required                            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200"/>
              <a:t>1 day                                               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200"/>
              <a:t>45 minutes                      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200"/>
              <a:t>Results in 24 hours  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200"/>
              <a:t>Supplies for up to 32 students </a:t>
            </a:r>
          </a:p>
        </p:txBody>
      </p:sp>
    </p:spTree>
    <p:extLst>
      <p:ext uri="{BB962C8B-B14F-4D97-AF65-F5344CB8AC3E}">
        <p14:creationId xmlns:p14="http://schemas.microsoft.com/office/powerpoint/2010/main" val="824108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684628" y="262304"/>
            <a:ext cx="7767637" cy="1049338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67638" cy="4591050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Cells containing </a:t>
            </a:r>
            <a:r>
              <a:rPr lang="en-US" altLang="en-US" dirty="0" err="1"/>
              <a:t>pGLO</a:t>
            </a:r>
            <a:r>
              <a:rPr lang="en-US" altLang="en-US" dirty="0"/>
              <a:t> plasmid are now resistant to ampicillin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Cells containing </a:t>
            </a:r>
            <a:r>
              <a:rPr lang="en-US" altLang="en-US" dirty="0" err="1"/>
              <a:t>pGLO</a:t>
            </a:r>
            <a:r>
              <a:rPr lang="en-US" altLang="en-US" dirty="0"/>
              <a:t> plasmid will also glow green when arabinose</a:t>
            </a:r>
          </a:p>
          <a:p>
            <a:pPr eaLnBrk="1" hangingPunct="1"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5191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DB8950-F862-43E0-9305-F5ED94A6464F}"/>
              </a:ext>
            </a:extLst>
          </p:cNvPr>
          <p:cNvSpPr/>
          <p:nvPr/>
        </p:nvSpPr>
        <p:spPr>
          <a:xfrm>
            <a:off x="2209800" y="410747"/>
            <a:ext cx="5442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</a:rPr>
              <a:t>PGLO Transformed E.coli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99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28612"/>
            <a:ext cx="7769225" cy="1050925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69225" cy="4022725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Upstream Processing: Growing genetically  transformed cells that produce a desired protein     </a:t>
            </a:r>
          </a:p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                                                                          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Downstream Processing: Separation and purification of that product for human use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3DF044-E162-4FC1-8387-03B402D5EC98}"/>
              </a:ext>
            </a:extLst>
          </p:cNvPr>
          <p:cNvSpPr/>
          <p:nvPr/>
        </p:nvSpPr>
        <p:spPr>
          <a:xfrm>
            <a:off x="3124200" y="497637"/>
            <a:ext cx="3373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Biomanufacturing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55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4524"/>
            <a:ext cx="28956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663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5410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900"/>
              <a:t>Images taken without permission from </a:t>
            </a:r>
            <a:r>
              <a:rPr lang="en-US" altLang="en-US" sz="900">
                <a:solidFill>
                  <a:srgbClr val="CCCCFF"/>
                </a:solidFill>
                <a:hlinkClick r:id="rId5"/>
              </a:rPr>
              <a:t>http://upload.wikimedia.org/wikipedia/de/4/4d/Protein_GFP_1EMA.png</a:t>
            </a:r>
            <a:r>
              <a:rPr lang="en-US" altLang="en-US" sz="900"/>
              <a:t>, </a:t>
            </a:r>
            <a:r>
              <a:rPr lang="en-US" altLang="en-US" sz="900">
                <a:solidFill>
                  <a:srgbClr val="CCCCFF"/>
                </a:solidFill>
                <a:hlinkClick r:id="rId6"/>
              </a:rPr>
              <a:t>http://bioinfo.biotec.or.th/Picture/Cell%20Tutorial/image005.jpg</a:t>
            </a:r>
            <a:r>
              <a:rPr lang="en-US" altLang="en-US" sz="900"/>
              <a:t>, http://www.plantsci.cam.ac.uk/Haseloff/SITEGRAPHICS/Jellyfish.jpeg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900"/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900"/>
          </a:p>
        </p:txBody>
      </p:sp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233362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EF0675-7F0A-451C-ACAA-3E92DE8E0C6E}"/>
              </a:ext>
            </a:extLst>
          </p:cNvPr>
          <p:cNvSpPr/>
          <p:nvPr/>
        </p:nvSpPr>
        <p:spPr>
          <a:xfrm>
            <a:off x="2057400" y="303938"/>
            <a:ext cx="4662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GFP Transformation Lab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35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715108" y="0"/>
            <a:ext cx="7770813" cy="1341437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>Bring Biotechnology to your Classroom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894263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/>
              <a:t>Demonstrate the central framework of molecular biology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/>
              <a:t>Transform bacteria into glowing colonies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/>
              <a:t>Select for transformed Cells by antibiotic resistance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/>
              <a:t>View operon control over </a:t>
            </a:r>
            <a:r>
              <a:rPr lang="en-US" altLang="en-US" sz="2800" dirty="0" err="1"/>
              <a:t>pGLO</a:t>
            </a:r>
            <a:r>
              <a:rPr lang="en-US" altLang="en-US" sz="2800" dirty="0"/>
              <a:t> protein production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/>
              <a:t>Introduction to Biomanufacturing</a:t>
            </a:r>
          </a:p>
          <a:p>
            <a:pPr eaLnBrk="1" hangingPunct="1"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54411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75431"/>
            <a:ext cx="7772400" cy="1143000"/>
          </a:xfrm>
        </p:spPr>
        <p:txBody>
          <a:bodyPr/>
          <a:lstStyle/>
          <a:p>
            <a:pPr eaLnBrk="1" hangingPunct="1">
              <a:buClr>
                <a:srgbClr val="008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GFP (Green Fluorescent Protein</a:t>
            </a:r>
            <a:r>
              <a:rPr lang="en-US" altLang="en-US" dirty="0">
                <a:solidFill>
                  <a:srgbClr val="008000"/>
                </a:solidFill>
              </a:rPr>
              <a:t>)</a:t>
            </a:r>
            <a:r>
              <a:rPr lang="ar-SA" altLang="en-US" dirty="0">
                <a:solidFill>
                  <a:srgbClr val="008000"/>
                </a:solidFill>
                <a:cs typeface="Arial" panose="020B0604020202020204" pitchFamily="34" charset="0"/>
              </a:rPr>
              <a:t>‏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800600" cy="3886200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Naturally produced in Jellyfish– </a:t>
            </a:r>
            <a:r>
              <a:rPr lang="en-US" altLang="en-US" i="1"/>
              <a:t>Aequorea victoria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Discovered in 1960’s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Source of bioluminescence when exposed to UV light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28600" y="6218238"/>
            <a:ext cx="480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200"/>
              <a:t>Img Src:  http://icbxs.ethz.ch/members/leu/jellyfish.gif , http://www.plantsci.cam.ac.uk/Haseloff/SITEGRAPHICS/Jellyfish.jpeg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1200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5814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08150"/>
            <a:ext cx="35814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668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224088" y="5791200"/>
            <a:ext cx="4676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200"/>
              <a:t>Img Src:  http://wwwchem.leidenuniv.nl/metprot/armand/images/029l.jpg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10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292225" y="228600"/>
            <a:ext cx="6617687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Structure of the GFP Protein</a:t>
            </a:r>
          </a:p>
        </p:txBody>
      </p:sp>
    </p:spTree>
    <p:extLst>
      <p:ext uri="{BB962C8B-B14F-4D97-AF65-F5344CB8AC3E}">
        <p14:creationId xmlns:p14="http://schemas.microsoft.com/office/powerpoint/2010/main" val="4105928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63513" y="6324600"/>
            <a:ext cx="323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200"/>
              <a:t>Img Src:  http://www.antville.org/img/pop/gfp.jpg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8956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42" y="1030859"/>
            <a:ext cx="3014663" cy="172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5099050" y="2733675"/>
            <a:ext cx="4044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200" dirty="0" err="1"/>
              <a:t>Img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Src</a:t>
            </a:r>
            <a:r>
              <a:rPr lang="en-US" altLang="en-US" sz="1200" dirty="0"/>
              <a:t>: http://www.bio.umass.edu/microscopy/images/gfp.jpg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5561013" y="5562600"/>
            <a:ext cx="3354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200"/>
              <a:t>Img Src:  http://www.mshri.on.ca/nagy/graphics/GFP%20mice.jpg</a:t>
            </a:r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2992862"/>
            <a:ext cx="32766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228600" y="152400"/>
            <a:ext cx="4724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Detecting Gene Activity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84175" y="1685756"/>
            <a:ext cx="4150972" cy="237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  </a:t>
            </a:r>
            <a:r>
              <a:rPr lang="en-US" altLang="en-US" sz="2000" dirty="0"/>
              <a:t>PGLO gene is inserted into</a:t>
            </a:r>
            <a:br>
              <a:rPr lang="en-US" altLang="en-US" sz="2000" dirty="0"/>
            </a:br>
            <a:r>
              <a:rPr lang="en-US" altLang="en-US" sz="2000" dirty="0"/>
              <a:t>    DNA near a gene of interest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   It acts as a reporter gene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/>
              <a:t>-   linked to another gene &amp;    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/>
              <a:t>    glowing protein appears if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/>
              <a:t>    it is expressed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   Expressed in entire animals 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3594100" y="6324600"/>
            <a:ext cx="3125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000"/>
              <a:t>Img Src:  http://www.computerra.ru/pubimages/73944.jpg</a:t>
            </a:r>
          </a:p>
        </p:txBody>
      </p:sp>
      <p:pic>
        <p:nvPicPr>
          <p:cNvPr id="1332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17145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437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28600" y="838200"/>
            <a:ext cx="739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2800" b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Other Fluorescent Proteins</a:t>
            </a:r>
          </a:p>
        </p:txBody>
      </p:sp>
      <p:pic>
        <p:nvPicPr>
          <p:cNvPr id="15363" name="Picture 2" descr="http://ucsdnews.ucsd.edu/graphics/images/2008/10-08TsienLab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886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www.hhmi.org/news/media/9815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33718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philosophicallydisturbed.files.wordpress.com/2011/01/fpbeachts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0576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9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6477000" cy="483076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3 genes of interest: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b="1" dirty="0"/>
              <a:t>GFP gene</a:t>
            </a:r>
          </a:p>
          <a:p>
            <a:pPr lvl="2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Codes for the GFP protein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b="1" dirty="0" err="1"/>
              <a:t>Bla</a:t>
            </a:r>
            <a:r>
              <a:rPr lang="en-US" altLang="en-US" b="1" dirty="0"/>
              <a:t> gene</a:t>
            </a:r>
          </a:p>
          <a:p>
            <a:pPr lvl="2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Codes for the enzyme </a:t>
            </a:r>
            <a:r>
              <a:rPr lang="en-US" altLang="en-US" dirty="0">
                <a:latin typeface="Symbol" panose="05050102010706020507" pitchFamily="18" charset="2"/>
              </a:rPr>
              <a:t></a:t>
            </a:r>
            <a:r>
              <a:rPr lang="en-US" altLang="en-US" dirty="0"/>
              <a:t>-lactamase</a:t>
            </a:r>
          </a:p>
          <a:p>
            <a:pPr lvl="2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</a:t>
            </a:r>
            <a:r>
              <a:rPr lang="en-US" altLang="en-US" dirty="0"/>
              <a:t>-lactamase destroys the antibiotic ampicillin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b="1" dirty="0" err="1"/>
              <a:t>araC</a:t>
            </a:r>
            <a:r>
              <a:rPr lang="en-US" altLang="en-US" b="1" dirty="0"/>
              <a:t> regulator protein</a:t>
            </a:r>
          </a:p>
          <a:p>
            <a:pPr lvl="2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Controls expression of GFP</a:t>
            </a:r>
          </a:p>
          <a:p>
            <a:pPr lvl="1" eaLnBrk="1" hangingPunct="1"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32004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7608B0C-D819-4BDD-8B3D-776C76E39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/>
              <a:t>pGLO</a:t>
            </a:r>
            <a:r>
              <a:rPr lang="en-US" altLang="en-US" dirty="0"/>
              <a:t> plasmid</a:t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781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5800" y="2057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dirty="0"/>
              <a:t>Use genetic engineering techniques to insert the GFP gene into </a:t>
            </a:r>
            <a:r>
              <a:rPr lang="en-US" altLang="en-US" i="1" dirty="0"/>
              <a:t>E. coli</a:t>
            </a:r>
            <a:r>
              <a:rPr lang="en-US" altLang="en-US" dirty="0"/>
              <a:t> 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4400" dirty="0"/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4400" dirty="0"/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4400" dirty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6096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2514600"/>
            <a:ext cx="3890963" cy="836613"/>
            <a:chOff x="2972" y="1497"/>
            <a:chExt cx="2451" cy="527"/>
          </a:xfrm>
        </p:grpSpPr>
        <p:sp>
          <p:nvSpPr>
            <p:cNvPr id="18442" name="Line 5"/>
            <p:cNvSpPr>
              <a:spLocks noChangeShapeType="1"/>
            </p:cNvSpPr>
            <p:nvPr/>
          </p:nvSpPr>
          <p:spPr bwMode="auto">
            <a:xfrm flipH="1">
              <a:off x="2971" y="1689"/>
              <a:ext cx="682" cy="336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Text Box 6"/>
            <p:cNvSpPr txBox="1">
              <a:spLocks noChangeArrowheads="1"/>
            </p:cNvSpPr>
            <p:nvPr/>
          </p:nvSpPr>
          <p:spPr bwMode="auto">
            <a:xfrm>
              <a:off x="3744" y="1497"/>
              <a:ext cx="168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FF"/>
                </a:buClr>
                <a:buFont typeface="Times New Roman" panose="02020603050405020304" pitchFamily="18" charset="0"/>
                <a:buNone/>
              </a:pPr>
              <a:r>
                <a:rPr lang="en-US" altLang="en-US" sz="2400" i="1">
                  <a:solidFill>
                    <a:srgbClr val="0000FF"/>
                  </a:solidFill>
                </a:rPr>
                <a:t>Plasmid containing gene of interest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81600" y="3657600"/>
            <a:ext cx="3749675" cy="833438"/>
            <a:chOff x="3264" y="2304"/>
            <a:chExt cx="2362" cy="525"/>
          </a:xfrm>
        </p:grpSpPr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H="1">
              <a:off x="3264" y="2544"/>
              <a:ext cx="634" cy="48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3936" y="2304"/>
              <a:ext cx="1690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FF"/>
                </a:buClr>
                <a:buFont typeface="Times New Roman" panose="02020603050405020304" pitchFamily="18" charset="0"/>
                <a:buNone/>
              </a:pPr>
              <a:r>
                <a:rPr lang="en-US" altLang="en-US" sz="2400" i="1">
                  <a:solidFill>
                    <a:srgbClr val="0000FF"/>
                  </a:solidFill>
                </a:rPr>
                <a:t>Protein to be produced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96699D2-69D1-482A-BB94-7DBAFE50C5C7}"/>
              </a:ext>
            </a:extLst>
          </p:cNvPr>
          <p:cNvSpPr/>
          <p:nvPr/>
        </p:nvSpPr>
        <p:spPr>
          <a:xfrm>
            <a:off x="1561838" y="477263"/>
            <a:ext cx="5900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</a:rPr>
              <a:t>Overall Goal of Lab Experiment</a:t>
            </a:r>
          </a:p>
        </p:txBody>
      </p:sp>
    </p:spTree>
    <p:extLst>
      <p:ext uri="{BB962C8B-B14F-4D97-AF65-F5344CB8AC3E}">
        <p14:creationId xmlns:p14="http://schemas.microsoft.com/office/powerpoint/2010/main" val="4236980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56455</TotalTime>
  <Words>646</Words>
  <Application>Microsoft Office PowerPoint</Application>
  <PresentationFormat>On-screen Show (4:3)</PresentationFormat>
  <Paragraphs>121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Lucida Sans Unicode</vt:lpstr>
      <vt:lpstr>Symbol</vt:lpstr>
      <vt:lpstr>Times New Roman</vt:lpstr>
      <vt:lpstr>Wingdings</vt:lpstr>
      <vt:lpstr>Office Theme</vt:lpstr>
      <vt:lpstr> </vt:lpstr>
      <vt:lpstr> </vt:lpstr>
      <vt:lpstr> Bring Biotechnology to your Classroom</vt:lpstr>
      <vt:lpstr>GFP (Green Fluorescent Protein)‏</vt:lpstr>
      <vt:lpstr>PowerPoint Presentation</vt:lpstr>
      <vt:lpstr>PowerPoint Presentation</vt:lpstr>
      <vt:lpstr>PowerPoint Presentation</vt:lpstr>
      <vt:lpstr> pGLO plasmid </vt:lpstr>
      <vt:lpstr>PowerPoint Presentation</vt:lpstr>
      <vt:lpstr>Selecting for Transformed Cells</vt:lpstr>
      <vt:lpstr>Arabinose Operon</vt:lpstr>
      <vt:lpstr>   </vt:lpstr>
      <vt:lpstr>  Central Dogma of Molecular Biology</vt:lpstr>
      <vt:lpstr>   Controls</vt:lpstr>
      <vt:lpstr> Transformation Yields Product</vt:lpstr>
      <vt:lpstr> Transformation Procedure</vt:lpstr>
      <vt:lpstr> Transformation Time Line</vt:lpstr>
      <vt:lpstr> </vt:lpstr>
      <vt:lpstr> </vt:lpstr>
    </vt:vector>
  </TitlesOfParts>
  <Company>NHCTC-Pease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NBC2 Presentation to the NVC March 31, 2009</dc:title>
  <dc:creator>Sonia Wallman</dc:creator>
  <cp:lastModifiedBy>Linda Rehfuss</cp:lastModifiedBy>
  <cp:revision>1096</cp:revision>
  <cp:lastPrinted>2015-11-05T22:24:58Z</cp:lastPrinted>
  <dcterms:created xsi:type="dcterms:W3CDTF">2009-03-02T19:13:16Z</dcterms:created>
  <dcterms:modified xsi:type="dcterms:W3CDTF">2019-03-25T13:52:05Z</dcterms:modified>
</cp:coreProperties>
</file>